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7" r:id="rId2"/>
    <p:sldId id="258" r:id="rId3"/>
    <p:sldId id="259" r:id="rId4"/>
    <p:sldId id="260" r:id="rId5"/>
    <p:sldId id="261" r:id="rId6"/>
    <p:sldId id="256"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30.09.2013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30.09.2013</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lt-LT" dirty="0" smtClean="0"/>
              <a:t>Kalbos dalys</a:t>
            </a:r>
            <a:endParaRPr lang="ru-RU" dirty="0"/>
          </a:p>
        </p:txBody>
      </p:sp>
      <p:sp>
        <p:nvSpPr>
          <p:cNvPr id="3" name="Подзаголовок 2"/>
          <p:cNvSpPr>
            <a:spLocks noGrp="1"/>
          </p:cNvSpPr>
          <p:nvPr>
            <p:ph type="subTitle" idx="1"/>
          </p:nvPr>
        </p:nvSpPr>
        <p:spPr>
          <a:xfrm>
            <a:off x="1547664" y="3501008"/>
            <a:ext cx="7406640" cy="2376264"/>
          </a:xfrm>
        </p:spPr>
        <p:txBody>
          <a:bodyPr>
            <a:normAutofit/>
          </a:bodyPr>
          <a:lstStyle/>
          <a:p>
            <a:pPr algn="ctr"/>
            <a:r>
              <a:rPr lang="lt-LT" sz="3600" b="1" dirty="0" smtClean="0"/>
              <a:t>Jaustukas. Ištiktukas.</a:t>
            </a:r>
          </a:p>
          <a:p>
            <a:pPr algn="ctr"/>
            <a:endParaRPr lang="lt-LT" sz="3600" b="1" dirty="0"/>
          </a:p>
          <a:p>
            <a:pPr algn="ctr"/>
            <a:endParaRPr lang="lt-LT" sz="3600" b="1" dirty="0" smtClean="0"/>
          </a:p>
          <a:p>
            <a:pPr algn="r"/>
            <a:r>
              <a:rPr lang="lt-LT" sz="2100" b="1" dirty="0" smtClean="0">
                <a:solidFill>
                  <a:schemeClr val="tx1"/>
                </a:solidFill>
                <a:latin typeface="Times New Roman" pitchFamily="18" charset="0"/>
                <a:cs typeface="Times New Roman" pitchFamily="18" charset="0"/>
              </a:rPr>
              <a:t>Parengė Deimantė Rutkauskaitė</a:t>
            </a:r>
            <a:endParaRPr lang="ru-RU" sz="21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0659272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692696"/>
            <a:ext cx="7198568" cy="5328591"/>
          </a:xfrm>
        </p:spPr>
        <p:txBody>
          <a:bodyPr>
            <a:noAutofit/>
          </a:bodyPr>
          <a:lstStyle/>
          <a:p>
            <a:pPr algn="l"/>
            <a:r>
              <a:rPr lang="lt-LT" sz="2800" b="1" dirty="0" smtClean="0">
                <a:solidFill>
                  <a:schemeClr val="tx1"/>
                </a:solidFill>
                <a:effectLst/>
              </a:rPr>
              <a:t/>
            </a:r>
            <a:br>
              <a:rPr lang="lt-LT" sz="2800" b="1" dirty="0" smtClean="0">
                <a:solidFill>
                  <a:schemeClr val="tx1"/>
                </a:solidFill>
                <a:effectLst/>
              </a:rPr>
            </a:br>
            <a:r>
              <a:rPr lang="lt-LT" b="1" i="1" dirty="0">
                <a:solidFill>
                  <a:schemeClr val="tx1"/>
                </a:solidFill>
                <a:effectLst/>
              </a:rPr>
              <a:t/>
            </a:r>
            <a:br>
              <a:rPr lang="lt-LT" b="1" i="1" dirty="0">
                <a:solidFill>
                  <a:schemeClr val="tx1"/>
                </a:solidFill>
                <a:effectLst/>
              </a:rPr>
            </a:br>
            <a:r>
              <a:rPr lang="lt-LT" b="1" i="1" dirty="0" smtClean="0">
                <a:solidFill>
                  <a:schemeClr val="tx1"/>
                </a:solidFill>
                <a:effectLst/>
              </a:rPr>
              <a:t>Jaustukas</a:t>
            </a:r>
            <a:r>
              <a:rPr lang="lt-LT" sz="2800" b="1" dirty="0">
                <a:solidFill>
                  <a:schemeClr val="tx1"/>
                </a:solidFill>
                <a:effectLst/>
              </a:rPr>
              <a:t/>
            </a:r>
            <a:br>
              <a:rPr lang="lt-LT" sz="2800" b="1" dirty="0">
                <a:solidFill>
                  <a:schemeClr val="tx1"/>
                </a:solidFill>
                <a:effectLst/>
              </a:rPr>
            </a:br>
            <a:r>
              <a:rPr lang="lt-LT" sz="2800" b="1" dirty="0" smtClean="0">
                <a:solidFill>
                  <a:schemeClr val="tx1"/>
                </a:solidFill>
                <a:effectLst/>
              </a:rPr>
              <a:t/>
            </a:r>
            <a:br>
              <a:rPr lang="lt-LT" sz="2800" b="1" dirty="0" smtClean="0">
                <a:solidFill>
                  <a:schemeClr val="tx1"/>
                </a:solidFill>
                <a:effectLst/>
              </a:rPr>
            </a:br>
            <a:r>
              <a:rPr lang="lt-LT" sz="2800" b="1" dirty="0" smtClean="0">
                <a:solidFill>
                  <a:schemeClr val="tx1"/>
                </a:solidFill>
                <a:effectLst/>
                <a:latin typeface="Times New Roman" pitchFamily="18" charset="0"/>
                <a:cs typeface="Times New Roman" pitchFamily="18" charset="0"/>
              </a:rPr>
              <a:t>1.</a:t>
            </a:r>
            <a:r>
              <a:rPr lang="lt-LT" sz="2800" dirty="0">
                <a:solidFill>
                  <a:schemeClr val="tx1"/>
                </a:solidFill>
                <a:effectLst/>
                <a:latin typeface="Times New Roman" pitchFamily="18" charset="0"/>
                <a:cs typeface="Times New Roman" pitchFamily="18" charset="0"/>
              </a:rPr>
              <a:t> N</a:t>
            </a:r>
            <a:r>
              <a:rPr lang="lt-LT" sz="2800" dirty="0" smtClean="0">
                <a:solidFill>
                  <a:schemeClr val="tx1"/>
                </a:solidFill>
                <a:effectLst/>
                <a:latin typeface="Times New Roman" pitchFamily="18" charset="0"/>
                <a:cs typeface="Times New Roman" pitchFamily="18" charset="0"/>
              </a:rPr>
              <a:t>ekaitoma </a:t>
            </a:r>
            <a:r>
              <a:rPr lang="lt-LT" sz="2800" dirty="0">
                <a:solidFill>
                  <a:schemeClr val="tx1"/>
                </a:solidFill>
                <a:effectLst/>
                <a:latin typeface="Times New Roman" pitchFamily="18" charset="0"/>
                <a:cs typeface="Times New Roman" pitchFamily="18" charset="0"/>
              </a:rPr>
              <a:t>kalbos dalis, kuri tiesiogiai reiškia įvairius jausmus </a:t>
            </a:r>
            <a:r>
              <a:rPr lang="lt-LT" sz="2800" dirty="0" smtClean="0">
                <a:solidFill>
                  <a:schemeClr val="tx1"/>
                </a:solidFill>
                <a:effectLst/>
                <a:latin typeface="Times New Roman" pitchFamily="18" charset="0"/>
                <a:cs typeface="Times New Roman" pitchFamily="18" charset="0"/>
              </a:rPr>
              <a:t>(pvz.: </a:t>
            </a:r>
            <a:r>
              <a:rPr lang="lt-LT" sz="2800" i="1" dirty="0" smtClean="0">
                <a:solidFill>
                  <a:schemeClr val="tx1"/>
                </a:solidFill>
                <a:effectLst/>
                <a:latin typeface="Times New Roman" pitchFamily="18" charset="0"/>
                <a:cs typeface="Times New Roman" pitchFamily="18" charset="0"/>
              </a:rPr>
              <a:t>oho</a:t>
            </a:r>
            <a:r>
              <a:rPr lang="lt-LT" sz="2800" dirty="0" smtClean="0">
                <a:solidFill>
                  <a:schemeClr val="tx1"/>
                </a:solidFill>
                <a:effectLst/>
                <a:latin typeface="Times New Roman" pitchFamily="18" charset="0"/>
                <a:cs typeface="Times New Roman" pitchFamily="18" charset="0"/>
              </a:rPr>
              <a:t>).</a:t>
            </a:r>
            <a:br>
              <a:rPr lang="lt-LT" sz="2800" dirty="0" smtClean="0">
                <a:solidFill>
                  <a:schemeClr val="tx1"/>
                </a:solidFill>
                <a:effectLst/>
                <a:latin typeface="Times New Roman" pitchFamily="18" charset="0"/>
                <a:cs typeface="Times New Roman" pitchFamily="18" charset="0"/>
              </a:rPr>
            </a:br>
            <a:r>
              <a:rPr lang="lt-LT" sz="2800" dirty="0" smtClean="0">
                <a:solidFill>
                  <a:schemeClr val="tx1"/>
                </a:solidFill>
                <a:effectLst/>
                <a:latin typeface="Times New Roman" pitchFamily="18" charset="0"/>
                <a:cs typeface="Times New Roman" pitchFamily="18" charset="0"/>
              </a:rPr>
              <a:t>2. Pagal kilmę </a:t>
            </a:r>
            <a:r>
              <a:rPr lang="lt-LT" sz="2800" dirty="0">
                <a:solidFill>
                  <a:schemeClr val="tx1"/>
                </a:solidFill>
                <a:effectLst/>
                <a:latin typeface="Times New Roman" pitchFamily="18" charset="0"/>
                <a:cs typeface="Times New Roman" pitchFamily="18" charset="0"/>
              </a:rPr>
              <a:t>skirstomi </a:t>
            </a:r>
            <a:r>
              <a:rPr lang="lt-LT" sz="2800" dirty="0" smtClean="0">
                <a:solidFill>
                  <a:schemeClr val="tx1"/>
                </a:solidFill>
                <a:effectLst/>
                <a:latin typeface="Times New Roman" pitchFamily="18" charset="0"/>
                <a:cs typeface="Times New Roman" pitchFamily="18" charset="0"/>
              </a:rPr>
              <a:t>į:</a:t>
            </a:r>
            <a:br>
              <a:rPr lang="lt-LT" sz="2800" dirty="0" smtClean="0">
                <a:solidFill>
                  <a:schemeClr val="tx1"/>
                </a:solidFill>
                <a:effectLst/>
                <a:latin typeface="Times New Roman" pitchFamily="18" charset="0"/>
                <a:cs typeface="Times New Roman" pitchFamily="18" charset="0"/>
              </a:rPr>
            </a:br>
            <a:r>
              <a:rPr lang="lt-LT" sz="2800" b="1" dirty="0" smtClean="0">
                <a:solidFill>
                  <a:schemeClr val="tx1"/>
                </a:solidFill>
                <a:effectLst/>
                <a:latin typeface="Times New Roman" pitchFamily="18" charset="0"/>
                <a:cs typeface="Times New Roman" pitchFamily="18" charset="0"/>
              </a:rPr>
              <a:t>pirminius</a:t>
            </a:r>
            <a:r>
              <a:rPr lang="lt-LT" sz="2800" dirty="0">
                <a:solidFill>
                  <a:schemeClr val="tx1"/>
                </a:solidFill>
                <a:effectLst/>
                <a:latin typeface="Times New Roman" pitchFamily="18" charset="0"/>
                <a:cs typeface="Times New Roman" pitchFamily="18" charset="0"/>
              </a:rPr>
              <a:t> </a:t>
            </a:r>
            <a:r>
              <a:rPr lang="lt-LT" sz="2800" dirty="0" smtClean="0">
                <a:solidFill>
                  <a:schemeClr val="tx1"/>
                </a:solidFill>
                <a:effectLst/>
                <a:latin typeface="Times New Roman" pitchFamily="18" charset="0"/>
                <a:cs typeface="Times New Roman" pitchFamily="18" charset="0"/>
              </a:rPr>
              <a:t>(pvz.: </a:t>
            </a:r>
            <a:r>
              <a:rPr lang="lt-LT" sz="2800" i="1" dirty="0" smtClean="0">
                <a:solidFill>
                  <a:schemeClr val="tx1"/>
                </a:solidFill>
                <a:effectLst/>
                <a:latin typeface="Times New Roman" pitchFamily="18" charset="0"/>
                <a:cs typeface="Times New Roman" pitchFamily="18" charset="0"/>
              </a:rPr>
              <a:t>o</a:t>
            </a:r>
            <a:r>
              <a:rPr lang="lt-LT" sz="2800" i="1" dirty="0">
                <a:solidFill>
                  <a:schemeClr val="tx1"/>
                </a:solidFill>
                <a:effectLst/>
                <a:latin typeface="Times New Roman" pitchFamily="18" charset="0"/>
                <a:cs typeface="Times New Roman" pitchFamily="18" charset="0"/>
              </a:rPr>
              <a:t>, a, ė, </a:t>
            </a:r>
            <a:r>
              <a:rPr lang="lt-LT" sz="2800" i="1" dirty="0" smtClean="0">
                <a:solidFill>
                  <a:schemeClr val="tx1"/>
                </a:solidFill>
                <a:effectLst/>
                <a:latin typeface="Times New Roman" pitchFamily="18" charset="0"/>
                <a:cs typeface="Times New Roman" pitchFamily="18" charset="0"/>
              </a:rPr>
              <a:t>ak</a:t>
            </a:r>
            <a:r>
              <a:rPr lang="lt-LT" sz="2800" dirty="0" smtClean="0">
                <a:solidFill>
                  <a:schemeClr val="tx1"/>
                </a:solidFill>
                <a:effectLst/>
                <a:latin typeface="Times New Roman" pitchFamily="18" charset="0"/>
                <a:cs typeface="Times New Roman" pitchFamily="18" charset="0"/>
              </a:rPr>
              <a:t>);</a:t>
            </a:r>
            <a:br>
              <a:rPr lang="lt-LT" sz="2800" dirty="0" smtClean="0">
                <a:solidFill>
                  <a:schemeClr val="tx1"/>
                </a:solidFill>
                <a:effectLst/>
                <a:latin typeface="Times New Roman" pitchFamily="18" charset="0"/>
                <a:cs typeface="Times New Roman" pitchFamily="18" charset="0"/>
              </a:rPr>
            </a:br>
            <a:r>
              <a:rPr lang="lt-LT" sz="2800" b="1" dirty="0" smtClean="0">
                <a:solidFill>
                  <a:schemeClr val="tx1"/>
                </a:solidFill>
                <a:effectLst/>
                <a:latin typeface="Times New Roman" pitchFamily="18" charset="0"/>
                <a:cs typeface="Times New Roman" pitchFamily="18" charset="0"/>
              </a:rPr>
              <a:t>antrinius</a:t>
            </a:r>
            <a:r>
              <a:rPr lang="lt-LT" sz="2800" dirty="0">
                <a:solidFill>
                  <a:schemeClr val="tx1"/>
                </a:solidFill>
                <a:effectLst/>
                <a:latin typeface="Times New Roman" pitchFamily="18" charset="0"/>
                <a:cs typeface="Times New Roman" pitchFamily="18" charset="0"/>
              </a:rPr>
              <a:t>, kilusius iš kitų kalbos dalių </a:t>
            </a:r>
            <a:r>
              <a:rPr lang="lt-LT" sz="2800" dirty="0" smtClean="0">
                <a:solidFill>
                  <a:schemeClr val="tx1"/>
                </a:solidFill>
                <a:effectLst/>
                <a:latin typeface="Times New Roman" pitchFamily="18" charset="0"/>
                <a:cs typeface="Times New Roman" pitchFamily="18" charset="0"/>
              </a:rPr>
              <a:t>(pvz.: </a:t>
            </a:r>
            <a:r>
              <a:rPr lang="lt-LT" sz="2800" i="1" dirty="0" smtClean="0">
                <a:solidFill>
                  <a:schemeClr val="tx1"/>
                </a:solidFill>
                <a:effectLst/>
                <a:latin typeface="Times New Roman" pitchFamily="18" charset="0"/>
                <a:cs typeface="Times New Roman" pitchFamily="18" charset="0"/>
              </a:rPr>
              <a:t>sveikas</a:t>
            </a:r>
            <a:r>
              <a:rPr lang="lt-LT" sz="2800" i="1" dirty="0">
                <a:solidFill>
                  <a:schemeClr val="tx1"/>
                </a:solidFill>
                <a:effectLst/>
                <a:latin typeface="Times New Roman" pitchFamily="18" charset="0"/>
                <a:cs typeface="Times New Roman" pitchFamily="18" charset="0"/>
              </a:rPr>
              <a:t>, ačiū, dėkui, </a:t>
            </a:r>
            <a:r>
              <a:rPr lang="lt-LT" sz="2800" i="1" dirty="0" smtClean="0">
                <a:solidFill>
                  <a:schemeClr val="tx1"/>
                </a:solidFill>
                <a:effectLst/>
                <a:latin typeface="Times New Roman" pitchFamily="18" charset="0"/>
                <a:cs typeface="Times New Roman" pitchFamily="18" charset="0"/>
              </a:rPr>
              <a:t>valio</a:t>
            </a:r>
            <a:r>
              <a:rPr lang="lt-LT" sz="2800" dirty="0" smtClean="0">
                <a:solidFill>
                  <a:schemeClr val="tx1"/>
                </a:solidFill>
                <a:effectLst/>
                <a:latin typeface="Times New Roman" pitchFamily="18" charset="0"/>
                <a:cs typeface="Times New Roman" pitchFamily="18" charset="0"/>
              </a:rPr>
              <a:t>).</a:t>
            </a:r>
            <a:r>
              <a:rPr lang="lt-LT" sz="2800" dirty="0">
                <a:solidFill>
                  <a:schemeClr val="tx1"/>
                </a:solidFill>
                <a:effectLst/>
                <a:latin typeface="Times New Roman" pitchFamily="18" charset="0"/>
                <a:cs typeface="Times New Roman" pitchFamily="18" charset="0"/>
              </a:rPr>
              <a:t/>
            </a:r>
            <a:br>
              <a:rPr lang="lt-LT" sz="2800" dirty="0">
                <a:solidFill>
                  <a:schemeClr val="tx1"/>
                </a:solidFill>
                <a:effectLst/>
                <a:latin typeface="Times New Roman" pitchFamily="18" charset="0"/>
                <a:cs typeface="Times New Roman" pitchFamily="18" charset="0"/>
              </a:rPr>
            </a:br>
            <a:r>
              <a:rPr lang="lt-LT" sz="2800" dirty="0" smtClean="0">
                <a:solidFill>
                  <a:schemeClr val="tx1"/>
                </a:solidFill>
                <a:effectLst/>
                <a:latin typeface="Times New Roman" pitchFamily="18" charset="0"/>
                <a:cs typeface="Times New Roman" pitchFamily="18" charset="0"/>
              </a:rPr>
              <a:t>3. </a:t>
            </a:r>
            <a:r>
              <a:rPr lang="lt-LT" sz="2800" dirty="0">
                <a:solidFill>
                  <a:schemeClr val="tx1"/>
                </a:solidFill>
                <a:effectLst/>
                <a:latin typeface="Times New Roman" pitchFamily="18" charset="0"/>
                <a:cs typeface="Times New Roman" pitchFamily="18" charset="0"/>
              </a:rPr>
              <a:t>Jaustukai sakinyje jokia reikšmine sakinio dalimi neina.</a:t>
            </a:r>
            <a:r>
              <a:rPr lang="lt-LT" sz="2800" dirty="0">
                <a:solidFill>
                  <a:schemeClr val="tx1"/>
                </a:solidFill>
                <a:effectLst/>
              </a:rPr>
              <a:t/>
            </a:r>
            <a:br>
              <a:rPr lang="lt-LT" sz="2800" dirty="0">
                <a:solidFill>
                  <a:schemeClr val="tx1"/>
                </a:solidFill>
                <a:effectLst/>
              </a:rPr>
            </a:br>
            <a:endParaRPr lang="ru-RU" sz="2800" dirty="0">
              <a:solidFill>
                <a:schemeClr val="tx1"/>
              </a:solidFill>
              <a:effectLst/>
            </a:endParaRPr>
          </a:p>
        </p:txBody>
      </p:sp>
    </p:spTree>
    <p:extLst>
      <p:ext uri="{BB962C8B-B14F-4D97-AF65-F5344CB8AC3E}">
        <p14:creationId xmlns:p14="http://schemas.microsoft.com/office/powerpoint/2010/main" val="1389918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332656"/>
            <a:ext cx="7272808" cy="1728192"/>
          </a:xfrm>
        </p:spPr>
        <p:txBody>
          <a:bodyPr>
            <a:noAutofit/>
          </a:bodyPr>
          <a:lstStyle/>
          <a:p>
            <a:pPr algn="l"/>
            <a:r>
              <a:rPr lang="lt-LT" sz="2400" dirty="0" smtClean="0">
                <a:effectLst/>
              </a:rPr>
              <a:t/>
            </a:r>
            <a:br>
              <a:rPr lang="lt-LT" sz="2400" dirty="0" smtClean="0">
                <a:effectLst/>
              </a:rPr>
            </a:br>
            <a:r>
              <a:rPr lang="lt-LT" sz="2400" b="1" dirty="0" smtClean="0">
                <a:effectLst/>
                <a:latin typeface="Times New Roman" pitchFamily="18" charset="0"/>
                <a:cs typeface="Times New Roman" pitchFamily="18" charset="0"/>
              </a:rPr>
              <a:t>Jaustukais</a:t>
            </a:r>
            <a:r>
              <a:rPr lang="lt-LT" sz="2400" dirty="0" smtClean="0">
                <a:effectLst/>
                <a:latin typeface="Times New Roman" pitchFamily="18" charset="0"/>
                <a:cs typeface="Times New Roman" pitchFamily="18" charset="0"/>
              </a:rPr>
              <a:t> galime reikšti daygybę įvairiausių jausmų: </a:t>
            </a:r>
            <a:br>
              <a:rPr lang="lt-LT" sz="2400" dirty="0" smtClean="0">
                <a:effectLst/>
                <a:latin typeface="Times New Roman" pitchFamily="18" charset="0"/>
                <a:cs typeface="Times New Roman" pitchFamily="18" charset="0"/>
              </a:rPr>
            </a:br>
            <a:r>
              <a:rPr lang="lt-LT" sz="2400" dirty="0" smtClean="0">
                <a:effectLst/>
                <a:latin typeface="Times New Roman" pitchFamily="18" charset="0"/>
                <a:cs typeface="Times New Roman" pitchFamily="18" charset="0"/>
              </a:rPr>
              <a:t>a) pasitenkinimą ir nepasitenkinimą,</a:t>
            </a:r>
            <a:br>
              <a:rPr lang="lt-LT" sz="2400" dirty="0" smtClean="0">
                <a:effectLst/>
                <a:latin typeface="Times New Roman" pitchFamily="18" charset="0"/>
                <a:cs typeface="Times New Roman" pitchFamily="18" charset="0"/>
              </a:rPr>
            </a:br>
            <a:r>
              <a:rPr lang="lt-LT" sz="2400" dirty="0" smtClean="0">
                <a:effectLst/>
                <a:latin typeface="Times New Roman" pitchFamily="18" charset="0"/>
                <a:cs typeface="Times New Roman" pitchFamily="18" charset="0"/>
              </a:rPr>
              <a:t>b) džiaugsmą ir skausmą,</a:t>
            </a:r>
            <a:br>
              <a:rPr lang="lt-LT" sz="2400" dirty="0" smtClean="0">
                <a:effectLst/>
                <a:latin typeface="Times New Roman" pitchFamily="18" charset="0"/>
                <a:cs typeface="Times New Roman" pitchFamily="18" charset="0"/>
              </a:rPr>
            </a:br>
            <a:r>
              <a:rPr lang="lt-LT" sz="2400" dirty="0" smtClean="0">
                <a:effectLst/>
                <a:latin typeface="Times New Roman" pitchFamily="18" charset="0"/>
                <a:cs typeface="Times New Roman" pitchFamily="18" charset="0"/>
              </a:rPr>
              <a:t>c) gėrėjimąsi ir bjaurėjimąsi, </a:t>
            </a:r>
            <a:br>
              <a:rPr lang="lt-LT" sz="2400" dirty="0" smtClean="0">
                <a:effectLst/>
                <a:latin typeface="Times New Roman" pitchFamily="18" charset="0"/>
                <a:cs typeface="Times New Roman" pitchFamily="18" charset="0"/>
              </a:rPr>
            </a:br>
            <a:r>
              <a:rPr lang="lt-LT" sz="2400" dirty="0" smtClean="0">
                <a:effectLst/>
                <a:latin typeface="Times New Roman" pitchFamily="18" charset="0"/>
                <a:cs typeface="Times New Roman" pitchFamily="18" charset="0"/>
              </a:rPr>
              <a:t>d) nusivylimą ir kt.</a:t>
            </a:r>
            <a:endParaRPr lang="ru-RU" sz="2400" dirty="0">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31640" y="2420888"/>
            <a:ext cx="7120880" cy="3960440"/>
          </a:xfrm>
        </p:spPr>
        <p:txBody>
          <a:bodyPr>
            <a:normAutofit lnSpcReduction="10000"/>
          </a:bodyPr>
          <a:lstStyle/>
          <a:p>
            <a:pPr algn="l"/>
            <a:r>
              <a:rPr lang="lt-LT" sz="3000" b="1" u="sng" dirty="0">
                <a:solidFill>
                  <a:schemeClr val="tx1"/>
                </a:solidFill>
              </a:rPr>
              <a:t>Dažniausiai vartojami jaustukai</a:t>
            </a:r>
            <a:r>
              <a:rPr lang="lt-LT" sz="3000" b="1" u="sng" dirty="0" smtClean="0">
                <a:solidFill>
                  <a:schemeClr val="tx1"/>
                </a:solidFill>
              </a:rPr>
              <a:t>:</a:t>
            </a:r>
          </a:p>
          <a:p>
            <a:pPr algn="just"/>
            <a:r>
              <a:rPr lang="lt-LT" sz="2400" dirty="0" smtClean="0">
                <a:solidFill>
                  <a:schemeClr val="tx1"/>
                </a:solidFill>
              </a:rPr>
              <a:t>a</a:t>
            </a:r>
            <a:r>
              <a:rPr lang="lt-LT" sz="2400" dirty="0">
                <a:solidFill>
                  <a:schemeClr val="tx1"/>
                </a:solidFill>
              </a:rPr>
              <a:t>, ach, aha, ak, ai</a:t>
            </a:r>
            <a:r>
              <a:rPr lang="lt-LT" sz="2400" dirty="0" smtClean="0">
                <a:solidFill>
                  <a:schemeClr val="tx1"/>
                </a:solidFill>
              </a:rPr>
              <a:t>, cit, </a:t>
            </a:r>
            <a:r>
              <a:rPr lang="lt-LT" sz="2400" dirty="0">
                <a:solidFill>
                  <a:schemeClr val="tx1"/>
                </a:solidFill>
              </a:rPr>
              <a:t>e, ehe, ei, ek</a:t>
            </a:r>
            <a:r>
              <a:rPr lang="lt-LT" sz="2400" dirty="0" smtClean="0">
                <a:solidFill>
                  <a:schemeClr val="tx1"/>
                </a:solidFill>
              </a:rPr>
              <a:t>, </a:t>
            </a:r>
            <a:r>
              <a:rPr lang="lt-LT" sz="2400" dirty="0">
                <a:solidFill>
                  <a:schemeClr val="tx1"/>
                </a:solidFill>
              </a:rPr>
              <a:t>ė, hm, </a:t>
            </a:r>
            <a:r>
              <a:rPr lang="lt-LT" sz="2400" dirty="0" smtClean="0">
                <a:solidFill>
                  <a:schemeClr val="tx1"/>
                </a:solidFill>
              </a:rPr>
              <a:t>na, o</a:t>
            </a:r>
            <a:r>
              <a:rPr lang="lt-LT" sz="2400" dirty="0">
                <a:solidFill>
                  <a:schemeClr val="tx1"/>
                </a:solidFill>
              </a:rPr>
              <a:t>, oho</a:t>
            </a:r>
            <a:r>
              <a:rPr lang="lt-LT" sz="2400" dirty="0" smtClean="0">
                <a:solidFill>
                  <a:schemeClr val="tx1"/>
                </a:solidFill>
              </a:rPr>
              <a:t>, </a:t>
            </a:r>
            <a:r>
              <a:rPr lang="lt-LT" sz="2400" dirty="0">
                <a:solidFill>
                  <a:schemeClr val="tx1"/>
                </a:solidFill>
              </a:rPr>
              <a:t>oi, ša, ts, ačiū, bravo</a:t>
            </a:r>
            <a:r>
              <a:rPr lang="lt-LT" sz="2400" dirty="0" smtClean="0">
                <a:solidFill>
                  <a:schemeClr val="tx1"/>
                </a:solidFill>
              </a:rPr>
              <a:t>, </a:t>
            </a:r>
            <a:r>
              <a:rPr lang="lt-LT" sz="2400" dirty="0">
                <a:solidFill>
                  <a:schemeClr val="tx1"/>
                </a:solidFill>
              </a:rPr>
              <a:t>deja, dėkui, marš, sveiks, štiš</a:t>
            </a:r>
            <a:r>
              <a:rPr lang="lt-LT" sz="2400" dirty="0" smtClean="0">
                <a:solidFill>
                  <a:schemeClr val="tx1"/>
                </a:solidFill>
              </a:rPr>
              <a:t>, </a:t>
            </a:r>
            <a:r>
              <a:rPr lang="lt-LT" sz="2400" dirty="0">
                <a:solidFill>
                  <a:schemeClr val="tx1"/>
                </a:solidFill>
              </a:rPr>
              <a:t>vai, vaje, valio, labas, sudie</a:t>
            </a:r>
            <a:r>
              <a:rPr lang="lt-LT" sz="2400" dirty="0" smtClean="0">
                <a:solidFill>
                  <a:schemeClr val="tx1"/>
                </a:solidFill>
              </a:rPr>
              <a:t>.</a:t>
            </a:r>
          </a:p>
          <a:p>
            <a:pPr algn="l"/>
            <a:endParaRPr lang="lt-LT" b="1" dirty="0">
              <a:solidFill>
                <a:schemeClr val="tx1"/>
              </a:solidFill>
            </a:endParaRPr>
          </a:p>
          <a:p>
            <a:pPr algn="l"/>
            <a:endParaRPr lang="lt-LT" b="1" dirty="0" smtClean="0">
              <a:solidFill>
                <a:schemeClr val="tx1"/>
              </a:solidFill>
            </a:endParaRPr>
          </a:p>
          <a:p>
            <a:pPr algn="l"/>
            <a:endParaRPr lang="lt-LT" b="1" u="sng" dirty="0" smtClean="0">
              <a:solidFill>
                <a:schemeClr val="tx1"/>
              </a:solidFill>
            </a:endParaRPr>
          </a:p>
          <a:p>
            <a:pPr algn="l"/>
            <a:r>
              <a:rPr lang="lt-LT" b="1" u="sng" dirty="0" smtClean="0">
                <a:solidFill>
                  <a:schemeClr val="tx1"/>
                </a:solidFill>
              </a:rPr>
              <a:t>Ach</a:t>
            </a:r>
            <a:r>
              <a:rPr lang="lt-LT" b="1" dirty="0" smtClean="0">
                <a:solidFill>
                  <a:schemeClr val="tx1"/>
                </a:solidFill>
              </a:rPr>
              <a:t>, kaip miela žiūrėti į tave.</a:t>
            </a:r>
            <a:r>
              <a:rPr lang="lt-LT" b="1" dirty="0">
                <a:solidFill>
                  <a:schemeClr val="tx1"/>
                </a:solidFill>
              </a:rPr>
              <a:t/>
            </a:r>
            <a:br>
              <a:rPr lang="lt-LT" b="1" dirty="0">
                <a:solidFill>
                  <a:schemeClr val="tx1"/>
                </a:solidFill>
              </a:rPr>
            </a:br>
            <a:endParaRPr lang="ru-RU" b="1" dirty="0">
              <a:solidFill>
                <a:schemeClr val="tx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4221088"/>
            <a:ext cx="2092449" cy="2088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455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332656"/>
            <a:ext cx="7704856" cy="5962674"/>
          </a:xfrm>
        </p:spPr>
        <p:txBody>
          <a:bodyPr>
            <a:normAutofit/>
          </a:bodyPr>
          <a:lstStyle/>
          <a:p>
            <a:r>
              <a:rPr lang="lt-LT" sz="4000" dirty="0" smtClean="0">
                <a:effectLst/>
                <a:latin typeface="Times New Roman" pitchFamily="18" charset="0"/>
                <a:cs typeface="Times New Roman" pitchFamily="18" charset="0"/>
              </a:rPr>
              <a:t>Užduotys:</a:t>
            </a:r>
            <a:br>
              <a:rPr lang="lt-LT" sz="4000" dirty="0" smtClean="0">
                <a:effectLst/>
                <a:latin typeface="Times New Roman" pitchFamily="18" charset="0"/>
                <a:cs typeface="Times New Roman" pitchFamily="18" charset="0"/>
              </a:rPr>
            </a:br>
            <a:r>
              <a:rPr lang="lt-LT" sz="4000" dirty="0" smtClean="0">
                <a:effectLst/>
                <a:latin typeface="Times New Roman" pitchFamily="18" charset="0"/>
                <a:cs typeface="Times New Roman" pitchFamily="18" charset="0"/>
              </a:rPr>
              <a:t>1. Sugalvoti ir parašyti 10 sakinių, </a:t>
            </a:r>
            <a:r>
              <a:rPr lang="lt-LT" sz="4000" dirty="0" smtClean="0">
                <a:effectLst/>
                <a:latin typeface="Times New Roman" pitchFamily="18" charset="0"/>
                <a:cs typeface="Times New Roman" pitchFamily="18" charset="0"/>
              </a:rPr>
              <a:t>kuriuose </a:t>
            </a:r>
            <a:r>
              <a:rPr lang="lt-LT" sz="4000" dirty="0" smtClean="0">
                <a:effectLst/>
                <a:latin typeface="Times New Roman" pitchFamily="18" charset="0"/>
                <a:cs typeface="Times New Roman" pitchFamily="18" charset="0"/>
              </a:rPr>
              <a:t>būtų jaustukų.</a:t>
            </a:r>
            <a:br>
              <a:rPr lang="lt-LT" sz="4000" dirty="0" smtClean="0">
                <a:effectLst/>
                <a:latin typeface="Times New Roman" pitchFamily="18" charset="0"/>
                <a:cs typeface="Times New Roman" pitchFamily="18" charset="0"/>
              </a:rPr>
            </a:br>
            <a:r>
              <a:rPr lang="lt-LT" sz="4000" dirty="0" smtClean="0">
                <a:effectLst/>
                <a:latin typeface="Times New Roman" pitchFamily="18" charset="0"/>
                <a:cs typeface="Times New Roman" pitchFamily="18" charset="0"/>
              </a:rPr>
              <a:t>2. Perrašyti sakinius ir pabraukti jaustukus.</a:t>
            </a:r>
            <a:endParaRPr lang="ru-RU" sz="40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157291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74638"/>
            <a:ext cx="7704856" cy="5890666"/>
          </a:xfrm>
        </p:spPr>
        <p:txBody>
          <a:bodyPr>
            <a:noAutofit/>
          </a:bodyPr>
          <a:lstStyle/>
          <a:p>
            <a:pPr algn="l"/>
            <a:r>
              <a:rPr lang="lt-LT" sz="3200" b="1" i="1" dirty="0" smtClean="0">
                <a:effectLst/>
                <a:latin typeface="Times New Roman" pitchFamily="18" charset="0"/>
                <a:cs typeface="Times New Roman" pitchFamily="18" charset="0"/>
              </a:rPr>
              <a:t>1. Oi</a:t>
            </a:r>
            <a:r>
              <a:rPr lang="ru-RU" sz="3200" b="1" i="1" dirty="0" smtClean="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gausi</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tu</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nuo</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šeimininko</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oi</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gausi</a:t>
            </a:r>
            <a:r>
              <a:rPr lang="ru-RU" sz="3200" b="1" i="1" dirty="0">
                <a:effectLst/>
                <a:latin typeface="Times New Roman" pitchFamily="18" charset="0"/>
                <a:cs typeface="Times New Roman" pitchFamily="18" charset="0"/>
              </a:rPr>
              <a:t>! – </a:t>
            </a:r>
            <a:r>
              <a:rPr lang="ru-RU" sz="3200" b="1" i="1" dirty="0" err="1">
                <a:effectLst/>
                <a:latin typeface="Times New Roman" pitchFamily="18" charset="0"/>
                <a:cs typeface="Times New Roman" pitchFamily="18" charset="0"/>
              </a:rPr>
              <a:t>pažadėjo</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ir</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ji</a:t>
            </a:r>
            <a:r>
              <a:rPr lang="ru-RU" sz="3200" b="1" i="1" dirty="0">
                <a:effectLst/>
                <a:latin typeface="Times New Roman" pitchFamily="18" charset="0"/>
                <a:cs typeface="Times New Roman" pitchFamily="18" charset="0"/>
              </a:rPr>
              <a:t>.</a:t>
            </a:r>
            <a:r>
              <a:rPr lang="ru-RU" sz="3200" b="1" dirty="0">
                <a:effectLst/>
                <a:latin typeface="Times New Roman" pitchFamily="18" charset="0"/>
                <a:cs typeface="Times New Roman" pitchFamily="18" charset="0"/>
              </a:rPr>
              <a:t/>
            </a:r>
            <a:br>
              <a:rPr lang="ru-RU" sz="3200" b="1" dirty="0">
                <a:effectLst/>
                <a:latin typeface="Times New Roman" pitchFamily="18" charset="0"/>
                <a:cs typeface="Times New Roman" pitchFamily="18" charset="0"/>
              </a:rPr>
            </a:br>
            <a:r>
              <a:rPr lang="lt-LT" sz="3200" b="1" dirty="0" smtClean="0">
                <a:effectLst/>
                <a:latin typeface="Times New Roman" pitchFamily="18" charset="0"/>
                <a:cs typeface="Times New Roman" pitchFamily="18" charset="0"/>
              </a:rPr>
              <a:t>2. </a:t>
            </a:r>
            <a:r>
              <a:rPr lang="en-US" sz="3200" b="1" i="1" dirty="0" err="1" smtClean="0">
                <a:effectLst/>
                <a:latin typeface="Times New Roman" pitchFamily="18" charset="0"/>
                <a:cs typeface="Times New Roman" pitchFamily="18" charset="0"/>
              </a:rPr>
              <a:t>Och</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Koks</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didelis</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vyras</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užaugo</a:t>
            </a:r>
            <a:r>
              <a:rPr lang="en-US" sz="3200" b="1" i="1" dirty="0">
                <a:effectLst/>
                <a:latin typeface="Times New Roman" pitchFamily="18" charset="0"/>
                <a:cs typeface="Times New Roman" pitchFamily="18" charset="0"/>
              </a:rPr>
              <a:t>!</a:t>
            </a:r>
            <a:r>
              <a:rPr lang="ru-RU" sz="3200" b="1" dirty="0">
                <a:effectLst/>
                <a:latin typeface="Times New Roman" pitchFamily="18" charset="0"/>
                <a:cs typeface="Times New Roman" pitchFamily="18" charset="0"/>
              </a:rPr>
              <a:t/>
            </a:r>
            <a:br>
              <a:rPr lang="ru-RU" sz="3200" b="1" dirty="0">
                <a:effectLst/>
                <a:latin typeface="Times New Roman" pitchFamily="18" charset="0"/>
                <a:cs typeface="Times New Roman" pitchFamily="18" charset="0"/>
              </a:rPr>
            </a:br>
            <a:r>
              <a:rPr lang="lt-LT" sz="3200" b="1" dirty="0" smtClean="0">
                <a:effectLst/>
                <a:latin typeface="Times New Roman" pitchFamily="18" charset="0"/>
                <a:cs typeface="Times New Roman" pitchFamily="18" charset="0"/>
              </a:rPr>
              <a:t>3. </a:t>
            </a:r>
            <a:r>
              <a:rPr lang="ru-RU" sz="3200" b="1" i="1" dirty="0" err="1" smtClean="0">
                <a:effectLst/>
                <a:latin typeface="Times New Roman" pitchFamily="18" charset="0"/>
                <a:cs typeface="Times New Roman" pitchFamily="18" charset="0"/>
              </a:rPr>
              <a:t>Ak</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kokia</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naktis</a:t>
            </a:r>
            <a:r>
              <a:rPr lang="ru-RU" sz="3200" b="1" i="1" dirty="0">
                <a:effectLst/>
                <a:latin typeface="Times New Roman" pitchFamily="18" charset="0"/>
                <a:cs typeface="Times New Roman" pitchFamily="18" charset="0"/>
              </a:rPr>
              <a:t>!</a:t>
            </a:r>
            <a:r>
              <a:rPr lang="ru-RU" sz="3200" b="1" dirty="0">
                <a:effectLst/>
                <a:latin typeface="Times New Roman" pitchFamily="18" charset="0"/>
                <a:cs typeface="Times New Roman" pitchFamily="18" charset="0"/>
              </a:rPr>
              <a:t/>
            </a:r>
            <a:br>
              <a:rPr lang="ru-RU" sz="3200" b="1" dirty="0">
                <a:effectLst/>
                <a:latin typeface="Times New Roman" pitchFamily="18" charset="0"/>
                <a:cs typeface="Times New Roman" pitchFamily="18" charset="0"/>
              </a:rPr>
            </a:br>
            <a:r>
              <a:rPr lang="lt-LT" sz="3200" b="1" dirty="0" smtClean="0">
                <a:effectLst/>
                <a:latin typeface="Times New Roman" pitchFamily="18" charset="0"/>
                <a:cs typeface="Times New Roman" pitchFamily="18" charset="0"/>
              </a:rPr>
              <a:t>4. </a:t>
            </a:r>
            <a:r>
              <a:rPr lang="en-US" sz="3200" b="1" i="1" dirty="0" err="1" smtClean="0">
                <a:effectLst/>
                <a:latin typeface="Times New Roman" pitchFamily="18" charset="0"/>
                <a:cs typeface="Times New Roman" pitchFamily="18" charset="0"/>
              </a:rPr>
              <a:t>Valio</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Sūrio</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gausiu</a:t>
            </a:r>
            <a:r>
              <a:rPr lang="en-US" sz="3200" b="1" i="1" dirty="0">
                <a:effectLst/>
                <a:latin typeface="Times New Roman" pitchFamily="18" charset="0"/>
                <a:cs typeface="Times New Roman" pitchFamily="18" charset="0"/>
              </a:rPr>
              <a:t>, – </a:t>
            </a:r>
            <a:r>
              <a:rPr lang="en-US" sz="3200" b="1" i="1" dirty="0" err="1">
                <a:effectLst/>
                <a:latin typeface="Times New Roman" pitchFamily="18" charset="0"/>
                <a:cs typeface="Times New Roman" pitchFamily="18" charset="0"/>
              </a:rPr>
              <a:t>linksmai</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sucipo</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pelė</a:t>
            </a:r>
            <a:r>
              <a:rPr lang="en-US" sz="3200" b="1" i="1" dirty="0">
                <a:effectLst/>
                <a:latin typeface="Times New Roman" pitchFamily="18" charset="0"/>
                <a:cs typeface="Times New Roman" pitchFamily="18" charset="0"/>
              </a:rPr>
              <a:t>.</a:t>
            </a:r>
            <a:r>
              <a:rPr lang="ru-RU" sz="3200" b="1" dirty="0">
                <a:effectLst/>
                <a:latin typeface="Times New Roman" pitchFamily="18" charset="0"/>
                <a:cs typeface="Times New Roman" pitchFamily="18" charset="0"/>
              </a:rPr>
              <a:t/>
            </a:r>
            <a:br>
              <a:rPr lang="ru-RU" sz="3200" b="1" dirty="0">
                <a:effectLst/>
                <a:latin typeface="Times New Roman" pitchFamily="18" charset="0"/>
                <a:cs typeface="Times New Roman" pitchFamily="18" charset="0"/>
              </a:rPr>
            </a:br>
            <a:r>
              <a:rPr lang="lt-LT" sz="3200" b="1" dirty="0" smtClean="0">
                <a:effectLst/>
                <a:latin typeface="Times New Roman" pitchFamily="18" charset="0"/>
                <a:cs typeface="Times New Roman" pitchFamily="18" charset="0"/>
              </a:rPr>
              <a:t>5. </a:t>
            </a:r>
            <a:r>
              <a:rPr lang="en-US" sz="3200" b="1" i="1" dirty="0" smtClean="0">
                <a:effectLst/>
                <a:latin typeface="Times New Roman" pitchFamily="18" charset="0"/>
                <a:cs typeface="Times New Roman" pitchFamily="18" charset="0"/>
              </a:rPr>
              <a:t>Po </a:t>
            </a:r>
            <a:r>
              <a:rPr lang="en-US" sz="3200" b="1" i="1" dirty="0" err="1">
                <a:effectLst/>
                <a:latin typeface="Times New Roman" pitchFamily="18" charset="0"/>
                <a:cs typeface="Times New Roman" pitchFamily="18" charset="0"/>
              </a:rPr>
              <a:t>pypkių</a:t>
            </a:r>
            <a:r>
              <a:rPr lang="en-US" sz="3200" b="1" i="1" dirty="0">
                <a:effectLst/>
                <a:latin typeface="Times New Roman" pitchFamily="18" charset="0"/>
                <a:cs typeface="Times New Roman" pitchFamily="18" charset="0"/>
              </a:rPr>
              <a:t>! Tai bent bus </a:t>
            </a:r>
            <a:r>
              <a:rPr lang="en-US" sz="3200" b="1" i="1" dirty="0" err="1">
                <a:effectLst/>
                <a:latin typeface="Times New Roman" pitchFamily="18" charset="0"/>
                <a:cs typeface="Times New Roman" pitchFamily="18" charset="0"/>
              </a:rPr>
              <a:t>triukšmo</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senuose</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teismo</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rūmuose</a:t>
            </a:r>
            <a:r>
              <a:rPr lang="en-US" sz="3200" b="1" i="1" dirty="0">
                <a:effectLst/>
                <a:latin typeface="Times New Roman" pitchFamily="18" charset="0"/>
                <a:cs typeface="Times New Roman" pitchFamily="18" charset="0"/>
              </a:rPr>
              <a:t>.</a:t>
            </a:r>
            <a:r>
              <a:rPr lang="ru-RU" sz="3200" b="1" dirty="0">
                <a:effectLst/>
                <a:latin typeface="Times New Roman" pitchFamily="18" charset="0"/>
                <a:cs typeface="Times New Roman" pitchFamily="18" charset="0"/>
              </a:rPr>
              <a:t/>
            </a:r>
            <a:br>
              <a:rPr lang="ru-RU" sz="3200" b="1" dirty="0">
                <a:effectLst/>
                <a:latin typeface="Times New Roman" pitchFamily="18" charset="0"/>
                <a:cs typeface="Times New Roman" pitchFamily="18" charset="0"/>
              </a:rPr>
            </a:br>
            <a:r>
              <a:rPr lang="lt-LT" sz="3200" b="1" dirty="0" smtClean="0">
                <a:effectLst/>
                <a:latin typeface="Times New Roman" pitchFamily="18" charset="0"/>
                <a:cs typeface="Times New Roman" pitchFamily="18" charset="0"/>
              </a:rPr>
              <a:t>6. </a:t>
            </a:r>
            <a:r>
              <a:rPr lang="ru-RU" sz="3200" b="1" i="1" dirty="0" err="1" smtClean="0">
                <a:effectLst/>
                <a:latin typeface="Times New Roman" pitchFamily="18" charset="0"/>
                <a:cs typeface="Times New Roman" pitchFamily="18" charset="0"/>
              </a:rPr>
              <a:t>Ak</a:t>
            </a:r>
            <a:r>
              <a:rPr lang="ru-RU" sz="3200" b="1" i="1" dirty="0" smtClean="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tai</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tu</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taip</a:t>
            </a:r>
            <a:r>
              <a:rPr lang="ru-RU" sz="3200" b="1" i="1" dirty="0">
                <a:effectLst/>
                <a:latin typeface="Times New Roman" pitchFamily="18" charset="0"/>
                <a:cs typeface="Times New Roman" pitchFamily="18" charset="0"/>
              </a:rPr>
              <a:t>! – </a:t>
            </a:r>
            <a:r>
              <a:rPr lang="ru-RU" sz="3200" b="1" i="1" dirty="0" err="1">
                <a:effectLst/>
                <a:latin typeface="Times New Roman" pitchFamily="18" charset="0"/>
                <a:cs typeface="Times New Roman" pitchFamily="18" charset="0"/>
              </a:rPr>
              <a:t>sušuko</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jisai</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ir</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kaip</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iešmu</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durtas</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pašoko</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iš</a:t>
            </a:r>
            <a:r>
              <a:rPr lang="ru-RU" sz="3200" b="1" i="1" dirty="0">
                <a:effectLst/>
                <a:latin typeface="Times New Roman" pitchFamily="18" charset="0"/>
                <a:cs typeface="Times New Roman" pitchFamily="18" charset="0"/>
              </a:rPr>
              <a:t> </a:t>
            </a:r>
            <a:r>
              <a:rPr lang="ru-RU" sz="3200" b="1" i="1" dirty="0" err="1">
                <a:effectLst/>
                <a:latin typeface="Times New Roman" pitchFamily="18" charset="0"/>
                <a:cs typeface="Times New Roman" pitchFamily="18" charset="0"/>
              </a:rPr>
              <a:t>vietos</a:t>
            </a:r>
            <a:r>
              <a:rPr lang="ru-RU" sz="3200" b="1" i="1" dirty="0">
                <a:effectLst/>
                <a:latin typeface="Times New Roman" pitchFamily="18" charset="0"/>
                <a:cs typeface="Times New Roman" pitchFamily="18" charset="0"/>
              </a:rPr>
              <a:t>.</a:t>
            </a:r>
            <a:r>
              <a:rPr lang="ru-RU" sz="3200" b="1" dirty="0">
                <a:effectLst/>
                <a:latin typeface="Times New Roman" pitchFamily="18" charset="0"/>
                <a:cs typeface="Times New Roman" pitchFamily="18" charset="0"/>
              </a:rPr>
              <a:t/>
            </a:r>
            <a:br>
              <a:rPr lang="ru-RU" sz="3200" b="1" dirty="0">
                <a:effectLst/>
                <a:latin typeface="Times New Roman" pitchFamily="18" charset="0"/>
                <a:cs typeface="Times New Roman" pitchFamily="18" charset="0"/>
              </a:rPr>
            </a:br>
            <a:r>
              <a:rPr lang="lt-LT" sz="3200" b="1" dirty="0" smtClean="0">
                <a:effectLst/>
                <a:latin typeface="Times New Roman" pitchFamily="18" charset="0"/>
                <a:cs typeface="Times New Roman" pitchFamily="18" charset="0"/>
              </a:rPr>
              <a:t>7. </a:t>
            </a:r>
            <a:r>
              <a:rPr lang="en-US" sz="3200" b="1" i="1" dirty="0" err="1" smtClean="0">
                <a:effectLst/>
                <a:latin typeface="Times New Roman" pitchFamily="18" charset="0"/>
                <a:cs typeface="Times New Roman" pitchFamily="18" charset="0"/>
              </a:rPr>
              <a:t>Vai</a:t>
            </a:r>
            <a:r>
              <a:rPr lang="en-US" sz="3200" b="1" i="1" dirty="0" smtClean="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verksi</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tu</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savo</a:t>
            </a:r>
            <a:r>
              <a:rPr lang="en-US" sz="3200" b="1" i="1" dirty="0">
                <a:effectLst/>
                <a:latin typeface="Times New Roman" pitchFamily="18" charset="0"/>
                <a:cs typeface="Times New Roman" pitchFamily="18" charset="0"/>
              </a:rPr>
              <a:t> </a:t>
            </a:r>
            <a:r>
              <a:rPr lang="en-US" sz="3200" b="1" i="1" dirty="0" err="1">
                <a:effectLst/>
                <a:latin typeface="Times New Roman" pitchFamily="18" charset="0"/>
                <a:cs typeface="Times New Roman" pitchFamily="18" charset="0"/>
              </a:rPr>
              <a:t>pinigų</a:t>
            </a:r>
            <a:r>
              <a:rPr lang="en-US" sz="3200" b="1" i="1" dirty="0">
                <a:effectLst/>
                <a:latin typeface="Times New Roman" pitchFamily="18" charset="0"/>
                <a:cs typeface="Times New Roman" pitchFamily="18" charset="0"/>
              </a:rPr>
              <a:t>.</a:t>
            </a:r>
            <a:r>
              <a:rPr lang="ru-RU" sz="3200" dirty="0"/>
              <a:t/>
            </a:r>
            <a:br>
              <a:rPr lang="ru-RU" sz="3200" dirty="0"/>
            </a:br>
            <a:endParaRPr lang="ru-RU" sz="3200" dirty="0"/>
          </a:p>
        </p:txBody>
      </p:sp>
    </p:spTree>
    <p:extLst>
      <p:ext uri="{BB962C8B-B14F-4D97-AF65-F5344CB8AC3E}">
        <p14:creationId xmlns:p14="http://schemas.microsoft.com/office/powerpoint/2010/main" val="298923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764704"/>
            <a:ext cx="7488832" cy="5632311"/>
          </a:xfrm>
          <a:prstGeom prst="rect">
            <a:avLst/>
          </a:prstGeom>
        </p:spPr>
        <p:txBody>
          <a:bodyPr wrap="square">
            <a:spAutoFit/>
          </a:bodyPr>
          <a:lstStyle/>
          <a:p>
            <a:r>
              <a:rPr lang="lt-LT" sz="4400" b="1" dirty="0" smtClean="0"/>
              <a:t>Ištiktukas</a:t>
            </a:r>
            <a:r>
              <a:rPr lang="lt-LT" sz="4400" b="1" dirty="0"/>
              <a:t> </a:t>
            </a:r>
            <a:endParaRPr lang="lt-LT" sz="4400" b="1" dirty="0" smtClean="0"/>
          </a:p>
          <a:p>
            <a:endParaRPr lang="lt-LT" b="1" dirty="0" smtClean="0"/>
          </a:p>
          <a:p>
            <a:endParaRPr lang="lt-LT" b="1" dirty="0"/>
          </a:p>
          <a:p>
            <a:r>
              <a:rPr lang="lt-LT" sz="2800" dirty="0" smtClean="0">
                <a:latin typeface="Times New Roman" pitchFamily="18" charset="0"/>
                <a:cs typeface="Times New Roman" pitchFamily="18" charset="0"/>
              </a:rPr>
              <a:t>1. Nekaitoma </a:t>
            </a:r>
            <a:r>
              <a:rPr lang="lt-LT" sz="2800" dirty="0">
                <a:latin typeface="Times New Roman" pitchFamily="18" charset="0"/>
                <a:cs typeface="Times New Roman" pitchFamily="18" charset="0"/>
              </a:rPr>
              <a:t>kalbos dalis, kuri reiškia įvairių veiksmų sukeltus garsus ar vaizdus </a:t>
            </a:r>
            <a:endParaRPr lang="lt-LT" sz="2800" dirty="0" smtClean="0">
              <a:latin typeface="Times New Roman" pitchFamily="18" charset="0"/>
              <a:cs typeface="Times New Roman" pitchFamily="18" charset="0"/>
            </a:endParaRPr>
          </a:p>
          <a:p>
            <a:r>
              <a:rPr lang="lt-LT" sz="2800" dirty="0" smtClean="0">
                <a:latin typeface="Times New Roman" pitchFamily="18" charset="0"/>
                <a:cs typeface="Times New Roman" pitchFamily="18" charset="0"/>
              </a:rPr>
              <a:t>     (pvz.: </a:t>
            </a:r>
            <a:r>
              <a:rPr lang="lt-LT" sz="2800" i="1" dirty="0" smtClean="0">
                <a:latin typeface="Times New Roman" pitchFamily="18" charset="0"/>
                <a:cs typeface="Times New Roman" pitchFamily="18" charset="0"/>
              </a:rPr>
              <a:t>triokšt</a:t>
            </a:r>
            <a:r>
              <a:rPr lang="lt-LT" sz="2800" i="1" dirty="0">
                <a:latin typeface="Times New Roman" pitchFamily="18" charset="0"/>
                <a:cs typeface="Times New Roman" pitchFamily="18" charset="0"/>
              </a:rPr>
              <a:t>, </a:t>
            </a:r>
            <a:r>
              <a:rPr lang="lt-LT" sz="2800" i="1" dirty="0" smtClean="0">
                <a:latin typeface="Times New Roman" pitchFamily="18" charset="0"/>
                <a:cs typeface="Times New Roman" pitchFamily="18" charset="0"/>
              </a:rPr>
              <a:t>žiū</a:t>
            </a:r>
            <a:r>
              <a:rPr lang="lt-LT" sz="2800" dirty="0" smtClean="0">
                <a:latin typeface="Times New Roman" pitchFamily="18" charset="0"/>
                <a:cs typeface="Times New Roman" pitchFamily="18" charset="0"/>
              </a:rPr>
              <a:t>).</a:t>
            </a:r>
            <a:endParaRPr lang="lt-LT" sz="2800" dirty="0">
              <a:latin typeface="Times New Roman" pitchFamily="18" charset="0"/>
              <a:cs typeface="Times New Roman" pitchFamily="18" charset="0"/>
            </a:endParaRPr>
          </a:p>
          <a:p>
            <a:r>
              <a:rPr lang="lt-LT" sz="2800" dirty="0" smtClean="0">
                <a:latin typeface="Times New Roman" pitchFamily="18" charset="0"/>
                <a:cs typeface="Times New Roman" pitchFamily="18" charset="0"/>
              </a:rPr>
              <a:t>2. </a:t>
            </a:r>
            <a:r>
              <a:rPr lang="lt-LT" sz="2800" dirty="0">
                <a:latin typeface="Times New Roman" pitchFamily="18" charset="0"/>
                <a:cs typeface="Times New Roman" pitchFamily="18" charset="0"/>
              </a:rPr>
              <a:t>Ištiktukai pagal kilmę skirstomi </a:t>
            </a:r>
            <a:r>
              <a:rPr lang="lt-LT" sz="2800" dirty="0" smtClean="0">
                <a:latin typeface="Times New Roman" pitchFamily="18" charset="0"/>
                <a:cs typeface="Times New Roman" pitchFamily="18" charset="0"/>
              </a:rPr>
              <a:t>į:</a:t>
            </a:r>
          </a:p>
          <a:p>
            <a:r>
              <a:rPr lang="lt-LT" sz="2800" b="1" dirty="0" smtClean="0">
                <a:latin typeface="Times New Roman" pitchFamily="18" charset="0"/>
                <a:cs typeface="Times New Roman" pitchFamily="18" charset="0"/>
              </a:rPr>
              <a:t>  pirminius</a:t>
            </a:r>
            <a:r>
              <a:rPr lang="lt-LT" sz="2800" dirty="0">
                <a:latin typeface="Times New Roman" pitchFamily="18" charset="0"/>
                <a:cs typeface="Times New Roman" pitchFamily="18" charset="0"/>
              </a:rPr>
              <a:t>, kilusius tiesiogiai mėgdžiojant kokio </a:t>
            </a:r>
            <a:r>
              <a:rPr lang="lt-LT" sz="2800" dirty="0" smtClean="0">
                <a:latin typeface="Times New Roman" pitchFamily="18" charset="0"/>
                <a:cs typeface="Times New Roman" pitchFamily="18" charset="0"/>
              </a:rPr>
              <a:t>    nors </a:t>
            </a:r>
            <a:r>
              <a:rPr lang="lt-LT" sz="2800" dirty="0">
                <a:latin typeface="Times New Roman" pitchFamily="18" charset="0"/>
                <a:cs typeface="Times New Roman" pitchFamily="18" charset="0"/>
              </a:rPr>
              <a:t>veiksmo sukeltus garsus ar vaizdus </a:t>
            </a:r>
            <a:endParaRPr lang="lt-LT" sz="2800" dirty="0" smtClean="0">
              <a:latin typeface="Times New Roman" pitchFamily="18" charset="0"/>
              <a:cs typeface="Times New Roman" pitchFamily="18" charset="0"/>
            </a:endParaRPr>
          </a:p>
          <a:p>
            <a:r>
              <a:rPr lang="lt-LT" sz="2800" dirty="0" smtClean="0">
                <a:latin typeface="Times New Roman" pitchFamily="18" charset="0"/>
                <a:cs typeface="Times New Roman" pitchFamily="18" charset="0"/>
              </a:rPr>
              <a:t>(pvz.: </a:t>
            </a:r>
            <a:r>
              <a:rPr lang="lt-LT" sz="2800" i="1" dirty="0" smtClean="0">
                <a:latin typeface="Times New Roman" pitchFamily="18" charset="0"/>
                <a:cs typeface="Times New Roman" pitchFamily="18" charset="0"/>
              </a:rPr>
              <a:t>brakšt</a:t>
            </a:r>
            <a:r>
              <a:rPr lang="lt-LT" sz="2800" i="1" dirty="0">
                <a:latin typeface="Times New Roman" pitchFamily="18" charset="0"/>
                <a:cs typeface="Times New Roman" pitchFamily="18" charset="0"/>
              </a:rPr>
              <a:t>, miau, triokšt, brrr, </a:t>
            </a:r>
            <a:r>
              <a:rPr lang="lt-LT" sz="2800" i="1" dirty="0" smtClean="0">
                <a:latin typeface="Times New Roman" pitchFamily="18" charset="0"/>
                <a:cs typeface="Times New Roman" pitchFamily="18" charset="0"/>
              </a:rPr>
              <a:t>che</a:t>
            </a:r>
            <a:r>
              <a:rPr lang="lt-LT" sz="2800" dirty="0" smtClean="0">
                <a:latin typeface="Times New Roman" pitchFamily="18" charset="0"/>
                <a:cs typeface="Times New Roman" pitchFamily="18" charset="0"/>
              </a:rPr>
              <a:t>);</a:t>
            </a:r>
          </a:p>
          <a:p>
            <a:r>
              <a:rPr lang="lt-LT" sz="2800" b="1" dirty="0" smtClean="0">
                <a:latin typeface="Times New Roman" pitchFamily="18" charset="0"/>
                <a:cs typeface="Times New Roman" pitchFamily="18" charset="0"/>
              </a:rPr>
              <a:t>  antrinius</a:t>
            </a:r>
            <a:r>
              <a:rPr lang="lt-LT" sz="2800" dirty="0">
                <a:latin typeface="Times New Roman" pitchFamily="18" charset="0"/>
                <a:cs typeface="Times New Roman" pitchFamily="18" charset="0"/>
              </a:rPr>
              <a:t>, kilusius iš veiksmažodžių </a:t>
            </a:r>
            <a:endParaRPr lang="lt-LT" sz="2800" dirty="0" smtClean="0">
              <a:latin typeface="Times New Roman" pitchFamily="18" charset="0"/>
              <a:cs typeface="Times New Roman" pitchFamily="18" charset="0"/>
            </a:endParaRPr>
          </a:p>
          <a:p>
            <a:r>
              <a:rPr lang="lt-LT" sz="2800" dirty="0" smtClean="0">
                <a:latin typeface="Times New Roman" pitchFamily="18" charset="0"/>
                <a:cs typeface="Times New Roman" pitchFamily="18" charset="0"/>
              </a:rPr>
              <a:t>(pvz.: </a:t>
            </a:r>
            <a:r>
              <a:rPr lang="lt-LT" sz="2800" i="1" dirty="0" smtClean="0">
                <a:latin typeface="Times New Roman" pitchFamily="18" charset="0"/>
                <a:cs typeface="Times New Roman" pitchFamily="18" charset="0"/>
              </a:rPr>
              <a:t>mirkt</a:t>
            </a:r>
            <a:r>
              <a:rPr lang="lt-LT" sz="2800" i="1" dirty="0">
                <a:latin typeface="Times New Roman" pitchFamily="18" charset="0"/>
                <a:cs typeface="Times New Roman" pitchFamily="18" charset="0"/>
              </a:rPr>
              <a:t>, trukt, </a:t>
            </a:r>
            <a:r>
              <a:rPr lang="lt-LT" sz="2800" i="1" dirty="0" smtClean="0">
                <a:latin typeface="Times New Roman" pitchFamily="18" charset="0"/>
                <a:cs typeface="Times New Roman" pitchFamily="18" charset="0"/>
              </a:rPr>
              <a:t>žvilgt</a:t>
            </a:r>
            <a:r>
              <a:rPr lang="lt-LT" sz="2800" dirty="0" smtClean="0">
                <a:latin typeface="Times New Roman" pitchFamily="18" charset="0"/>
                <a:cs typeface="Times New Roman" pitchFamily="18" charset="0"/>
              </a:rPr>
              <a:t>).</a:t>
            </a:r>
            <a:endParaRPr lang="lt-LT" sz="2800" dirty="0">
              <a:latin typeface="Times New Roman" pitchFamily="18" charset="0"/>
              <a:cs typeface="Times New Roman" pitchFamily="18" charset="0"/>
            </a:endParaRPr>
          </a:p>
          <a:p>
            <a:r>
              <a:rPr lang="lt-LT" sz="2800" dirty="0">
                <a:latin typeface="Times New Roman" pitchFamily="18" charset="0"/>
                <a:cs typeface="Times New Roman" pitchFamily="18" charset="0"/>
              </a:rPr>
              <a:t>3</a:t>
            </a:r>
            <a:r>
              <a:rPr lang="lt-LT" sz="2800" dirty="0" smtClean="0">
                <a:latin typeface="Times New Roman" pitchFamily="18" charset="0"/>
                <a:cs typeface="Times New Roman" pitchFamily="18" charset="0"/>
              </a:rPr>
              <a:t>. </a:t>
            </a:r>
            <a:r>
              <a:rPr lang="lt-LT" sz="2800" dirty="0">
                <a:latin typeface="Times New Roman" pitchFamily="18" charset="0"/>
                <a:cs typeface="Times New Roman" pitchFamily="18" charset="0"/>
              </a:rPr>
              <a:t>Ištiktukai sakinyje gali eiti tariniu.</a:t>
            </a:r>
          </a:p>
        </p:txBody>
      </p:sp>
    </p:spTree>
    <p:extLst>
      <p:ext uri="{BB962C8B-B14F-4D97-AF65-F5344CB8AC3E}">
        <p14:creationId xmlns:p14="http://schemas.microsoft.com/office/powerpoint/2010/main" val="1505419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411760" y="1268760"/>
            <a:ext cx="6552728" cy="4896544"/>
          </a:xfrm>
        </p:spPr>
        <p:txBody>
          <a:bodyPr>
            <a:normAutofit/>
          </a:bodyPr>
          <a:lstStyle/>
          <a:p>
            <a:pPr algn="just"/>
            <a:r>
              <a:rPr lang="lt-LT" sz="2800" b="1" u="sng" dirty="0" smtClean="0">
                <a:solidFill>
                  <a:schemeClr val="tx1"/>
                </a:solidFill>
                <a:latin typeface="Times New Roman" pitchFamily="18" charset="0"/>
                <a:cs typeface="Times New Roman" pitchFamily="18" charset="0"/>
              </a:rPr>
              <a:t>Dažniausiai vartojami ištiktukai:</a:t>
            </a:r>
            <a:r>
              <a:rPr lang="de-DE" sz="2800" b="1" u="sng" dirty="0">
                <a:solidFill>
                  <a:schemeClr val="tx1"/>
                </a:solidFill>
                <a:latin typeface="Times New Roman" pitchFamily="18" charset="0"/>
                <a:cs typeface="Times New Roman" pitchFamily="18" charset="0"/>
              </a:rPr>
              <a:t> </a:t>
            </a:r>
            <a:endParaRPr lang="lt-LT" sz="2800" b="1" u="sng" dirty="0" smtClean="0">
              <a:solidFill>
                <a:schemeClr val="tx1"/>
              </a:solidFill>
              <a:latin typeface="Times New Roman" pitchFamily="18" charset="0"/>
              <a:cs typeface="Times New Roman" pitchFamily="18" charset="0"/>
            </a:endParaRPr>
          </a:p>
          <a:p>
            <a:pPr algn="just"/>
            <a:endParaRPr lang="lt-LT" sz="2800" b="1" u="sng" dirty="0" smtClean="0">
              <a:solidFill>
                <a:schemeClr val="tx1"/>
              </a:solidFill>
              <a:latin typeface="Times New Roman" pitchFamily="18" charset="0"/>
              <a:cs typeface="Times New Roman" pitchFamily="18" charset="0"/>
            </a:endParaRPr>
          </a:p>
          <a:p>
            <a:pPr algn="just"/>
            <a:r>
              <a:rPr lang="de-DE" sz="2800" dirty="0" err="1" smtClean="0">
                <a:solidFill>
                  <a:schemeClr val="tx1"/>
                </a:solidFill>
                <a:latin typeface="Times New Roman" pitchFamily="18" charset="0"/>
                <a:cs typeface="Times New Roman" pitchFamily="18" charset="0"/>
              </a:rPr>
              <a:t>brakšt</a:t>
            </a:r>
            <a:r>
              <a:rPr lang="de-DE" sz="2800" dirty="0">
                <a:solidFill>
                  <a:schemeClr val="tx1"/>
                </a:solidFill>
                <a:latin typeface="Times New Roman" pitchFamily="18" charset="0"/>
                <a:cs typeface="Times New Roman" pitchFamily="18" charset="0"/>
              </a:rPr>
              <a:t>, </a:t>
            </a:r>
            <a:r>
              <a:rPr lang="de-DE" sz="2800" dirty="0" err="1">
                <a:solidFill>
                  <a:schemeClr val="tx1"/>
                </a:solidFill>
                <a:latin typeface="Times New Roman" pitchFamily="18" charset="0"/>
                <a:cs typeface="Times New Roman" pitchFamily="18" charset="0"/>
              </a:rPr>
              <a:t>trakšt</a:t>
            </a:r>
            <a:r>
              <a:rPr lang="de-DE" sz="2800" dirty="0">
                <a:solidFill>
                  <a:schemeClr val="tx1"/>
                </a:solidFill>
                <a:latin typeface="Times New Roman" pitchFamily="18" charset="0"/>
                <a:cs typeface="Times New Roman" pitchFamily="18" charset="0"/>
              </a:rPr>
              <a:t>, </a:t>
            </a:r>
            <a:r>
              <a:rPr lang="de-DE" sz="2800" dirty="0" err="1">
                <a:solidFill>
                  <a:schemeClr val="tx1"/>
                </a:solidFill>
                <a:latin typeface="Times New Roman" pitchFamily="18" charset="0"/>
                <a:cs typeface="Times New Roman" pitchFamily="18" charset="0"/>
              </a:rPr>
              <a:t>kliunkt</a:t>
            </a:r>
            <a:r>
              <a:rPr lang="de-DE" sz="2800" dirty="0">
                <a:solidFill>
                  <a:schemeClr val="tx1"/>
                </a:solidFill>
                <a:latin typeface="Times New Roman" pitchFamily="18" charset="0"/>
                <a:cs typeface="Times New Roman" pitchFamily="18" charset="0"/>
              </a:rPr>
              <a:t>, miau, gar </a:t>
            </a:r>
            <a:r>
              <a:rPr lang="de-DE" sz="2800" dirty="0" err="1">
                <a:solidFill>
                  <a:schemeClr val="tx1"/>
                </a:solidFill>
                <a:latin typeface="Times New Roman" pitchFamily="18" charset="0"/>
                <a:cs typeface="Times New Roman" pitchFamily="18" charset="0"/>
              </a:rPr>
              <a:t>gar</a:t>
            </a:r>
            <a:r>
              <a:rPr lang="de-DE" sz="2800" dirty="0">
                <a:solidFill>
                  <a:schemeClr val="tx1"/>
                </a:solidFill>
                <a:latin typeface="Times New Roman" pitchFamily="18" charset="0"/>
                <a:cs typeface="Times New Roman" pitchFamily="18" charset="0"/>
              </a:rPr>
              <a:t>, </a:t>
            </a:r>
            <a:r>
              <a:rPr lang="de-DE" sz="2800" dirty="0" err="1">
                <a:solidFill>
                  <a:schemeClr val="tx1"/>
                </a:solidFill>
                <a:latin typeface="Times New Roman" pitchFamily="18" charset="0"/>
                <a:cs typeface="Times New Roman" pitchFamily="18" charset="0"/>
              </a:rPr>
              <a:t>bir</a:t>
            </a:r>
            <a:r>
              <a:rPr lang="de-DE" sz="2800" dirty="0">
                <a:solidFill>
                  <a:schemeClr val="tx1"/>
                </a:solidFill>
                <a:latin typeface="Times New Roman" pitchFamily="18" charset="0"/>
                <a:cs typeface="Times New Roman" pitchFamily="18" charset="0"/>
              </a:rPr>
              <a:t> </a:t>
            </a:r>
            <a:r>
              <a:rPr lang="de-DE" sz="2800" dirty="0" err="1" smtClean="0">
                <a:solidFill>
                  <a:schemeClr val="tx1"/>
                </a:solidFill>
                <a:latin typeface="Times New Roman" pitchFamily="18" charset="0"/>
                <a:cs typeface="Times New Roman" pitchFamily="18" charset="0"/>
              </a:rPr>
              <a:t>bir</a:t>
            </a:r>
            <a:r>
              <a:rPr lang="lt-LT" sz="2800" dirty="0" smtClean="0">
                <a:solidFill>
                  <a:schemeClr val="tx1"/>
                </a:solidFill>
                <a:latin typeface="Times New Roman" pitchFamily="18" charset="0"/>
                <a:cs typeface="Times New Roman" pitchFamily="18" charset="0"/>
              </a:rPr>
              <a:t>, čiupt, šast, šliukšt, tekšt, mū, be, čik čirik, pykšt, kukū, šast, brūkšt, strikt, liuokt, kriukt...</a:t>
            </a:r>
          </a:p>
          <a:p>
            <a:pPr algn="just"/>
            <a:endParaRPr lang="lt-LT" sz="2800" i="1" dirty="0" smtClean="0">
              <a:solidFill>
                <a:schemeClr val="tx1"/>
              </a:solidFill>
              <a:latin typeface="Times New Roman" pitchFamily="18" charset="0"/>
              <a:cs typeface="Times New Roman" pitchFamily="18" charset="0"/>
            </a:endParaRPr>
          </a:p>
          <a:p>
            <a:pPr algn="just"/>
            <a:endParaRPr lang="lt-LT" sz="2800" i="1" dirty="0" smtClean="0">
              <a:solidFill>
                <a:schemeClr val="tx1"/>
              </a:solidFill>
              <a:latin typeface="Times New Roman" pitchFamily="18" charset="0"/>
              <a:cs typeface="Times New Roman" pitchFamily="18" charset="0"/>
            </a:endParaRPr>
          </a:p>
          <a:p>
            <a:pPr algn="just"/>
            <a:endParaRPr lang="lt-LT" sz="2800" i="1" dirty="0">
              <a:solidFill>
                <a:schemeClr val="tx1"/>
              </a:solidFill>
              <a:latin typeface="Times New Roman" pitchFamily="18" charset="0"/>
              <a:cs typeface="Times New Roman" pitchFamily="18" charset="0"/>
            </a:endParaRPr>
          </a:p>
          <a:p>
            <a:pPr algn="just"/>
            <a:endParaRPr lang="lt-LT" sz="2800" i="1" dirty="0" smtClean="0">
              <a:solidFill>
                <a:schemeClr val="tx1"/>
              </a:solidFill>
              <a:latin typeface="Times New Roman" pitchFamily="18" charset="0"/>
              <a:cs typeface="Times New Roman" pitchFamily="18" charset="0"/>
            </a:endParaRPr>
          </a:p>
          <a:p>
            <a:pPr algn="just"/>
            <a:endParaRPr lang="lt-LT" sz="2800" i="1" dirty="0">
              <a:solidFill>
                <a:schemeClr val="tx1"/>
              </a:solidFill>
              <a:latin typeface="Times New Roman" pitchFamily="18" charset="0"/>
              <a:cs typeface="Times New Roman" pitchFamily="18" charset="0"/>
            </a:endParaRPr>
          </a:p>
          <a:p>
            <a:pPr algn="just"/>
            <a:endParaRPr lang="lt-LT" sz="2800" i="1" dirty="0" smtClean="0">
              <a:solidFill>
                <a:schemeClr val="tx1"/>
              </a:solidFill>
              <a:latin typeface="Times New Roman" pitchFamily="18" charset="0"/>
              <a:cs typeface="Times New Roman" pitchFamily="18" charset="0"/>
            </a:endParaRPr>
          </a:p>
          <a:p>
            <a:pPr algn="just"/>
            <a:endParaRPr lang="lt-LT" sz="2800" i="1" dirty="0">
              <a:solidFill>
                <a:schemeClr val="tx1"/>
              </a:solidFill>
              <a:latin typeface="Times New Roman" pitchFamily="18" charset="0"/>
              <a:cs typeface="Times New Roman" pitchFamily="18" charset="0"/>
            </a:endParaRPr>
          </a:p>
          <a:p>
            <a:pPr algn="just"/>
            <a:endParaRPr lang="lt-LT" sz="2800" i="1" dirty="0">
              <a:solidFill>
                <a:schemeClr val="tx1"/>
              </a:solidFill>
              <a:latin typeface="Times New Roman" pitchFamily="18" charset="0"/>
              <a:cs typeface="Times New Roman" pitchFamily="18" charset="0"/>
            </a:endParaRPr>
          </a:p>
          <a:p>
            <a:pPr algn="just"/>
            <a:endParaRPr lang="lt-LT" sz="2800" i="1" dirty="0">
              <a:solidFill>
                <a:schemeClr val="tx1"/>
              </a:solidFill>
              <a:latin typeface="Times New Roman" pitchFamily="18" charset="0"/>
              <a:cs typeface="Times New Roman" pitchFamily="18" charset="0"/>
            </a:endParaRPr>
          </a:p>
          <a:p>
            <a:pPr algn="just"/>
            <a:r>
              <a:rPr lang="lt-LT" sz="2800" dirty="0" smtClean="0">
                <a:solidFill>
                  <a:schemeClr val="tx1"/>
                </a:solidFill>
                <a:latin typeface="Times New Roman" pitchFamily="18" charset="0"/>
                <a:cs typeface="Times New Roman" pitchFamily="18" charset="0"/>
              </a:rPr>
              <a:t>Kačiukas tik </a:t>
            </a:r>
            <a:r>
              <a:rPr lang="lt-LT" sz="2800" u="sng" dirty="0" smtClean="0">
                <a:solidFill>
                  <a:schemeClr val="tx1"/>
                </a:solidFill>
                <a:latin typeface="Times New Roman" pitchFamily="18" charset="0"/>
                <a:cs typeface="Times New Roman" pitchFamily="18" charset="0"/>
              </a:rPr>
              <a:t>liuokt</a:t>
            </a:r>
            <a:r>
              <a:rPr lang="lt-LT" sz="2800" dirty="0" smtClean="0">
                <a:solidFill>
                  <a:schemeClr val="tx1"/>
                </a:solidFill>
                <a:latin typeface="Times New Roman" pitchFamily="18" charset="0"/>
                <a:cs typeface="Times New Roman" pitchFamily="18" charset="0"/>
              </a:rPr>
              <a:t> ir nubėgo per pievą.</a:t>
            </a:r>
          </a:p>
          <a:p>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429000"/>
            <a:ext cx="4916388" cy="19716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3287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74638"/>
            <a:ext cx="7643192" cy="5458618"/>
          </a:xfrm>
        </p:spPr>
        <p:txBody>
          <a:bodyPr>
            <a:normAutofit/>
          </a:bodyPr>
          <a:lstStyle/>
          <a:p>
            <a:r>
              <a:rPr lang="lt-LT" sz="4000" dirty="0" smtClean="0">
                <a:effectLst/>
                <a:latin typeface="Times New Roman" pitchFamily="18" charset="0"/>
                <a:cs typeface="Times New Roman" pitchFamily="18" charset="0"/>
              </a:rPr>
              <a:t>Užduotys:</a:t>
            </a:r>
            <a:br>
              <a:rPr lang="lt-LT" sz="4000" dirty="0" smtClean="0">
                <a:effectLst/>
                <a:latin typeface="Times New Roman" pitchFamily="18" charset="0"/>
                <a:cs typeface="Times New Roman" pitchFamily="18" charset="0"/>
              </a:rPr>
            </a:br>
            <a:r>
              <a:rPr lang="lt-LT" sz="4000" dirty="0" smtClean="0">
                <a:effectLst/>
                <a:latin typeface="Times New Roman" pitchFamily="18" charset="0"/>
                <a:cs typeface="Times New Roman" pitchFamily="18" charset="0"/>
              </a:rPr>
              <a:t>1. Sugalvoti ir parašyti 10 sakinių, kuriuose būtų ištiktukų.</a:t>
            </a:r>
            <a:br>
              <a:rPr lang="lt-LT" sz="4000" dirty="0" smtClean="0">
                <a:effectLst/>
                <a:latin typeface="Times New Roman" pitchFamily="18" charset="0"/>
                <a:cs typeface="Times New Roman" pitchFamily="18" charset="0"/>
              </a:rPr>
            </a:br>
            <a:r>
              <a:rPr lang="lt-LT" sz="4000" dirty="0" smtClean="0">
                <a:effectLst/>
                <a:latin typeface="Times New Roman" pitchFamily="18" charset="0"/>
                <a:cs typeface="Times New Roman" pitchFamily="18" charset="0"/>
              </a:rPr>
              <a:t>2. Perrašyti tekstą į sąsiuvinį ir pabraukti ištiktukus.</a:t>
            </a:r>
            <a:r>
              <a:rPr lang="lt-LT" dirty="0" smtClean="0"/>
              <a:t/>
            </a:r>
            <a:br>
              <a:rPr lang="lt-LT" dirty="0" smtClean="0"/>
            </a:br>
            <a:endParaRPr lang="ru-RU" dirty="0"/>
          </a:p>
        </p:txBody>
      </p:sp>
    </p:spTree>
    <p:extLst>
      <p:ext uri="{BB962C8B-B14F-4D97-AF65-F5344CB8AC3E}">
        <p14:creationId xmlns:p14="http://schemas.microsoft.com/office/powerpoint/2010/main" val="12405682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404664"/>
            <a:ext cx="7571184" cy="5832648"/>
          </a:xfrm>
        </p:spPr>
        <p:txBody>
          <a:bodyPr>
            <a:noAutofit/>
          </a:bodyPr>
          <a:lstStyle/>
          <a:p>
            <a:r>
              <a:rPr lang="lt-LT" sz="2800" b="1" dirty="0" smtClean="0">
                <a:effectLst/>
                <a:latin typeface="Times New Roman" pitchFamily="18" charset="0"/>
                <a:cs typeface="Times New Roman" pitchFamily="18" charset="0"/>
              </a:rPr>
              <a:t/>
            </a:r>
            <a:br>
              <a:rPr lang="lt-LT" sz="2800" b="1" dirty="0" smtClean="0">
                <a:effectLst/>
                <a:latin typeface="Times New Roman" pitchFamily="18" charset="0"/>
                <a:cs typeface="Times New Roman" pitchFamily="18" charset="0"/>
              </a:rPr>
            </a:br>
            <a:r>
              <a:rPr lang="lt-LT" sz="2800" b="1" dirty="0" smtClean="0">
                <a:effectLst/>
                <a:latin typeface="Times New Roman" pitchFamily="18" charset="0"/>
                <a:cs typeface="Times New Roman" pitchFamily="18" charset="0"/>
              </a:rPr>
              <a:t>Keliaudamas </a:t>
            </a:r>
            <a:r>
              <a:rPr lang="lt-LT" sz="2800" b="1" dirty="0">
                <a:effectLst/>
                <a:latin typeface="Times New Roman" pitchFamily="18" charset="0"/>
                <a:cs typeface="Times New Roman" pitchFamily="18" charset="0"/>
              </a:rPr>
              <a:t>per pušyną, įlipau į Žąsino kalną: apsižvalgęs regėjau Janapolės, Pavandenės, Luokės ir Varnių bažnyčios bokštus. Buvo pašalusi, aš bežiopsodamas su savo klumpėmis šliukšt paslydau, žlakt išvirtau, tabalai tabalai, bir bir nuo skardžio rietėjau, medeliai girdi rietant trakšt trakšt </a:t>
            </a:r>
            <a:r>
              <a:rPr lang="lt-LT" sz="2800" b="1" dirty="0" smtClean="0">
                <a:effectLst/>
                <a:latin typeface="Times New Roman" pitchFamily="18" charset="0"/>
                <a:cs typeface="Times New Roman" pitchFamily="18" charset="0"/>
              </a:rPr>
              <a:t>lūžo. Mano </a:t>
            </a:r>
            <a:r>
              <a:rPr lang="lt-LT" sz="2800" b="1" dirty="0">
                <a:effectLst/>
                <a:latin typeface="Times New Roman" pitchFamily="18" charset="0"/>
                <a:cs typeface="Times New Roman" pitchFamily="18" charset="0"/>
              </a:rPr>
              <a:t>klumpės, nusmukusios nuo kojų, brabrakšt brabrakšt , kaži kur rietėjo, brylius skliust nulėkė į gilumą daubos… Rasi būčiau ir smerčiop užsimušęs, nes ir šonai traškėjo, kad rietėdamas būčiau capt nenusitvėręs augančio alksnio. Vos gilmėj pakalnės</a:t>
            </a:r>
            <a:r>
              <a:rPr lang="lt-LT" sz="2800" b="1" dirty="0" smtClean="0">
                <a:effectLst/>
                <a:latin typeface="Times New Roman" pitchFamily="18" charset="0"/>
                <a:cs typeface="Times New Roman" pitchFamily="18" charset="0"/>
              </a:rPr>
              <a:t>, </a:t>
            </a:r>
            <a:r>
              <a:rPr lang="lt-LT" sz="2800" b="1" dirty="0">
                <a:effectLst/>
                <a:latin typeface="Times New Roman" pitchFamily="18" charset="0"/>
                <a:cs typeface="Times New Roman" pitchFamily="18" charset="0"/>
              </a:rPr>
              <a:t>ai ai stenėdamas ir aičiodamas, capt atsikėliau</a:t>
            </a:r>
            <a:r>
              <a:rPr lang="lt-LT" sz="2800" dirty="0" smtClean="0">
                <a:latin typeface="Times New Roman" pitchFamily="18" charset="0"/>
                <a:cs typeface="Times New Roman" pitchFamily="18" charset="0"/>
              </a:rPr>
              <a:t>.</a:t>
            </a:r>
            <a:r>
              <a:rPr lang="lt-LT" sz="2800" dirty="0"/>
              <a:t/>
            </a:r>
            <a:br>
              <a:rPr lang="lt-LT" sz="2800" dirty="0"/>
            </a:br>
            <a:r>
              <a:rPr lang="lt-LT" sz="2800" dirty="0" smtClean="0"/>
              <a:t/>
            </a:r>
            <a:br>
              <a:rPr lang="lt-LT" sz="2800" dirty="0" smtClean="0"/>
            </a:br>
            <a:r>
              <a:rPr lang="lt-LT" sz="1800" dirty="0" smtClean="0"/>
              <a:t>(A. Valančius / NUO ŽĄSINO KALNO)</a:t>
            </a:r>
            <a:endParaRPr lang="ru-RU" sz="1800" dirty="0"/>
          </a:p>
        </p:txBody>
      </p:sp>
    </p:spTree>
    <p:extLst>
      <p:ext uri="{BB962C8B-B14F-4D97-AF65-F5344CB8AC3E}">
        <p14:creationId xmlns:p14="http://schemas.microsoft.com/office/powerpoint/2010/main" val="796944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41481"/>
            <a:ext cx="7848872" cy="511256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4" name="Заголовок 3"/>
          <p:cNvSpPr>
            <a:spLocks noGrp="1"/>
          </p:cNvSpPr>
          <p:nvPr>
            <p:ph type="title"/>
          </p:nvPr>
        </p:nvSpPr>
        <p:spPr/>
        <p:txBody>
          <a:bodyPr>
            <a:normAutofit fontScale="90000"/>
          </a:bodyPr>
          <a:lstStyle/>
          <a:p>
            <a:pPr algn="ctr"/>
            <a:r>
              <a:rPr lang="lt-LT" dirty="0" smtClean="0"/>
              <a:t>Sukurti dialogą šiam paveiksliukui, vartojant ištiktukus ir jaustukus.</a:t>
            </a:r>
            <a:endParaRPr lang="ru-RU" dirty="0"/>
          </a:p>
        </p:txBody>
      </p:sp>
    </p:spTree>
    <p:extLst>
      <p:ext uri="{BB962C8B-B14F-4D97-AF65-F5344CB8AC3E}">
        <p14:creationId xmlns:p14="http://schemas.microsoft.com/office/powerpoint/2010/main" val="3660210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484784"/>
            <a:ext cx="7560840" cy="51845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2" name="Заголовок 1"/>
          <p:cNvSpPr>
            <a:spLocks noGrp="1"/>
          </p:cNvSpPr>
          <p:nvPr>
            <p:ph type="title"/>
          </p:nvPr>
        </p:nvSpPr>
        <p:spPr/>
        <p:txBody>
          <a:bodyPr>
            <a:normAutofit fontScale="90000"/>
          </a:bodyPr>
          <a:lstStyle/>
          <a:p>
            <a:pPr algn="ctr"/>
            <a:r>
              <a:rPr lang="lt-LT" dirty="0" smtClean="0"/>
              <a:t>Sukurti pasakojimą, vartojant ištiktukus ir jaustukus.</a:t>
            </a:r>
            <a:endParaRPr lang="ru-RU" dirty="0"/>
          </a:p>
        </p:txBody>
      </p:sp>
    </p:spTree>
    <p:extLst>
      <p:ext uri="{BB962C8B-B14F-4D97-AF65-F5344CB8AC3E}">
        <p14:creationId xmlns:p14="http://schemas.microsoft.com/office/powerpoint/2010/main" val="14583609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156</TotalTime>
  <Words>53</Words>
  <Application>Microsoft Office PowerPoint</Application>
  <PresentationFormat>Demonstracija ekrane (4:3)</PresentationFormat>
  <Paragraphs>43</Paragraphs>
  <Slides>11</Slides>
  <Notes>0</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Солнцестояние</vt:lpstr>
      <vt:lpstr>Kalbos dalys</vt:lpstr>
      <vt:lpstr>  Jaustukas  1. Nekaitoma kalbos dalis, kuri tiesiogiai reiškia įvairius jausmus (pvz.: oho). 2. Pagal kilmę skirstomi į: pirminius (pvz.: o, a, ė, ak); antrinius, kilusius iš kitų kalbos dalių (pvz.: sveikas, ačiū, dėkui, valio). 3. Jaustukai sakinyje jokia reikšmine sakinio dalimi neina. </vt:lpstr>
      <vt:lpstr> Jaustukais galime reikšti daygybę įvairiausių jausmų:  a) pasitenkinimą ir nepasitenkinimą, b) džiaugsmą ir skausmą, c) gėrėjimąsi ir bjaurėjimąsi,  d) nusivylimą ir kt.</vt:lpstr>
      <vt:lpstr>Užduotys: 1. Sugalvoti ir parašyti 10 sakinių, kuriuose būtų jaustukų. 2. Perrašyti sakinius ir pabraukti jaustukus.</vt:lpstr>
      <vt:lpstr>1. Oi gausi tu nuo šeimininko, oi gausi! – pažadėjo ir ji. 2. Och! Koks didelis vyras užaugo! 3. Ak, kokia naktis! 4. Valio! Sūrio gausiu, – linksmai sucipo pelė. 5. Po pypkių! Tai bent bus triukšmo senuose teismo rūmuose. 6. Ak tai tu taip! – sušuko jisai ir kaip iešmu durtas pašoko iš vietos. 7. Vai verksi tu savo pinigų. </vt:lpstr>
      <vt:lpstr>PowerPoint pristatymas</vt:lpstr>
      <vt:lpstr>PowerPoint pristatymas</vt:lpstr>
      <vt:lpstr>Užduotys: 1. Sugalvoti ir parašyti 10 sakinių, kuriuose būtų ištiktukų. 2. Perrašyti tekstą į sąsiuvinį ir pabraukti ištiktukus. </vt:lpstr>
      <vt:lpstr> Keliaudamas per pušyną, įlipau į Žąsino kalną: apsižvalgęs regėjau Janapolės, Pavandenės, Luokės ir Varnių bažnyčios bokštus. Buvo pašalusi, aš bežiopsodamas su savo klumpėmis šliukšt paslydau, žlakt išvirtau, tabalai tabalai, bir bir nuo skardžio rietėjau, medeliai girdi rietant trakšt trakšt lūžo. Mano klumpės, nusmukusios nuo kojų, brabrakšt brabrakšt , kaži kur rietėjo, brylius skliust nulėkė į gilumą daubos… Rasi būčiau ir smerčiop užsimušęs, nes ir šonai traškėjo, kad rietėdamas būčiau capt nenusitvėręs augančio alksnio. Vos gilmėj pakalnės, ai ai stenėdamas ir aičiodamas, capt atsikėliau.  (A. Valančius / NUO ŽĄSINO KALNO)</vt:lpstr>
      <vt:lpstr>Sukurti dialogą šiam paveiksliukui, vartojant ištiktukus ir jaustukus.</vt:lpstr>
      <vt:lpstr>Sukurti pasakojimą, vartojant ištiktukus ir jaustukus.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Kalbos dalys</dc:title>
  <dc:creator>204-075</dc:creator>
  <cp:lastModifiedBy>D R</cp:lastModifiedBy>
  <cp:revision>14</cp:revision>
  <dcterms:created xsi:type="dcterms:W3CDTF">2013-06-15T07:50:21Z</dcterms:created>
  <dcterms:modified xsi:type="dcterms:W3CDTF">2013-09-30T15:40:40Z</dcterms:modified>
</cp:coreProperties>
</file>