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1" autoAdjust="0"/>
    <p:restoredTop sz="94638" autoAdjust="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aantraštė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lt-LT" smtClean="0"/>
              <a:t>Spustelėkite ruošinio paantraštės stiliui keisti</a:t>
            </a:r>
            <a:endParaRPr kumimoji="0" lang="en-US"/>
          </a:p>
        </p:txBody>
      </p:sp>
      <p:sp>
        <p:nvSpPr>
          <p:cNvPr id="28" name="Antraštė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cxnSp>
        <p:nvCxnSpPr>
          <p:cNvPr id="8" name="Tiesioji jungtis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Tiesioji jungtis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as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os vietos rezervavimo ženklas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93952-3B81-4F68-97EA-15C3FC337417}" type="datetimeFigureOut">
              <a:rPr lang="lt-LT" smtClean="0"/>
              <a:pPr/>
              <a:t>2013.10.02</a:t>
            </a:fld>
            <a:endParaRPr lang="lt-LT"/>
          </a:p>
        </p:txBody>
      </p:sp>
      <p:sp>
        <p:nvSpPr>
          <p:cNvPr id="16" name="Skaidrės numerio vietos rezervavimo ženklas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906137-CBBB-46A7-86E3-C346ABA1D42D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7" name="Poraštės vietos rezervavimo ženklas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urinio vietos rezervavimo ženklas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14" name="Datos vietos rezervavimo ženklas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DA93952-3B81-4F68-97EA-15C3FC337417}" type="datetimeFigureOut">
              <a:rPr lang="lt-LT" smtClean="0"/>
              <a:pPr/>
              <a:t>2013.10.02</a:t>
            </a:fld>
            <a:endParaRPr lang="lt-LT"/>
          </a:p>
        </p:txBody>
      </p:sp>
      <p:sp>
        <p:nvSpPr>
          <p:cNvPr id="15" name="Skaidrės numerio vietos rezervavimo ženklas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93906137-CBBB-46A7-86E3-C346ABA1D42D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6" name="Poraštės vietos rezervavimo ženklas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7" name="Antraštė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93952-3B81-4F68-97EA-15C3FC337417}" type="datetimeFigureOut">
              <a:rPr lang="lt-LT" smtClean="0"/>
              <a:pPr/>
              <a:t>2013.10.02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06137-CBBB-46A7-86E3-C346ABA1D42D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cxnSp>
        <p:nvCxnSpPr>
          <p:cNvPr id="7" name="Tiesioji jungtis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93952-3B81-4F68-97EA-15C3FC337417}" type="datetimeFigureOut">
              <a:rPr lang="lt-LT" smtClean="0"/>
              <a:pPr/>
              <a:t>2013.10.02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06137-CBBB-46A7-86E3-C346ABA1D42D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11" name="Turinio vietos rezervavimo ženklas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13" name="Turinio vietos rezervavimo ženklas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06137-CBBB-46A7-86E3-C346ABA1D42D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93952-3B81-4F68-97EA-15C3FC337417}" type="datetimeFigureOut">
              <a:rPr lang="lt-LT" smtClean="0"/>
              <a:pPr/>
              <a:t>2013.10.02</a:t>
            </a:fld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32" name="Turinio vietos rezervavimo ženklas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34" name="Turinio vietos rezervavimo ženklas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12" name="Teksto vietos rezervavimo ženklas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cxnSp>
        <p:nvCxnSpPr>
          <p:cNvPr id="10" name="Tiesioji jungtis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Tiesioji jungtis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93952-3B81-4F68-97EA-15C3FC337417}" type="datetimeFigureOut">
              <a:rPr lang="lt-LT" smtClean="0"/>
              <a:pPr/>
              <a:t>2013.10.02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06137-CBBB-46A7-86E3-C346ABA1D42D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93952-3B81-4F68-97EA-15C3FC337417}" type="datetimeFigureOut">
              <a:rPr lang="lt-LT" smtClean="0"/>
              <a:pPr/>
              <a:t>2013.10.02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06137-CBBB-46A7-86E3-C346ABA1D42D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urinio vietos rezervavimo ženklas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31" name="Antraštė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8" name="Datos vietos rezervavimo ženklas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DA93952-3B81-4F68-97EA-15C3FC337417}" type="datetimeFigureOut">
              <a:rPr lang="lt-LT" smtClean="0"/>
              <a:pPr/>
              <a:t>2013.10.02</a:t>
            </a:fld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3906137-CBBB-46A7-86E3-C346ABA1D42D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0" name="Poraštės vietos rezervavimo ženklas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lt-LT" smtClean="0"/>
              <a:t>Spustelėkite piktogramą, jei norite įtraukti paveikslėlį</a:t>
            </a:r>
            <a:endParaRPr kumimoji="0" lang="en-US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8" name="Datos vietos rezervavimo ženklas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93952-3B81-4F68-97EA-15C3FC337417}" type="datetimeFigureOut">
              <a:rPr lang="lt-LT" smtClean="0"/>
              <a:pPr/>
              <a:t>2013.10.02</a:t>
            </a:fld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906137-CBBB-46A7-86E3-C346ABA1D42D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0" name="Poraštės vietos rezervavimo ženklas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93952-3B81-4F68-97EA-15C3FC337417}" type="datetimeFigureOut">
              <a:rPr lang="lt-LT" smtClean="0"/>
              <a:pPr/>
              <a:t>2013.10.02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06137-CBBB-46A7-86E3-C346ABA1D42D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93952-3B81-4F68-97EA-15C3FC337417}" type="datetimeFigureOut">
              <a:rPr lang="lt-LT" smtClean="0"/>
              <a:pPr/>
              <a:t>2013.10.02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06137-CBBB-46A7-86E3-C346ABA1D42D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ksto vietos rezervavimo ženklas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  <a:p>
            <a:pPr lvl="1" eaLnBrk="1" latinLnBrk="0" hangingPunct="1"/>
            <a:r>
              <a:rPr kumimoji="0" lang="lt-LT" smtClean="0"/>
              <a:t>Antras lygmuo</a:t>
            </a:r>
          </a:p>
          <a:p>
            <a:pPr lvl="2" eaLnBrk="1" latinLnBrk="0" hangingPunct="1"/>
            <a:r>
              <a:rPr kumimoji="0" lang="lt-LT" smtClean="0"/>
              <a:t>Trečias lygmuo</a:t>
            </a:r>
          </a:p>
          <a:p>
            <a:pPr lvl="3" eaLnBrk="1" latinLnBrk="0" hangingPunct="1"/>
            <a:r>
              <a:rPr kumimoji="0" lang="lt-LT" smtClean="0"/>
              <a:t>Ketvirtas lygmuo</a:t>
            </a:r>
          </a:p>
          <a:p>
            <a:pPr lvl="4" eaLnBrk="1" latinLnBrk="0" hangingPunct="1"/>
            <a:r>
              <a:rPr kumimoji="0" lang="lt-LT" smtClean="0"/>
              <a:t>Penktas lygmuo</a:t>
            </a:r>
            <a:endParaRPr kumimoji="0" lang="en-US"/>
          </a:p>
        </p:txBody>
      </p:sp>
      <p:sp>
        <p:nvSpPr>
          <p:cNvPr id="24" name="Datos vietos rezervavimo ženklas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0DA93952-3B81-4F68-97EA-15C3FC337417}" type="datetimeFigureOut">
              <a:rPr lang="lt-LT" smtClean="0"/>
              <a:pPr/>
              <a:t>2013.10.02</a:t>
            </a:fld>
            <a:endParaRPr lang="lt-LT"/>
          </a:p>
        </p:txBody>
      </p:sp>
      <p:sp>
        <p:nvSpPr>
          <p:cNvPr id="10" name="Poraštės vietos rezervavimo ženklas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lt-LT"/>
          </a:p>
        </p:txBody>
      </p:sp>
      <p:sp>
        <p:nvSpPr>
          <p:cNvPr id="22" name="Skaidrės numerio vietos rezervavimo ženklas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93906137-CBBB-46A7-86E3-C346ABA1D42D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5" name="Pavadinimo vietos rezervavimo ženklas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lt-LT" dirty="0" smtClean="0"/>
              <a:t>Parengė Viktorija </a:t>
            </a:r>
            <a:r>
              <a:rPr lang="lt-LT" dirty="0" err="1" smtClean="0"/>
              <a:t>Gurskytė</a:t>
            </a:r>
            <a:endParaRPr lang="lt-LT" dirty="0"/>
          </a:p>
        </p:txBody>
      </p:sp>
      <p:sp>
        <p:nvSpPr>
          <p:cNvPr id="2" name="Antraštė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lt-LT" sz="10700" dirty="0" err="1" smtClean="0"/>
              <a:t>Franz</a:t>
            </a:r>
            <a:r>
              <a:rPr lang="lt-LT" sz="10700" dirty="0" smtClean="0"/>
              <a:t> Kafka</a:t>
            </a: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>1883 - 1924</a:t>
            </a:r>
            <a:endParaRPr lang="lt-LT" dirty="0"/>
          </a:p>
        </p:txBody>
      </p:sp>
      <p:pic>
        <p:nvPicPr>
          <p:cNvPr id="4" name="Paveikslėlis 3" descr="franz-kafk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86" y="3643314"/>
            <a:ext cx="3940736" cy="26757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Gyvenimas</a:t>
            </a:r>
            <a:endParaRPr lang="lt-LT" dirty="0"/>
          </a:p>
        </p:txBody>
      </p:sp>
      <p:sp>
        <p:nvSpPr>
          <p:cNvPr id="2" name="Turinio vietos rezervavimo ženklas 1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lt-LT" dirty="0" smtClean="0"/>
              <a:t>Gimė 1883m. vidurinės klasės žydų šeimoje Austrijos – Vengrijos imperijoje (dabartinėje Čekijoje) </a:t>
            </a:r>
          </a:p>
          <a:p>
            <a:r>
              <a:rPr lang="lt-LT" dirty="0" smtClean="0"/>
              <a:t>Prahoje studijavo teisę</a:t>
            </a:r>
          </a:p>
          <a:p>
            <a:r>
              <a:rPr lang="lt-LT" dirty="0" smtClean="0"/>
              <a:t>Laisvu laiku domėjosi meno istorija,  įstojo į studentų draugiją, rengusią literatūros vakarus</a:t>
            </a:r>
          </a:p>
          <a:p>
            <a:endParaRPr lang="lt-LT" dirty="0" smtClean="0"/>
          </a:p>
          <a:p>
            <a:endParaRPr lang="lt-LT" dirty="0" smtClean="0"/>
          </a:p>
          <a:p>
            <a:endParaRPr lang="lt-LT" dirty="0"/>
          </a:p>
        </p:txBody>
      </p:sp>
      <p:pic>
        <p:nvPicPr>
          <p:cNvPr id="5" name="Turinio vietos rezervavimo ženklas 4" descr="Birthplace_of_Franz_Kafka_in_Prague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500562" y="2143116"/>
            <a:ext cx="4286280" cy="2855734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Baigęs studijas įsidarbino draudimo kompanijoje</a:t>
            </a:r>
          </a:p>
          <a:p>
            <a:r>
              <a:rPr lang="lt-LT" dirty="0" smtClean="0"/>
              <a:t>Laisvu metu rašydavo</a:t>
            </a:r>
          </a:p>
          <a:p>
            <a:r>
              <a:rPr lang="lt-LT" dirty="0" smtClean="0"/>
              <a:t>Norėjo įstoti į kariuomenę, bet negalėjo dėl tuberkuliozės</a:t>
            </a:r>
          </a:p>
          <a:p>
            <a:r>
              <a:rPr lang="lt-LT" dirty="0" smtClean="0"/>
              <a:t>Dėl ligos anksti išėjo į pensiją ir didžiąją dalį likusio gyvenimo praleido </a:t>
            </a:r>
            <a:r>
              <a:rPr lang="lt-LT" dirty="0" smtClean="0"/>
              <a:t>sanatorijose</a:t>
            </a:r>
          </a:p>
          <a:p>
            <a:r>
              <a:rPr lang="lt-LT" dirty="0" smtClean="0"/>
              <a:t>Išgarsėjo tik po savo mirties</a:t>
            </a:r>
            <a:endParaRPr lang="lt-LT" dirty="0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Gyvenimas</a:t>
            </a:r>
            <a:endParaRPr lang="lt-LT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Asmenybė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lt-LT" dirty="0" smtClean="0"/>
              <a:t>Žmonės Kafką apibūdindavo kaip itin protingą, drovų, tylų bei turintį sarkastišką humoro jausmą jaunuolį</a:t>
            </a:r>
          </a:p>
          <a:p>
            <a:r>
              <a:rPr lang="lt-LT" dirty="0" smtClean="0"/>
              <a:t>Įtariama, kad Kafka turėjo </a:t>
            </a:r>
            <a:r>
              <a:rPr lang="lt-LT" dirty="0" err="1" smtClean="0"/>
              <a:t>šizoidinį</a:t>
            </a:r>
            <a:r>
              <a:rPr lang="lt-LT" dirty="0" smtClean="0"/>
              <a:t> asmenybės sutrikimą</a:t>
            </a:r>
          </a:p>
          <a:p>
            <a:r>
              <a:rPr lang="lt-LT" dirty="0" smtClean="0"/>
              <a:t>Ne kartą mąstė apie savižudybės galimybę</a:t>
            </a:r>
            <a:endParaRPr lang="lt-LT" dirty="0"/>
          </a:p>
        </p:txBody>
      </p:sp>
      <p:sp>
        <p:nvSpPr>
          <p:cNvPr id="6" name="Turinio vietos rezervavimo ženklas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lt-LT" i="1" dirty="0" smtClean="0">
                <a:solidFill>
                  <a:schemeClr val="bg2">
                    <a:lumMod val="75000"/>
                  </a:schemeClr>
                </a:solidFill>
              </a:rPr>
              <a:t>“</a:t>
            </a:r>
            <a:r>
              <a:rPr lang="en-US" i="1" dirty="0" smtClean="0">
                <a:solidFill>
                  <a:schemeClr val="bg2">
                    <a:lumMod val="75000"/>
                  </a:schemeClr>
                </a:solidFill>
              </a:rPr>
              <a:t>The tremendous world I have in my head. But how to free myself and free them without ripping apart. And a thousand times rather tear in me they hold back or buried. For this I'm here, that's quite clear to me</a:t>
            </a:r>
            <a:r>
              <a:rPr lang="lt-LT" i="1" dirty="0" smtClean="0">
                <a:solidFill>
                  <a:schemeClr val="bg2">
                    <a:lumMod val="75000"/>
                  </a:schemeClr>
                </a:solidFill>
              </a:rPr>
              <a:t>”</a:t>
            </a:r>
            <a:endParaRPr lang="lt-LT" i="1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Religinės pažiūros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lt-LT" dirty="0" smtClean="0"/>
              <a:t>Nors gimė žydų šeimoje, save vadino ateistu</a:t>
            </a:r>
          </a:p>
          <a:p>
            <a:r>
              <a:rPr lang="lt-LT" dirty="0" smtClean="0"/>
              <a:t>Vis dėlto žydų kultūra jam išliko svarbi: domėjosi jidiš literatūra, Rytų Europos žydų gyvenimu</a:t>
            </a:r>
            <a:endParaRPr lang="lt-LT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lt-LT" i="1" dirty="0" smtClean="0">
                <a:solidFill>
                  <a:schemeClr val="bg2"/>
                </a:solidFill>
              </a:rPr>
              <a:t>	</a:t>
            </a:r>
            <a:r>
              <a:rPr lang="en-US" i="1" dirty="0" smtClean="0">
                <a:solidFill>
                  <a:schemeClr val="bg2"/>
                </a:solidFill>
              </a:rPr>
              <a:t>"</a:t>
            </a:r>
            <a:r>
              <a:rPr lang="en-US" i="1" dirty="0" smtClean="0">
                <a:solidFill>
                  <a:schemeClr val="bg2"/>
                </a:solidFill>
              </a:rPr>
              <a:t>What have I in common with Jews? I have hardly anything in common with myself and should stand very quietly in a corner, content that I can breathe"</a:t>
            </a:r>
            <a:endParaRPr lang="lt-LT" i="1" dirty="0">
              <a:solidFill>
                <a:schemeClr val="bg2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lt-LT" dirty="0" smtClean="0"/>
              <a:t>Neužbaigė nė vieno savo romano, sudegino 90 proc. savo kūrybos</a:t>
            </a:r>
          </a:p>
          <a:p>
            <a:r>
              <a:rPr lang="lt-LT" dirty="0" smtClean="0"/>
              <a:t>Po Kafkos mirties jo draugas publikavo didžiąją dalį kūrinių, taip pat laiškus, dienoraščius, aforizmus</a:t>
            </a:r>
          </a:p>
          <a:p>
            <a:r>
              <a:rPr lang="lt-LT" dirty="0" smtClean="0"/>
              <a:t>Kafkos stiliui būdingi ilgi, kartais visą puslapį užimantys sakiniai su netikėta pabaiga </a:t>
            </a:r>
          </a:p>
          <a:p>
            <a:r>
              <a:rPr lang="lt-LT" dirty="0" smtClean="0"/>
              <a:t>Veikėjai gyvena siurrealistiniame, košmariškame pasaulyje, susiduria su beprasmybe, dažnai jaučiasi bejėgiai</a:t>
            </a:r>
          </a:p>
          <a:p>
            <a:r>
              <a:rPr lang="lt-LT" dirty="0" smtClean="0"/>
              <a:t>Terminas “</a:t>
            </a:r>
            <a:r>
              <a:rPr lang="lt-LT" dirty="0" err="1" smtClean="0"/>
              <a:t>k</a:t>
            </a:r>
            <a:r>
              <a:rPr lang="lt-LT" dirty="0" err="1" smtClean="0"/>
              <a:t>afkaesque</a:t>
            </a:r>
            <a:r>
              <a:rPr lang="lt-LT" dirty="0" smtClean="0"/>
              <a:t>” sugalvotas apibūdinti situacijoms, primenančioms Kafkos kūrinius</a:t>
            </a:r>
            <a:endParaRPr lang="lt-LT" dirty="0" smtClean="0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Kūryba</a:t>
            </a:r>
            <a:endParaRPr lang="lt-LT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Rašoma apie Jozefą K., kuris vieną rytą buvo areštuotas dėl neaiškios priežasties, kuri taip ir nėra atskleidžiama nei pagrindiniam veikėjui, nei skaitytojui</a:t>
            </a:r>
          </a:p>
          <a:p>
            <a:r>
              <a:rPr lang="lt-LT" dirty="0" smtClean="0"/>
              <a:t>Populiariausios romano interpretacijos:</a:t>
            </a:r>
          </a:p>
          <a:p>
            <a:pPr marL="514350" indent="-514350">
              <a:buAutoNum type="alphaLcParenR"/>
            </a:pPr>
            <a:r>
              <a:rPr lang="lt-LT" dirty="0" smtClean="0"/>
              <a:t>Žydų gyvenimas moderniame pasaulyje: kalti be kaltės</a:t>
            </a:r>
          </a:p>
          <a:p>
            <a:pPr marL="514350" indent="-514350">
              <a:buAutoNum type="alphaLcParenR"/>
            </a:pPr>
            <a:r>
              <a:rPr lang="lt-LT" dirty="0" smtClean="0"/>
              <a:t>Žmogaus gyvenimo alegorija</a:t>
            </a:r>
          </a:p>
          <a:p>
            <a:pPr marL="514350" indent="-514350">
              <a:buNone/>
            </a:pPr>
            <a:endParaRPr lang="lt-LT" dirty="0" smtClean="0"/>
          </a:p>
          <a:p>
            <a:endParaRPr lang="lt-LT" dirty="0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Romanas “Procesas”</a:t>
            </a:r>
            <a:endParaRPr lang="lt-LT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“Laiškas tėvui”</a:t>
            </a:r>
            <a:endParaRPr lang="lt-LT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lt-LT" dirty="0" smtClean="0"/>
              <a:t>Laiške Kafka tėvui skundžiasi jo veidmainišku bei emocionaliai žeidžiančiu elgesiu, prisipažįsta jo bijąs</a:t>
            </a:r>
          </a:p>
          <a:p>
            <a:r>
              <a:rPr lang="lt-LT" dirty="0" smtClean="0"/>
              <a:t>Tėvas laiško niekada neperskaitė</a:t>
            </a:r>
            <a:endParaRPr lang="lt-LT" dirty="0"/>
          </a:p>
        </p:txBody>
      </p:sp>
      <p:pic>
        <p:nvPicPr>
          <p:cNvPr id="6" name="Turinio vietos rezervavimo ženklas 5" descr="381px-De_Kafka_Brief_an_den_Vater_001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357818" y="1500174"/>
            <a:ext cx="2857520" cy="4492531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urinio vietos rezervavimo ženklas 5" descr="Franz+Kafka+franzkafk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91910" y="1524000"/>
            <a:ext cx="3160180" cy="4572000"/>
          </a:xfrm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Ačiū už dėmesį!</a:t>
            </a:r>
            <a:endParaRPr lang="lt-LT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opierius">
  <a:themeElements>
    <a:clrScheme name="Popierius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opierius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opierius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91</TotalTime>
  <Words>316</Words>
  <Application>Microsoft Office PowerPoint</Application>
  <PresentationFormat>Demonstracija ekrane (4:3)</PresentationFormat>
  <Paragraphs>37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9</vt:i4>
      </vt:variant>
    </vt:vector>
  </HeadingPairs>
  <TitlesOfParts>
    <vt:vector size="10" baseType="lpstr">
      <vt:lpstr>Popierius</vt:lpstr>
      <vt:lpstr>Franz Kafka 1883 - 1924</vt:lpstr>
      <vt:lpstr>Gyvenimas</vt:lpstr>
      <vt:lpstr>Gyvenimas</vt:lpstr>
      <vt:lpstr>Asmenybė</vt:lpstr>
      <vt:lpstr>Religinės pažiūros</vt:lpstr>
      <vt:lpstr>Kūryba</vt:lpstr>
      <vt:lpstr>Romanas “Procesas”</vt:lpstr>
      <vt:lpstr>“Laiškas tėvui”</vt:lpstr>
      <vt:lpstr>Ačiū už dėmesį!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Franz Kafka 1883 - 1924</dc:title>
  <dc:creator>Mano</dc:creator>
  <cp:lastModifiedBy>Mano</cp:lastModifiedBy>
  <cp:revision>10</cp:revision>
  <dcterms:created xsi:type="dcterms:W3CDTF">2013-10-02T14:55:30Z</dcterms:created>
  <dcterms:modified xsi:type="dcterms:W3CDTF">2013-10-02T16:27:43Z</dcterms:modified>
</cp:coreProperties>
</file>