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5" r:id="rId3"/>
    <p:sldId id="286" r:id="rId4"/>
    <p:sldId id="287" r:id="rId5"/>
    <p:sldId id="288" r:id="rId6"/>
    <p:sldId id="289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4" r:id="rId23"/>
    <p:sldId id="271" r:id="rId24"/>
    <p:sldId id="272" r:id="rId25"/>
    <p:sldId id="290" r:id="rId26"/>
    <p:sldId id="291" r:id="rId27"/>
    <p:sldId id="292" r:id="rId28"/>
    <p:sldId id="293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73" r:id="rId38"/>
    <p:sldId id="28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24E965-E56A-4435-A909-CBFBBBD332EE}" type="datetimeFigureOut">
              <a:rPr lang="en-US" smtClean="0"/>
              <a:t>5/8/2013</a:t>
            </a:fld>
            <a:endParaRPr lang="en-US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CB99169-1B24-4865-A274-9C2FF921ED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/index.php?title=Pary%C5%BEiaus_katedra&amp;action=edit&amp;redlink=1" TargetMode="External"/><Relationship Id="rId2" Type="http://schemas.openxmlformats.org/officeDocument/2006/relationships/hyperlink" Target="http://lt.wikipedia.org/wiki/1485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Gotika" TargetMode="External"/><Relationship Id="rId2" Type="http://schemas.openxmlformats.org/officeDocument/2006/relationships/hyperlink" Target="http://lt.wikipedia.org/wiki/Pranc%C5%ABzija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Kiekviena kultūros epocha kūrė savą žmogaus idealą.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68404"/>
            <a:ext cx="6096000" cy="31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04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Romantizmo mene dėmesys sutelkiamas į dvasinį pasaulį.</a:t>
            </a:r>
            <a:br>
              <a:rPr lang="lt-LT" dirty="0" smtClean="0"/>
            </a:br>
            <a:r>
              <a:rPr lang="lt-LT" dirty="0" smtClean="0"/>
              <a:t>Romantiko nežavi aplinkinė tikrovė, jis ilgisi kažko amžino ir tikro, to, ką jis gali susikurti svajonėse.</a:t>
            </a:r>
            <a:br>
              <a:rPr lang="lt-LT" dirty="0" smtClean="0"/>
            </a:b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2800"/>
            <a:ext cx="4800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60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78162"/>
          </a:xfrm>
        </p:spPr>
        <p:txBody>
          <a:bodyPr/>
          <a:lstStyle/>
          <a:p>
            <a:r>
              <a:rPr lang="lt-LT" dirty="0" smtClean="0"/>
              <a:t>Romantiko vidinis pasaulis daug įdomesnis ir turtingesnis ir net tikresnis, nei išorinis.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56388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21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59162"/>
          </a:xfrm>
        </p:spPr>
        <p:txBody>
          <a:bodyPr/>
          <a:lstStyle/>
          <a:p>
            <a:r>
              <a:rPr lang="lt-LT" dirty="0" smtClean="0"/>
              <a:t>Romantizmo menininkai mėgsta vaizduoti išoriškai menką, negražų, visuomenės atstumtą, bet dvasiškai stiprų žmogų.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18" y="3276600"/>
            <a:ext cx="386758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650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/>
          <a:lstStyle/>
          <a:p>
            <a:r>
              <a:rPr lang="lt-LT" dirty="0" smtClean="0"/>
              <a:t>Meilė romantikams – dieviškas jausmas, galintis įveikti vienišumą, suteikti gyvenimui prasmę.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3124200"/>
            <a:ext cx="30861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01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1636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Turbūt plačiausiai žinomą gamtos nuskriausto, bet sugebančio giliai jausti žmogaus paveikslą sukūrė prancūzų rašytojas Viktoras </a:t>
            </a:r>
            <a:r>
              <a:rPr lang="lt-LT" dirty="0" err="1" smtClean="0"/>
              <a:t>Hugo</a:t>
            </a:r>
            <a:r>
              <a:rPr lang="lt-LT" dirty="0" smtClean="0"/>
              <a:t> romane „Paryžiaus katedra“.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27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VIKTORAS HUGO - XIX</a:t>
            </a:r>
            <a:r>
              <a:rPr lang="lt-LT" dirty="0" smtClean="0"/>
              <a:t> </a:t>
            </a:r>
            <a:r>
              <a:rPr lang="lt-LT" dirty="0" err="1" smtClean="0"/>
              <a:t>a</a:t>
            </a:r>
            <a:r>
              <a:rPr lang="lt-LT" dirty="0" smtClean="0"/>
              <a:t>. prancūzų </a:t>
            </a:r>
            <a:r>
              <a:rPr lang="lt-LT" dirty="0" err="1" smtClean="0"/>
              <a:t>romantik</a:t>
            </a:r>
            <a:r>
              <a:rPr lang="en-US" dirty="0" smtClean="0"/>
              <a:t>as</a:t>
            </a:r>
            <a:r>
              <a:rPr lang="lt-LT" dirty="0" smtClean="0"/>
              <a:t>, </a:t>
            </a:r>
            <a:r>
              <a:rPr lang="lt-LT" dirty="0" err="1" smtClean="0"/>
              <a:t>poet</a:t>
            </a:r>
            <a:r>
              <a:rPr lang="en-US" dirty="0" smtClean="0"/>
              <a:t>as</a:t>
            </a:r>
            <a:r>
              <a:rPr lang="lt-LT" dirty="0" smtClean="0"/>
              <a:t>, dramaturgas, valstybės </a:t>
            </a:r>
            <a:r>
              <a:rPr lang="lt-LT" dirty="0" err="1" smtClean="0"/>
              <a:t>veikėj</a:t>
            </a:r>
            <a:r>
              <a:rPr lang="en-US" dirty="0" smtClean="0"/>
              <a:t>as</a:t>
            </a:r>
            <a:r>
              <a:rPr lang="lt-LT" dirty="0" smtClean="0"/>
              <a:t>, bei </a:t>
            </a:r>
            <a:r>
              <a:rPr lang="lt-LT" dirty="0" err="1" smtClean="0"/>
              <a:t>meninink</a:t>
            </a:r>
            <a:r>
              <a:rPr lang="en-US" dirty="0" smtClean="0"/>
              <a:t>as</a:t>
            </a:r>
            <a:r>
              <a:rPr lang="lt-LT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7239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51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/>
          <a:lstStyle/>
          <a:p>
            <a:r>
              <a:rPr lang="en-US" dirty="0" err="1"/>
              <a:t>Ilgą</a:t>
            </a:r>
            <a:r>
              <a:rPr lang="en-US" dirty="0"/>
              <a:t> </a:t>
            </a:r>
            <a:r>
              <a:rPr lang="en-US" dirty="0" err="1"/>
              <a:t>laiką</a:t>
            </a:r>
            <a:r>
              <a:rPr lang="en-US" dirty="0"/>
              <a:t> </a:t>
            </a:r>
            <a:r>
              <a:rPr lang="en-US" dirty="0" err="1"/>
              <a:t>gyveno</a:t>
            </a:r>
            <a:r>
              <a:rPr lang="en-US" dirty="0"/>
              <a:t> </a:t>
            </a:r>
            <a:r>
              <a:rPr lang="en-US" dirty="0" err="1"/>
              <a:t>Prancūzijoje</a:t>
            </a:r>
            <a:r>
              <a:rPr lang="en-US" dirty="0"/>
              <a:t>, </a:t>
            </a:r>
            <a:r>
              <a:rPr lang="en-US" dirty="0" err="1"/>
              <a:t>kol</a:t>
            </a:r>
            <a:r>
              <a:rPr lang="en-US" dirty="0"/>
              <a:t> </a:t>
            </a:r>
            <a:r>
              <a:rPr lang="en-US" dirty="0" err="1"/>
              <a:t>Napoleono</a:t>
            </a:r>
            <a:r>
              <a:rPr lang="en-US" dirty="0"/>
              <a:t> III </a:t>
            </a:r>
            <a:r>
              <a:rPr lang="en-US" dirty="0" err="1"/>
              <a:t>įsakymu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ištremtas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748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/>
          <a:lstStyle/>
          <a:p>
            <a:r>
              <a:rPr lang="lt-LT" dirty="0"/>
              <a:t>Šis rašytojas romantikams tapo vadu, jo namuose rinkosi rėmėjai ir pasekėjai.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95600"/>
            <a:ext cx="2819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762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>
            <a:normAutofit fontScale="90000"/>
          </a:bodyPr>
          <a:lstStyle/>
          <a:p>
            <a:r>
              <a:rPr lang="lt-LT" dirty="0"/>
              <a:t>Kai Viktoras </a:t>
            </a:r>
            <a:r>
              <a:rPr lang="lt-LT" dirty="0" err="1"/>
              <a:t>Hugo</a:t>
            </a:r>
            <a:r>
              <a:rPr lang="lt-LT" dirty="0"/>
              <a:t> 1885 metais mirė, Prancūzijoje buvo paskelbtas nacionalinis gedulas, o laidotuvių ceremonijoje dalyvavo apie šimtą tūkstančių žmonių.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7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200400"/>
          </a:xfrm>
        </p:spPr>
        <p:txBody>
          <a:bodyPr>
            <a:normAutofit fontScale="90000"/>
          </a:bodyPr>
          <a:lstStyle/>
          <a:p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Viktoro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Hugo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mintys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7200" dirty="0">
                <a:latin typeface="Times New Roman" pitchFamily="18" charset="0"/>
                <a:cs typeface="Times New Roman" pitchFamily="18" charset="0"/>
              </a:rPr>
            </a:b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7200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1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3733800"/>
            <a:ext cx="4648200" cy="22734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30562"/>
          </a:xfrm>
        </p:spPr>
        <p:txBody>
          <a:bodyPr>
            <a:normAutofit/>
          </a:bodyPr>
          <a:lstStyle/>
          <a:p>
            <a:r>
              <a:rPr lang="en-US" dirty="0" err="1"/>
              <a:t>Žmogaus</a:t>
            </a:r>
            <a:r>
              <a:rPr lang="en-US" dirty="0"/>
              <a:t> </a:t>
            </a:r>
            <a:r>
              <a:rPr lang="en-US" dirty="0" err="1"/>
              <a:t>protas</a:t>
            </a:r>
            <a:r>
              <a:rPr lang="en-US" dirty="0"/>
              <a:t> </a:t>
            </a:r>
            <a:r>
              <a:rPr lang="en-US" dirty="0" err="1"/>
              <a:t>viską</a:t>
            </a:r>
            <a:r>
              <a:rPr lang="en-US" dirty="0"/>
              <a:t> </a:t>
            </a:r>
            <a:r>
              <a:rPr lang="en-US" dirty="0" err="1"/>
              <a:t>atrakina</a:t>
            </a:r>
            <a:r>
              <a:rPr lang="en-US" dirty="0"/>
              <a:t> trim </a:t>
            </a:r>
            <a:r>
              <a:rPr lang="en-US" dirty="0" err="1"/>
              <a:t>raktais</a:t>
            </a:r>
            <a:r>
              <a:rPr lang="en-US" dirty="0"/>
              <a:t> – </a:t>
            </a:r>
            <a:r>
              <a:rPr lang="en-US" dirty="0" err="1"/>
              <a:t>skaitmeniu</a:t>
            </a:r>
            <a:r>
              <a:rPr lang="en-US" dirty="0"/>
              <a:t>, </a:t>
            </a:r>
            <a:r>
              <a:rPr lang="en-US" dirty="0" err="1"/>
              <a:t>raide</a:t>
            </a:r>
            <a:r>
              <a:rPr lang="en-US" dirty="0"/>
              <a:t>, </a:t>
            </a:r>
            <a:r>
              <a:rPr lang="en-US" dirty="0" err="1"/>
              <a:t>nata</a:t>
            </a:r>
            <a:r>
              <a:rPr lang="en-US" dirty="0"/>
              <a:t>. </a:t>
            </a:r>
            <a:r>
              <a:rPr lang="en-US" dirty="0" err="1"/>
              <a:t>Žinoti</a:t>
            </a:r>
            <a:r>
              <a:rPr lang="en-US" dirty="0"/>
              <a:t>, </a:t>
            </a:r>
            <a:r>
              <a:rPr lang="en-US" dirty="0" err="1"/>
              <a:t>mąstyti</a:t>
            </a:r>
            <a:r>
              <a:rPr lang="en-US" dirty="0"/>
              <a:t>, </a:t>
            </a:r>
            <a:r>
              <a:rPr lang="en-US" dirty="0" err="1"/>
              <a:t>svajoti</a:t>
            </a:r>
            <a:r>
              <a:rPr lang="en-US" dirty="0"/>
              <a:t>. Tai </a:t>
            </a:r>
            <a:r>
              <a:rPr lang="en-US" dirty="0" err="1"/>
              <a:t>apima</a:t>
            </a:r>
            <a:r>
              <a:rPr lang="en-US" dirty="0"/>
              <a:t> </a:t>
            </a:r>
            <a:r>
              <a:rPr lang="en-US" dirty="0" err="1"/>
              <a:t>viską</a:t>
            </a:r>
            <a:r>
              <a:rPr lang="en-US" dirty="0"/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9428"/>
            <a:ext cx="4876800" cy="243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83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304800"/>
            <a:ext cx="7772400" cy="2583712"/>
          </a:xfrm>
        </p:spPr>
        <p:txBody>
          <a:bodyPr>
            <a:normAutofit fontScale="90000"/>
          </a:bodyPr>
          <a:lstStyle/>
          <a:p>
            <a:r>
              <a:rPr lang="lt-LT" dirty="0"/>
              <a:t>Didžiausia gyvenimo laimė – įsitikinimas, kad esi mylimas toks, koks esi, arba teisingiau – net ir toks.</a:t>
            </a:r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3276600"/>
            <a:ext cx="4572000" cy="3276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0"/>
            <a:ext cx="3733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758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057400" y="2819400"/>
            <a:ext cx="4114800" cy="31878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4685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Leisk</a:t>
            </a:r>
            <a:r>
              <a:rPr lang="en-US" dirty="0"/>
              <a:t> </a:t>
            </a:r>
            <a:r>
              <a:rPr lang="en-US" dirty="0" err="1"/>
              <a:t>minčiai</a:t>
            </a:r>
            <a:r>
              <a:rPr lang="en-US" dirty="0"/>
              <a:t> </a:t>
            </a:r>
            <a:r>
              <a:rPr lang="en-US" dirty="0" err="1"/>
              <a:t>subręsti</a:t>
            </a:r>
            <a:r>
              <a:rPr lang="en-US" dirty="0"/>
              <a:t>, bet </a:t>
            </a:r>
            <a:r>
              <a:rPr lang="en-US" dirty="0" err="1"/>
              <a:t>neleisk</a:t>
            </a:r>
            <a:r>
              <a:rPr lang="en-US" dirty="0"/>
              <a:t> </a:t>
            </a:r>
            <a:r>
              <a:rPr lang="en-US" dirty="0" err="1"/>
              <a:t>pernokti</a:t>
            </a:r>
            <a:r>
              <a:rPr lang="en-US" dirty="0"/>
              <a:t>: </a:t>
            </a:r>
            <a:r>
              <a:rPr lang="en-US" dirty="0" err="1"/>
              <a:t>pernokusios</a:t>
            </a:r>
            <a:r>
              <a:rPr lang="en-US" dirty="0"/>
              <a:t> </a:t>
            </a:r>
            <a:r>
              <a:rPr lang="en-US" dirty="0" err="1"/>
              <a:t>mintys</a:t>
            </a:r>
            <a:r>
              <a:rPr lang="en-US" dirty="0"/>
              <a:t>, </a:t>
            </a:r>
            <a:r>
              <a:rPr lang="en-US" dirty="0" err="1"/>
              <a:t>kaip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pernokę</a:t>
            </a:r>
            <a:r>
              <a:rPr lang="en-US" dirty="0"/>
              <a:t> </a:t>
            </a:r>
            <a:r>
              <a:rPr lang="en-US" dirty="0" err="1"/>
              <a:t>vaisiai</a:t>
            </a:r>
            <a:r>
              <a:rPr lang="en-US" dirty="0"/>
              <a:t>, </a:t>
            </a:r>
            <a:r>
              <a:rPr lang="en-US" dirty="0" err="1"/>
              <a:t>nenaudingos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39624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3613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3124200"/>
            <a:ext cx="4953000" cy="28830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Kiekvienas</a:t>
            </a:r>
            <a:r>
              <a:rPr lang="en-US" dirty="0"/>
              <a:t> </a:t>
            </a:r>
            <a:r>
              <a:rPr lang="en-US" dirty="0" err="1"/>
              <a:t>žmogus</a:t>
            </a:r>
            <a:r>
              <a:rPr lang="en-US" dirty="0"/>
              <a:t> </a:t>
            </a:r>
            <a:r>
              <a:rPr lang="en-US" dirty="0" err="1"/>
              <a:t>turi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charakterius</a:t>
            </a:r>
            <a:r>
              <a:rPr lang="en-US" dirty="0"/>
              <a:t>: </a:t>
            </a:r>
            <a:r>
              <a:rPr lang="en-US" dirty="0" err="1"/>
              <a:t>tą</a:t>
            </a:r>
            <a:r>
              <a:rPr lang="en-US" dirty="0"/>
              <a:t>, kuris jam </a:t>
            </a:r>
            <a:r>
              <a:rPr lang="en-US" dirty="0" err="1"/>
              <a:t>priskiriamas</a:t>
            </a:r>
            <a:r>
              <a:rPr lang="en-US" dirty="0"/>
              <a:t>, </a:t>
            </a:r>
            <a:r>
              <a:rPr lang="en-US" dirty="0" err="1"/>
              <a:t>tą</a:t>
            </a:r>
            <a:r>
              <a:rPr lang="en-US" dirty="0"/>
              <a:t>, </a:t>
            </a:r>
            <a:r>
              <a:rPr lang="en-US" dirty="0" err="1"/>
              <a:t>kurį</a:t>
            </a:r>
            <a:r>
              <a:rPr lang="en-US" dirty="0"/>
              <a:t> </a:t>
            </a:r>
            <a:r>
              <a:rPr lang="en-US" dirty="0" err="1"/>
              <a:t>jis</a:t>
            </a:r>
            <a:r>
              <a:rPr lang="en-US" dirty="0"/>
              <a:t> pats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priskiria</a:t>
            </a:r>
            <a:r>
              <a:rPr lang="en-US" dirty="0"/>
              <a:t>,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pagaliau</a:t>
            </a:r>
            <a:r>
              <a:rPr lang="en-US" dirty="0"/>
              <a:t> </a:t>
            </a:r>
            <a:r>
              <a:rPr lang="en-US" dirty="0" err="1"/>
              <a:t>išties</a:t>
            </a:r>
            <a:r>
              <a:rPr lang="en-US" dirty="0"/>
              <a:t> </a:t>
            </a:r>
            <a:r>
              <a:rPr lang="en-US" dirty="0" err="1"/>
              <a:t>esamą</a:t>
            </a:r>
            <a:r>
              <a:rPr lang="en-US" dirty="0"/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5181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856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452812" y="2514600"/>
            <a:ext cx="3252788" cy="434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2286000"/>
          </a:xfrm>
        </p:spPr>
        <p:txBody>
          <a:bodyPr/>
          <a:lstStyle/>
          <a:p>
            <a:r>
              <a:rPr lang="lt-LT" dirty="0"/>
              <a:t>Vyras savo namuose gali būti karalius tik tuomet, kai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>moteris </a:t>
            </a:r>
            <a:r>
              <a:rPr lang="lt-LT" dirty="0"/>
              <a:t>– </a:t>
            </a:r>
            <a:r>
              <a:rPr lang="lt-LT" dirty="0" smtClean="0"/>
              <a:t>karalienė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3276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342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685800"/>
            <a:ext cx="7772400" cy="22027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ryto</a:t>
            </a:r>
            <a:r>
              <a:rPr lang="en-US" dirty="0"/>
              <a:t> </a:t>
            </a:r>
            <a:r>
              <a:rPr lang="en-US" dirty="0" err="1"/>
              <a:t>suvalgykite</a:t>
            </a:r>
            <a:r>
              <a:rPr lang="en-US" dirty="0"/>
              <a:t> </a:t>
            </a:r>
            <a:r>
              <a:rPr lang="en-US" dirty="0" err="1"/>
              <a:t>gyvą</a:t>
            </a:r>
            <a:r>
              <a:rPr lang="en-US" dirty="0"/>
              <a:t> </a:t>
            </a:r>
            <a:r>
              <a:rPr lang="en-US" dirty="0" err="1"/>
              <a:t>rupūžę</a:t>
            </a:r>
            <a:r>
              <a:rPr lang="en-US" dirty="0"/>
              <a:t>,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tą</a:t>
            </a:r>
            <a:r>
              <a:rPr lang="en-US" dirty="0"/>
              <a:t> </a:t>
            </a:r>
            <a:r>
              <a:rPr lang="en-US" dirty="0" err="1"/>
              <a:t>dieną</a:t>
            </a:r>
            <a:r>
              <a:rPr lang="en-US" dirty="0"/>
              <a:t> </a:t>
            </a:r>
            <a:r>
              <a:rPr lang="en-US" dirty="0" err="1"/>
              <a:t>jums</a:t>
            </a:r>
            <a:r>
              <a:rPr lang="en-US" dirty="0"/>
              <a:t> </a:t>
            </a:r>
            <a:r>
              <a:rPr lang="en-US" dirty="0" err="1"/>
              <a:t>nieko</a:t>
            </a:r>
            <a:r>
              <a:rPr lang="en-US" dirty="0"/>
              <a:t> </a:t>
            </a:r>
            <a:r>
              <a:rPr lang="en-US" dirty="0" err="1"/>
              <a:t>blogesnio</a:t>
            </a:r>
            <a:r>
              <a:rPr lang="en-US" dirty="0"/>
              <a:t> </a:t>
            </a:r>
            <a:r>
              <a:rPr lang="en-US" dirty="0" err="1"/>
              <a:t>nebenutiks</a:t>
            </a:r>
            <a:r>
              <a:rPr lang="en-US" dirty="0"/>
              <a:t>. 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3040062" cy="14548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0577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93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0"/>
            <a:ext cx="7772400" cy="2888512"/>
          </a:xfrm>
        </p:spPr>
        <p:txBody>
          <a:bodyPr>
            <a:normAutofit fontScale="90000"/>
          </a:bodyPr>
          <a:lstStyle/>
          <a:p>
            <a:r>
              <a:rPr lang="lt-LT" dirty="0"/>
              <a:t>Visi žmonės eina tais pačiais gyvenimo keliais, bet ne visi vienodai įmina pėdas. </a:t>
            </a:r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1800"/>
            <a:ext cx="4572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905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r>
              <a:rPr lang="lt-LT" dirty="0"/>
              <a:t>Rašytojo </a:t>
            </a:r>
            <a:r>
              <a:rPr lang="lt-LT" dirty="0" err="1"/>
              <a:t>kūriniai:„Biug</a:t>
            </a:r>
            <a:r>
              <a:rPr lang="lt-LT" dirty="0"/>
              <a:t> </a:t>
            </a:r>
            <a:r>
              <a:rPr lang="lt-LT" dirty="0" err="1"/>
              <a:t>Žargalis</a:t>
            </a:r>
            <a:r>
              <a:rPr lang="lt-LT" dirty="0"/>
              <a:t>“, „Vargdieniai“, „Žmogus, kuris juokiasi“, „Paryžiaus katedra“, „Jūros darbininkai“, „Devyniasdešimt tretieji metai“ ir kiti.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904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914400" y="2514600"/>
            <a:ext cx="48006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Rašytojo</a:t>
            </a:r>
            <a:r>
              <a:rPr lang="en-US" dirty="0"/>
              <a:t> </a:t>
            </a:r>
            <a:r>
              <a:rPr lang="en-US" dirty="0" err="1"/>
              <a:t>populiariausias</a:t>
            </a:r>
            <a:r>
              <a:rPr lang="en-US" dirty="0"/>
              <a:t> </a:t>
            </a:r>
            <a:r>
              <a:rPr lang="en-US" dirty="0" err="1" smtClean="0"/>
              <a:t>kūrinys</a:t>
            </a:r>
            <a:r>
              <a:rPr lang="en-US" dirty="0"/>
              <a:t> </a:t>
            </a:r>
            <a:r>
              <a:rPr lang="en-US" dirty="0" smtClean="0"/>
              <a:t>-  “</a:t>
            </a:r>
            <a:r>
              <a:rPr lang="en-US" dirty="0" err="1" smtClean="0"/>
              <a:t>Pary</a:t>
            </a:r>
            <a:r>
              <a:rPr lang="lt-LT" dirty="0"/>
              <a:t>ž</a:t>
            </a:r>
            <a:r>
              <a:rPr lang="en-US" dirty="0" err="1" smtClean="0"/>
              <a:t>iaus</a:t>
            </a:r>
            <a:r>
              <a:rPr lang="en-US" dirty="0" smtClean="0"/>
              <a:t> </a:t>
            </a:r>
            <a:r>
              <a:rPr lang="en-US" dirty="0" err="1" smtClean="0"/>
              <a:t>katedra</a:t>
            </a:r>
            <a:r>
              <a:rPr lang="en-US" dirty="0" smtClean="0"/>
              <a:t>”</a:t>
            </a:r>
            <a:r>
              <a:rPr lang="lt-LT" dirty="0" smtClean="0"/>
              <a:t>.</a:t>
            </a:r>
            <a:br>
              <a:rPr lang="lt-LT" dirty="0" smtClean="0"/>
            </a:br>
            <a:r>
              <a:rPr lang="fr-FR" dirty="0"/>
              <a:t>(“Notre Dame de Paris”, išsp. 1831)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4800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806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73362"/>
          </a:xfrm>
        </p:spPr>
        <p:txBody>
          <a:bodyPr/>
          <a:lstStyle/>
          <a:p>
            <a:r>
              <a:rPr lang="lt-LT" dirty="0"/>
              <a:t>Romano veiksmas – sudėtinga meilės istorija – vyksta </a:t>
            </a:r>
            <a:r>
              <a:rPr lang="lt-LT" dirty="0">
                <a:hlinkClick r:id="rId2" tooltip="1485"/>
              </a:rPr>
              <a:t>1485</a:t>
            </a:r>
            <a:r>
              <a:rPr lang="lt-LT" dirty="0"/>
              <a:t> </a:t>
            </a:r>
            <a:r>
              <a:rPr lang="lt-LT" dirty="0" err="1"/>
              <a:t>m</a:t>
            </a:r>
            <a:r>
              <a:rPr lang="lt-LT" dirty="0"/>
              <a:t>. </a:t>
            </a:r>
            <a:r>
              <a:rPr lang="lt-LT" dirty="0">
                <a:hlinkClick r:id="rId3" tooltip="Paryžiaus katedra (puslapis neegzistuoja)"/>
              </a:rPr>
              <a:t>Paryžiaus katedroje</a:t>
            </a:r>
            <a:r>
              <a:rPr lang="lt-LT" dirty="0"/>
              <a:t> ir jos </a:t>
            </a:r>
            <a:r>
              <a:rPr lang="lt-LT" dirty="0" smtClean="0"/>
              <a:t>apylinkėse.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4" y="2895600"/>
            <a:ext cx="34194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377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30762"/>
          </a:xfrm>
        </p:spPr>
        <p:txBody>
          <a:bodyPr>
            <a:normAutofit fontScale="90000"/>
          </a:bodyPr>
          <a:lstStyle/>
          <a:p>
            <a:r>
              <a:rPr lang="lt-LT" dirty="0"/>
              <a:t>Romanas buvo labai populiarus ir paskatino </a:t>
            </a:r>
            <a:r>
              <a:rPr lang="lt-LT" dirty="0">
                <a:hlinkClick r:id="rId2" tooltip="Prancūzija"/>
              </a:rPr>
              <a:t>Prancūzijos</a:t>
            </a:r>
            <a:r>
              <a:rPr lang="lt-LT" dirty="0"/>
              <a:t> architektūrinių paminklų bei </a:t>
            </a:r>
            <a:r>
              <a:rPr lang="lt-LT" dirty="0">
                <a:hlinkClick r:id="rId3" tooltip="Gotika"/>
              </a:rPr>
              <a:t>gotikos</a:t>
            </a:r>
            <a:r>
              <a:rPr lang="lt-LT" dirty="0"/>
              <a:t> išsaugojimo judėjimus, taip pat ir pačios katedros išsaugojimą – romano išleidimo metu buvo svarstoma ją nugriauti.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90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2743200"/>
          </a:xfrm>
        </p:spPr>
        <p:txBody>
          <a:bodyPr>
            <a:normAutofit fontScale="90000"/>
          </a:bodyPr>
          <a:lstStyle/>
          <a:p>
            <a:r>
              <a:rPr lang="lt-LT" sz="3100" dirty="0"/>
              <a:t>Laki </a:t>
            </a:r>
            <a:r>
              <a:rPr lang="lt-LT" sz="3100" dirty="0" err="1"/>
              <a:t>V.Hugo</a:t>
            </a:r>
            <a:r>
              <a:rPr lang="lt-LT" sz="3100" dirty="0"/>
              <a:t> fantazija sukūrė tokius įspūdingus ir įsimenančius paveikslus, kaip katedros </a:t>
            </a:r>
            <a:r>
              <a:rPr lang="lt-LT" sz="3100" dirty="0" err="1"/>
              <a:t>archidiakonas</a:t>
            </a:r>
            <a:r>
              <a:rPr lang="lt-LT" sz="3100" dirty="0"/>
              <a:t> Klodas </a:t>
            </a:r>
            <a:r>
              <a:rPr lang="lt-LT" sz="3100" dirty="0" err="1"/>
              <a:t>Frolo</a:t>
            </a:r>
            <a:r>
              <a:rPr lang="lt-LT" sz="3100" dirty="0"/>
              <a:t>, varpininkas pabaisa </a:t>
            </a:r>
            <a:r>
              <a:rPr lang="lt-LT" sz="3100" dirty="0" err="1"/>
              <a:t>Kvazimodas</a:t>
            </a:r>
            <a:r>
              <a:rPr lang="lt-LT" sz="3100" dirty="0"/>
              <a:t>, gražuolis Febas </a:t>
            </a:r>
            <a:r>
              <a:rPr lang="lt-LT" sz="3100" dirty="0" err="1"/>
              <a:t>de</a:t>
            </a:r>
            <a:r>
              <a:rPr lang="lt-LT" sz="3100" dirty="0"/>
              <a:t> </a:t>
            </a:r>
            <a:r>
              <a:rPr lang="lt-LT" sz="3100" dirty="0" err="1"/>
              <a:t>Šatoprenas</a:t>
            </a:r>
            <a:r>
              <a:rPr lang="lt-LT" sz="3100" dirty="0"/>
              <a:t> ir </a:t>
            </a:r>
            <a:r>
              <a:rPr lang="lt-LT" sz="3100"/>
              <a:t>žavioji </a:t>
            </a:r>
            <a:r>
              <a:rPr lang="lt-LT" sz="3100" smtClean="0"/>
              <a:t>Esmeralda</a:t>
            </a:r>
            <a:r>
              <a:rPr lang="lt-LT" dirty="0"/>
              <a:t>. </a:t>
            </a:r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133600" y="5410200"/>
            <a:ext cx="2133600" cy="76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5257799" y="5410200"/>
            <a:ext cx="2057401" cy="76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1600200" y="3124200"/>
            <a:ext cx="2667000" cy="22618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5410200" y="3124200"/>
            <a:ext cx="1828800" cy="226185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43200"/>
            <a:ext cx="5715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223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78162"/>
          </a:xfrm>
        </p:spPr>
        <p:txBody>
          <a:bodyPr>
            <a:normAutofit/>
          </a:bodyPr>
          <a:lstStyle/>
          <a:p>
            <a:r>
              <a:rPr lang="lt-LT" sz="2800" dirty="0"/>
              <a:t>„Paryžiaus katedra“ – tai istorija apie meilės ir aistros draskomą jaunos </a:t>
            </a:r>
            <a:r>
              <a:rPr lang="lt-LT" sz="2800" dirty="0" err="1"/>
              <a:t>Esmeraldos</a:t>
            </a:r>
            <a:r>
              <a:rPr lang="lt-LT" sz="2800" dirty="0"/>
              <a:t> širdį, apie blogio ir gėrio kovą, apie rūpestį ir atsidavimą, puikybės ir dorovės akistatą. </a:t>
            </a:r>
            <a:endParaRPr lang="en-US" sz="28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43200"/>
            <a:ext cx="5334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4463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lt-LT" sz="4400" dirty="0"/>
              <a:t>Jauną čigonę pamilsta bažnyčios tarnas </a:t>
            </a:r>
            <a:r>
              <a:rPr lang="lt-LT" sz="4400" dirty="0" err="1"/>
              <a:t>Frolo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257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78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r>
              <a:rPr lang="lt-LT" sz="4400" dirty="0" smtClean="0"/>
              <a:t>Dailusis </a:t>
            </a:r>
            <a:r>
              <a:rPr lang="lt-LT" sz="4400" dirty="0"/>
              <a:t>kapitonas Febas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2119313"/>
            <a:ext cx="3005138" cy="405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089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/>
          <a:lstStyle/>
          <a:p>
            <a:r>
              <a:rPr lang="lt-LT" sz="4400" dirty="0" smtClean="0"/>
              <a:t>Išsigimęs </a:t>
            </a:r>
            <a:r>
              <a:rPr lang="lt-LT" sz="4400" dirty="0"/>
              <a:t>varpininkas </a:t>
            </a:r>
            <a:r>
              <a:rPr lang="lt-LT" sz="4400" dirty="0" err="1"/>
              <a:t>Kvasimodas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0"/>
            <a:ext cx="3429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2113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3162"/>
          </a:xfrm>
        </p:spPr>
        <p:txBody>
          <a:bodyPr>
            <a:normAutofit/>
          </a:bodyPr>
          <a:lstStyle/>
          <a:p>
            <a:r>
              <a:rPr lang="lt-LT" sz="3200" dirty="0"/>
              <a:t>Jaunai čigonei lemta įsimylėti gražuolį Febą, tačiau </a:t>
            </a:r>
            <a:r>
              <a:rPr lang="lt-LT" sz="3200" dirty="0" err="1"/>
              <a:t>Frolo</a:t>
            </a:r>
            <a:r>
              <a:rPr lang="lt-LT" sz="3200" dirty="0"/>
              <a:t> niršdamas iš pavydo uždaro gražuolę į belangę. Ją išgelbėja kuprotas, tačiau tyros širdies turėtojas </a:t>
            </a:r>
            <a:r>
              <a:rPr lang="lt-LT" sz="3200" dirty="0" err="1" smtClean="0"/>
              <a:t>Kvazimodas</a:t>
            </a:r>
            <a:r>
              <a:rPr lang="lt-LT" sz="3200" dirty="0"/>
              <a:t>. </a:t>
            </a:r>
            <a:r>
              <a:rPr lang="lt-LT" sz="3200" dirty="0" err="1"/>
              <a:t>Esmeraldos</a:t>
            </a:r>
            <a:r>
              <a:rPr lang="lt-LT" sz="3200" dirty="0"/>
              <a:t> likimas tragiškas, tačiau amžina meilė ir tyri jausmai </a:t>
            </a:r>
            <a:r>
              <a:rPr lang="lt-LT" sz="3200" dirty="0" err="1" smtClean="0"/>
              <a:t>Kvazimodo</a:t>
            </a:r>
            <a:r>
              <a:rPr lang="lt-LT" sz="3200" dirty="0" smtClean="0"/>
              <a:t> </a:t>
            </a:r>
            <a:r>
              <a:rPr lang="lt-LT" sz="3200" dirty="0"/>
              <a:t>širdyje išlieka rusenti iki gyvenimo pabaigos.</a:t>
            </a:r>
            <a:br>
              <a:rPr lang="lt-LT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8010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11562"/>
          </a:xfrm>
        </p:spPr>
        <p:txBody>
          <a:bodyPr/>
          <a:lstStyle/>
          <a:p>
            <a:r>
              <a:rPr lang="en-US" dirty="0" err="1"/>
              <a:t>Pati</a:t>
            </a:r>
            <a:r>
              <a:rPr lang="en-US" dirty="0"/>
              <a:t> </a:t>
            </a:r>
            <a:r>
              <a:rPr lang="en-US" dirty="0" err="1"/>
              <a:t>seniausia</a:t>
            </a:r>
            <a:r>
              <a:rPr lang="en-US" dirty="0"/>
              <a:t> </a:t>
            </a:r>
            <a:r>
              <a:rPr lang="en-US" dirty="0" err="1"/>
              <a:t>ekranizacija</a:t>
            </a:r>
            <a:r>
              <a:rPr lang="en-US" dirty="0"/>
              <a:t> </a:t>
            </a:r>
            <a:r>
              <a:rPr lang="en-US" dirty="0" err="1"/>
              <a:t>yra</a:t>
            </a:r>
            <a:r>
              <a:rPr lang="en-US" dirty="0"/>
              <a:t> </a:t>
            </a:r>
            <a:r>
              <a:rPr lang="en-US" dirty="0" err="1"/>
              <a:t>pastatyta</a:t>
            </a:r>
            <a:r>
              <a:rPr lang="en-US" dirty="0"/>
              <a:t>  1905 m., </a:t>
            </a:r>
            <a:r>
              <a:rPr lang="en-US" dirty="0" err="1"/>
              <a:t>kai</a:t>
            </a:r>
            <a:r>
              <a:rPr lang="en-US" dirty="0"/>
              <a:t> kinas </a:t>
            </a:r>
            <a:r>
              <a:rPr lang="en-US" dirty="0" err="1"/>
              <a:t>vis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nespalvotas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tylusis</a:t>
            </a:r>
            <a:r>
              <a:rPr lang="en-US" dirty="0"/>
              <a:t>. O </a:t>
            </a:r>
            <a:r>
              <a:rPr lang="en-US" dirty="0" err="1"/>
              <a:t>vadinosi</a:t>
            </a:r>
            <a:r>
              <a:rPr lang="en-US" dirty="0"/>
              <a:t> </a:t>
            </a:r>
            <a:r>
              <a:rPr lang="en-US" dirty="0" err="1"/>
              <a:t>šis</a:t>
            </a:r>
            <a:r>
              <a:rPr lang="en-US" dirty="0"/>
              <a:t> </a:t>
            </a:r>
            <a:r>
              <a:rPr lang="en-US" dirty="0" err="1"/>
              <a:t>kūrinys</a:t>
            </a:r>
            <a:r>
              <a:rPr lang="en-US" dirty="0"/>
              <a:t> - Esmeralda. </a:t>
            </a:r>
          </a:p>
        </p:txBody>
      </p:sp>
    </p:spTree>
    <p:extLst>
      <p:ext uri="{BB962C8B-B14F-4D97-AF65-F5344CB8AC3E}">
        <p14:creationId xmlns:p14="http://schemas.microsoft.com/office/powerpoint/2010/main" val="606708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1939 </a:t>
            </a:r>
            <a:r>
              <a:rPr lang="lt-LT" dirty="0" err="1"/>
              <a:t>m</a:t>
            </a:r>
            <a:r>
              <a:rPr lang="lt-LT" dirty="0"/>
              <a:t>. amerikiečių ekranizacijoje jau galima išgirsti ir aktorių balsus, be to šis filmas nominuotas </a:t>
            </a:r>
            <a:r>
              <a:rPr lang="lt-LT" dirty="0" err="1"/>
              <a:t>dviems</a:t>
            </a:r>
            <a:r>
              <a:rPr lang="lt-LT" dirty="0"/>
              <a:t> </a:t>
            </a:r>
            <a:r>
              <a:rPr lang="lt-LT" dirty="0" err="1"/>
              <a:t>oskarams</a:t>
            </a:r>
            <a:r>
              <a:rPr lang="lt-LT" dirty="0"/>
              <a:t>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86200"/>
            <a:ext cx="49530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483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7762"/>
          </a:xfrm>
        </p:spPr>
        <p:txBody>
          <a:bodyPr/>
          <a:lstStyle/>
          <a:p>
            <a:r>
              <a:rPr lang="lt-LT" dirty="0"/>
              <a:t>1956 </a:t>
            </a:r>
            <a:r>
              <a:rPr lang="lt-LT" dirty="0" err="1"/>
              <a:t>m</a:t>
            </a:r>
            <a:r>
              <a:rPr lang="lt-LT" dirty="0"/>
              <a:t>. taip pat amerikiečių Paryžiaus katedros kurpius (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Hunchback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Notre </a:t>
            </a:r>
            <a:r>
              <a:rPr lang="lt-LT" dirty="0" err="1"/>
              <a:t>Dame</a:t>
            </a:r>
            <a:r>
              <a:rPr lang="lt-LT" dirty="0"/>
              <a:t>) jau spalvotas. 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52800"/>
            <a:ext cx="4876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182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 fontScale="90000"/>
          </a:bodyPr>
          <a:lstStyle/>
          <a:p>
            <a:r>
              <a:rPr lang="lt-LT" dirty="0"/>
              <a:t>1976 </a:t>
            </a:r>
            <a:r>
              <a:rPr lang="lt-LT" dirty="0" err="1"/>
              <a:t>m</a:t>
            </a:r>
            <a:r>
              <a:rPr lang="lt-LT" dirty="0"/>
              <a:t>. pastatyta anglų Paryžiaus katedros kupriaus versija, kurią buvo galima pamatyti televizijos ekranuose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400"/>
            <a:ext cx="59817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41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/>
          </a:bodyPr>
          <a:lstStyle/>
          <a:p>
            <a:r>
              <a:rPr lang="lt-LT" dirty="0"/>
              <a:t>1982 </a:t>
            </a:r>
            <a:r>
              <a:rPr lang="lt-LT" dirty="0" err="1"/>
              <a:t>m</a:t>
            </a:r>
            <a:r>
              <a:rPr lang="lt-LT" dirty="0"/>
              <a:t>. pastatytas anglų-amerikiečių bendras TV filmas Paryžiaus katedros </a:t>
            </a:r>
            <a:r>
              <a:rPr lang="lt-LT" dirty="0" err="1"/>
              <a:t>kurpius(The</a:t>
            </a:r>
            <a:r>
              <a:rPr lang="lt-LT" dirty="0"/>
              <a:t> </a:t>
            </a:r>
            <a:r>
              <a:rPr lang="lt-LT" dirty="0" err="1"/>
              <a:t>Hunchback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Notre </a:t>
            </a:r>
            <a:r>
              <a:rPr lang="lt-LT" dirty="0" err="1"/>
              <a:t>Dame</a:t>
            </a:r>
            <a:r>
              <a:rPr lang="lt-LT" dirty="0"/>
              <a:t>) .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306705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3023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r>
              <a:rPr lang="lt-LT" dirty="0"/>
              <a:t>1996 </a:t>
            </a:r>
            <a:r>
              <a:rPr lang="lt-LT" dirty="0" err="1"/>
              <a:t>m</a:t>
            </a:r>
            <a:r>
              <a:rPr lang="lt-LT" dirty="0"/>
              <a:t>. </a:t>
            </a:r>
            <a:r>
              <a:rPr lang="lt-LT" dirty="0" err="1"/>
              <a:t>Disney</a:t>
            </a:r>
            <a:r>
              <a:rPr lang="lt-LT" dirty="0"/>
              <a:t> išleido vaikams pritaikytą, ganėtinai kardinaliai pakeistą animacinę versiją su dainomis ir, žinoma, laiminga pabaiga.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7010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948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25762"/>
          </a:xfrm>
        </p:spPr>
        <p:txBody>
          <a:bodyPr>
            <a:normAutofit fontScale="90000"/>
          </a:bodyPr>
          <a:lstStyle/>
          <a:p>
            <a:r>
              <a:rPr lang="lt-LT" dirty="0"/>
              <a:t>Po metų kai pasirodė animacinis </a:t>
            </a:r>
            <a:r>
              <a:rPr lang="lt-LT" dirty="0" err="1"/>
              <a:t>Disney</a:t>
            </a:r>
            <a:r>
              <a:rPr lang="lt-LT" dirty="0"/>
              <a:t> filmukas, vėl buvo pastatyta vaidybinė ekranizacija, pavadinimu </a:t>
            </a:r>
            <a:r>
              <a:rPr lang="lt-LT" i="1" dirty="0"/>
              <a:t>Kuprius</a:t>
            </a:r>
            <a:r>
              <a:rPr lang="lt-LT" dirty="0"/>
              <a:t> (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hunchback</a:t>
            </a:r>
            <a:r>
              <a:rPr lang="lt-LT" dirty="0"/>
              <a:t>). 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90800"/>
            <a:ext cx="3886199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484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3886200"/>
          </a:xfrm>
        </p:spPr>
        <p:txBody>
          <a:bodyPr>
            <a:normAutofit fontScale="90000"/>
          </a:bodyPr>
          <a:lstStyle/>
          <a:p>
            <a:r>
              <a:rPr lang="lt-LT" dirty="0"/>
              <a:t>1999 </a:t>
            </a:r>
            <a:r>
              <a:rPr lang="lt-LT" dirty="0" err="1"/>
              <a:t>m</a:t>
            </a:r>
            <a:r>
              <a:rPr lang="lt-LT" dirty="0"/>
              <a:t>. prancūzai pastatė alternatyvią šiai neužmirštamai klasikai versiją (</a:t>
            </a:r>
            <a:r>
              <a:rPr lang="lt-LT" i="1" dirty="0" err="1"/>
              <a:t>Quasimodo</a:t>
            </a:r>
            <a:r>
              <a:rPr lang="lt-LT" i="1" dirty="0"/>
              <a:t> </a:t>
            </a:r>
            <a:r>
              <a:rPr lang="lt-LT" i="1" dirty="0" err="1"/>
              <a:t>d'El</a:t>
            </a:r>
            <a:r>
              <a:rPr lang="lt-LT" i="1" dirty="0"/>
              <a:t> Paris</a:t>
            </a:r>
            <a:r>
              <a:rPr lang="lt-LT" dirty="0"/>
              <a:t>)- šių laikų komediją, kur </a:t>
            </a:r>
            <a:r>
              <a:rPr lang="lt-LT" dirty="0" err="1"/>
              <a:t>Kvazimodas</a:t>
            </a:r>
            <a:r>
              <a:rPr lang="lt-LT" dirty="0"/>
              <a:t> yra neteisingai apkaltinamas kaip serijinis žudikas. 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3733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81400"/>
            <a:ext cx="3429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112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2286000" y="10283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Muzika miuziklui „Paryžiaus katedra“ pradėta kurti 1993 metais, kuomet garsus prancūzų autorius Lukas </a:t>
            </a:r>
            <a:r>
              <a:rPr lang="lt-LT" dirty="0" err="1"/>
              <a:t>Plamondonas</a:t>
            </a:r>
            <a:r>
              <a:rPr lang="lt-LT" dirty="0"/>
              <a:t> (</a:t>
            </a:r>
            <a:r>
              <a:rPr lang="lt-LT" dirty="0" err="1"/>
              <a:t>Luck</a:t>
            </a:r>
            <a:r>
              <a:rPr lang="lt-LT" dirty="0"/>
              <a:t> </a:t>
            </a:r>
            <a:r>
              <a:rPr lang="lt-LT" dirty="0" err="1"/>
              <a:t>Plamandon</a:t>
            </a:r>
            <a:r>
              <a:rPr lang="lt-LT" dirty="0"/>
              <a:t>) parašė preliminarius tekstus 30 dainų ir juos parodė vienam garsiausių Prancūzijos kompozitorių Ričardui </a:t>
            </a:r>
            <a:r>
              <a:rPr lang="lt-LT" dirty="0" err="1"/>
              <a:t>Končiantė</a:t>
            </a:r>
            <a:r>
              <a:rPr lang="lt-LT" dirty="0"/>
              <a:t> (</a:t>
            </a:r>
            <a:r>
              <a:rPr lang="lt-LT" dirty="0" err="1"/>
              <a:t>Richard</a:t>
            </a:r>
            <a:r>
              <a:rPr lang="lt-LT" dirty="0"/>
              <a:t> </a:t>
            </a:r>
            <a:r>
              <a:rPr lang="lt-LT" dirty="0" err="1"/>
              <a:t>Cocciante</a:t>
            </a:r>
            <a:r>
              <a:rPr lang="lt-LT" dirty="0"/>
              <a:t>). Kompozitorius jau turėjo keletą sukurtų</a:t>
            </a:r>
            <a:br>
              <a:rPr lang="lt-LT" dirty="0"/>
            </a:br>
            <a:r>
              <a:rPr lang="lt-LT" dirty="0"/>
              <a:t>melodijų, kurias ir pasiūlė šiam miuziklui. Vėliau šios dainos tapo hitais: „</a:t>
            </a:r>
            <a:r>
              <a:rPr lang="lt-LT" dirty="0" err="1"/>
              <a:t>Belle</a:t>
            </a:r>
            <a:r>
              <a:rPr lang="lt-LT" dirty="0"/>
              <a:t>”, “</a:t>
            </a:r>
            <a:r>
              <a:rPr lang="lt-LT" dirty="0" err="1"/>
              <a:t>Dance</a:t>
            </a:r>
            <a:r>
              <a:rPr lang="lt-LT" dirty="0"/>
              <a:t> </a:t>
            </a:r>
            <a:r>
              <a:rPr lang="lt-LT" dirty="0" err="1"/>
              <a:t>mon</a:t>
            </a:r>
            <a:r>
              <a:rPr lang="lt-LT" dirty="0"/>
              <a:t> </a:t>
            </a:r>
            <a:r>
              <a:rPr lang="lt-LT" dirty="0" err="1"/>
              <a:t>Esmeralda</a:t>
            </a:r>
            <a:r>
              <a:rPr lang="lt-LT" dirty="0"/>
              <a:t>” ir “</a:t>
            </a:r>
            <a:r>
              <a:rPr lang="lt-LT" dirty="0" err="1"/>
              <a:t>Le</a:t>
            </a:r>
            <a:r>
              <a:rPr lang="lt-LT" dirty="0"/>
              <a:t> temps </a:t>
            </a:r>
            <a:r>
              <a:rPr lang="lt-LT" dirty="0" err="1"/>
              <a:t>des</a:t>
            </a:r>
            <a:r>
              <a:rPr lang="lt-LT" dirty="0"/>
              <a:t> </a:t>
            </a:r>
            <a:r>
              <a:rPr lang="lt-LT" dirty="0" err="1"/>
              <a:t>cathedrals</a:t>
            </a:r>
            <a:r>
              <a:rPr lang="lt-LT" dirty="0"/>
              <a:t>”. </a:t>
            </a:r>
            <a:r>
              <a:rPr lang="lt-LT" dirty="0" err="1"/>
              <a:t>Singlas</a:t>
            </a:r>
            <a:r>
              <a:rPr lang="lt-LT" dirty="0"/>
              <a:t> „</a:t>
            </a:r>
            <a:r>
              <a:rPr lang="lt-LT" dirty="0" err="1"/>
              <a:t>Belle</a:t>
            </a:r>
            <a:r>
              <a:rPr lang="lt-LT" dirty="0"/>
              <a:t>“ prancūzų muzikos „</a:t>
            </a:r>
            <a:r>
              <a:rPr lang="lt-LT" dirty="0" err="1"/>
              <a:t>Top</a:t>
            </a:r>
            <a:r>
              <a:rPr lang="lt-LT" dirty="0"/>
              <a:t> 10“ pirmoje vietoje laikėsi net 33 savaites. Būtent ši daina buvo pripažinta pačia gražiausia per 50 metų.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40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133600" y="2895599"/>
            <a:ext cx="2209800" cy="16764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Patrick</a:t>
            </a:r>
            <a:r>
              <a:rPr lang="en-US" dirty="0"/>
              <a:t> </a:t>
            </a:r>
            <a:r>
              <a:rPr lang="en-US" i="1" dirty="0" err="1"/>
              <a:t>Fiori</a:t>
            </a:r>
            <a:r>
              <a:rPr lang="en-US" dirty="0"/>
              <a:t> - </a:t>
            </a:r>
            <a:r>
              <a:rPr lang="en-US" i="1" dirty="0" err="1"/>
              <a:t>Garou</a:t>
            </a:r>
            <a:r>
              <a:rPr lang="en-US" dirty="0"/>
              <a:t> - </a:t>
            </a:r>
            <a:r>
              <a:rPr lang="en-US" i="1" dirty="0"/>
              <a:t>Daniel </a:t>
            </a:r>
            <a:r>
              <a:rPr lang="en-US" i="1" dirty="0" smtClean="0"/>
              <a:t>Lavoie – </a:t>
            </a:r>
            <a:r>
              <a:rPr lang="en-US" i="1" dirty="0" err="1" smtClean="0"/>
              <a:t>pranc</a:t>
            </a:r>
            <a:r>
              <a:rPr lang="lt-LT" i="1" dirty="0" err="1" smtClean="0"/>
              <a:t>ūzų</a:t>
            </a:r>
            <a:r>
              <a:rPr lang="lt-LT" i="1" dirty="0" smtClean="0"/>
              <a:t> miuzikle „Notre  </a:t>
            </a:r>
            <a:r>
              <a:rPr lang="lt-LT" i="1" dirty="0" err="1" smtClean="0"/>
              <a:t>Dame</a:t>
            </a:r>
            <a:r>
              <a:rPr lang="lt-LT" i="1" dirty="0" smtClean="0"/>
              <a:t> </a:t>
            </a:r>
            <a:r>
              <a:rPr lang="lt-LT" i="1" dirty="0" err="1" smtClean="0"/>
              <a:t>de</a:t>
            </a:r>
            <a:r>
              <a:rPr lang="lt-LT" i="1" dirty="0" smtClean="0"/>
              <a:t> Paris“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41148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4267200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081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0"/>
            <a:ext cx="5638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Autofit/>
          </a:bodyPr>
          <a:lstStyle/>
          <a:p>
            <a:r>
              <a:rPr lang="lt-LT" sz="2400" dirty="0"/>
              <a:t>Pasaulio klasikos vertybe pripažinto Viktoro </a:t>
            </a:r>
            <a:r>
              <a:rPr lang="lt-LT" sz="2400" dirty="0" err="1"/>
              <a:t>Hugo</a:t>
            </a:r>
            <a:r>
              <a:rPr lang="lt-LT" sz="2400" dirty="0"/>
              <a:t> romano „Paryžiaus katedra“ motyvais pastatytas miuziklas Lietuvoje </a:t>
            </a:r>
            <a:r>
              <a:rPr lang="lt-LT" sz="2400" smtClean="0"/>
              <a:t>taip pat susilaukė </a:t>
            </a:r>
            <a:r>
              <a:rPr lang="lt-LT" sz="2400"/>
              <a:t>pribloškiančio </a:t>
            </a:r>
            <a:r>
              <a:rPr lang="lt-LT" sz="2400" smtClean="0"/>
              <a:t>populiarumo.</a:t>
            </a:r>
            <a:endParaRPr lang="en-US" sz="2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 flipV="1">
            <a:off x="3352800" y="6476999"/>
            <a:ext cx="35814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07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365</TotalTime>
  <Words>717</Words>
  <Application>Microsoft Office PowerPoint</Application>
  <PresentationFormat>Demonstracija ekrane (4:3)</PresentationFormat>
  <Paragraphs>39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0" baseType="lpstr">
      <vt:lpstr>Konkursas</vt:lpstr>
      <vt:lpstr>Kiekviena kultūros epocha kūrė savą žmogaus idealą.</vt:lpstr>
      <vt:lpstr>Romantizmo mene dėmesys sutelkiamas į dvasinį pasaulį. Romantiko nežavi aplinkinė tikrovė, jis ilgisi kažko amžino ir tikro, to, ką jis gali susikurti svajonėse. </vt:lpstr>
      <vt:lpstr>Romantiko vidinis pasaulis daug įdomesnis ir turtingesnis ir net tikresnis, nei išorinis.</vt:lpstr>
      <vt:lpstr>Romantizmo menininkai mėgsta vaizduoti išoriškai menką, negražų, visuomenės atstumtą, bet dvasiškai stiprų žmogų.</vt:lpstr>
      <vt:lpstr>Meilė romantikams – dieviškas jausmas, galintis įveikti vienišumą, suteikti gyvenimui prasmę.</vt:lpstr>
      <vt:lpstr>Turbūt plačiausiai žinomą gamtos nuskriausto, bet sugebančio giliai jausti žmogaus paveikslą sukūrė prancūzų rašytojas Viktoras Hugo romane „Paryžiaus katedra“.</vt:lpstr>
      <vt:lpstr>VIKTORAS HUGO - XIX a. prancūzų romantikas, poetas, dramaturgas, valstybės veikėjas, bei menininkas.</vt:lpstr>
      <vt:lpstr>Ilgą laiką gyveno Prancūzijoje, kol Napoleono III įsakymu buvo ištremtas. </vt:lpstr>
      <vt:lpstr>Šis rašytojas romantikams tapo vadu, jo namuose rinkosi rėmėjai ir pasekėjai.</vt:lpstr>
      <vt:lpstr>Kai Viktoras Hugo 1885 metais mirė, Prancūzijoje buvo paskelbtas nacionalinis gedulas, o laidotuvių ceremonijoje dalyvavo apie šimtą tūkstančių žmonių.   </vt:lpstr>
      <vt:lpstr>Viktoro Hugo mintys:   </vt:lpstr>
      <vt:lpstr>Žmogaus protas viską atrakina trim raktais – skaitmeniu, raide, nata. Žinoti, mąstyti, svajoti. Tai apima viską. </vt:lpstr>
      <vt:lpstr>Didžiausia gyvenimo laimė – įsitikinimas, kad esi mylimas toks, koks esi, arba teisingiau – net ir toks.</vt:lpstr>
      <vt:lpstr>Leisk minčiai subręsti, bet neleisk pernokti: pernokusios mintys, kaip ir pernokę vaisiai, nenaudingos.</vt:lpstr>
      <vt:lpstr>Kiekvienas žmogus turi tris charakterius: tą, kuris jam priskiriamas, tą, kurį jis pats sau priskiria, ir pagaliau išties esamą. </vt:lpstr>
      <vt:lpstr>Vyras savo namuose gali būti karalius tik tuomet, kai  moteris – karalienė.</vt:lpstr>
      <vt:lpstr>Iš ryto suvalgykite gyvą rupūžę, ir tą dieną jums nieko blogesnio nebenutiks. </vt:lpstr>
      <vt:lpstr>Visi žmonės eina tais pačiais gyvenimo keliais, bet ne visi vienodai įmina pėdas. </vt:lpstr>
      <vt:lpstr>Rašytojo kūriniai:„Biug Žargalis“, „Vargdieniai“, „Žmogus, kuris juokiasi“, „Paryžiaus katedra“, „Jūros darbininkai“, „Devyniasdešimt tretieji metai“ ir kiti.</vt:lpstr>
      <vt:lpstr>Rašytojo populiariausias kūrinys -  “Paryžiaus katedra”. (“Notre Dame de Paris”, išsp. 1831)</vt:lpstr>
      <vt:lpstr>Romano veiksmas – sudėtinga meilės istorija – vyksta 1485 m. Paryžiaus katedroje ir jos apylinkėse.</vt:lpstr>
      <vt:lpstr>Romanas buvo labai populiarus ir paskatino Prancūzijos architektūrinių paminklų bei gotikos išsaugojimo judėjimus, taip pat ir pačios katedros išsaugojimą – romano išleidimo metu buvo svarstoma ją nugriauti.</vt:lpstr>
      <vt:lpstr>Laki V.Hugo fantazija sukūrė tokius įspūdingus ir įsimenančius paveikslus, kaip katedros archidiakonas Klodas Frolo, varpininkas pabaisa Kvazimodas, gražuolis Febas de Šatoprenas ir žavioji Esmeralda. </vt:lpstr>
      <vt:lpstr>„Paryžiaus katedra“ – tai istorija apie meilės ir aistros draskomą jaunos Esmeraldos širdį, apie blogio ir gėrio kovą, apie rūpestį ir atsidavimą, puikybės ir dorovės akistatą. </vt:lpstr>
      <vt:lpstr>Jauną čigonę pamilsta bažnyčios tarnas Frolo</vt:lpstr>
      <vt:lpstr>Dailusis kapitonas Febas</vt:lpstr>
      <vt:lpstr>Išsigimęs varpininkas Kvasimodas</vt:lpstr>
      <vt:lpstr>Jaunai čigonei lemta įsimylėti gražuolį Febą, tačiau Frolo niršdamas iš pavydo uždaro gražuolę į belangę. Ją išgelbėja kuprotas, tačiau tyros širdies turėtojas Kvazimodas. Esmeraldos likimas tragiškas, tačiau amžina meilė ir tyri jausmai Kvazimodo širdyje išlieka rusenti iki gyvenimo pabaigos. </vt:lpstr>
      <vt:lpstr>Pati seniausia ekranizacija yra pastatyta  1905 m., kai kinas vis dar buvo nespalvotas ir tylusis. O vadinosi šis kūrinys - Esmeralda. </vt:lpstr>
      <vt:lpstr>PowerPoint pristatymas</vt:lpstr>
      <vt:lpstr>1956 m. taip pat amerikiečių Paryžiaus katedros kurpius (The Hunchback of Notre Dame) jau spalvotas. </vt:lpstr>
      <vt:lpstr>1976 m. pastatyta anglų Paryžiaus katedros kupriaus versija, kurią buvo galima pamatyti televizijos ekranuose</vt:lpstr>
      <vt:lpstr>1982 m. pastatytas anglų-amerikiečių bendras TV filmas Paryžiaus katedros kurpius(The Hunchback of Notre Dame) .</vt:lpstr>
      <vt:lpstr>1996 m. Disney išleido vaikams pritaikytą, ganėtinai kardinaliai pakeistą animacinę versiją su dainomis ir, žinoma, laiminga pabaiga. </vt:lpstr>
      <vt:lpstr>Po metų kai pasirodė animacinis Disney filmukas, vėl buvo pastatyta vaidybinė ekranizacija, pavadinimu Kuprius (The hunchback). </vt:lpstr>
      <vt:lpstr>1999 m. prancūzai pastatė alternatyvią šiai neužmirštamai klasikai versiją (Quasimodo d'El Paris)- šių laikų komediją, kur Kvazimodas yra neteisingai apkaltinamas kaip serijinis žudikas. </vt:lpstr>
      <vt:lpstr>PowerPoint pristatymas</vt:lpstr>
      <vt:lpstr>Patrick Fiori - Garou - Daniel Lavoie – prancūzų miuzikle „Notre  Dame de Paris“</vt:lpstr>
      <vt:lpstr>Pasaulio klasikos vertybe pripažinto Viktoro Hugo romano „Paryžiaus katedra“ motyvais pastatytas miuziklas Lietuvoje taip pat susilaukė pribloškiančio populiarumo.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VIKTORAS HUGO - XIX a. prancūzų romantikas, poetas, dramaturgas, valstybės veikėjas, bei menininkas.</dc:title>
  <dc:creator>Gediminas</dc:creator>
  <cp:lastModifiedBy>Gediminas</cp:lastModifiedBy>
  <cp:revision>39</cp:revision>
  <dcterms:created xsi:type="dcterms:W3CDTF">2013-05-03T17:39:19Z</dcterms:created>
  <dcterms:modified xsi:type="dcterms:W3CDTF">2013-05-08T15:05:26Z</dcterms:modified>
</cp:coreProperties>
</file>