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7" r:id="rId10"/>
    <p:sldId id="268" r:id="rId11"/>
    <p:sldId id="269" r:id="rId12"/>
    <p:sldId id="270" r:id="rId13"/>
    <p:sldId id="271" r:id="rId14"/>
    <p:sldId id="264" r:id="rId15"/>
    <p:sldId id="265" r:id="rId16"/>
    <p:sldId id="272" r:id="rId17"/>
    <p:sldId id="266" r:id="rId18"/>
    <p:sldId id="277" r:id="rId19"/>
    <p:sldId id="273" r:id="rId20"/>
    <p:sldId id="274"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02" y="-33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lt-LT" smtClean="0"/>
              <a:t>Spustelėję redag. ruoš. pavad. stilių</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2698D724-2DAA-4975-AD7B-89CB6B6EA59E}" type="datetimeFigureOut">
              <a:rPr lang="en-US" smtClean="0"/>
              <a:t>9/19/2013</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98BA0AA-2482-4E13-9ABE-E074EBC037A2}"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2698D724-2DAA-4975-AD7B-89CB6B6EA59E}" type="datetimeFigureOut">
              <a:rPr lang="en-US" smtClean="0"/>
              <a:t>9/19/2013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8BA0AA-2482-4E13-9ABE-E074EBC037A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lt-LT" smtClean="0"/>
              <a:t>Spustelėję redag. ruoš. pavad. stilių</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2698D724-2DAA-4975-AD7B-89CB6B6EA59E}" type="datetimeFigureOut">
              <a:rPr lang="en-US" smtClean="0"/>
              <a:t>9/19/2013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8BA0AA-2482-4E13-9ABE-E074EBC037A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5" name="Date Placeholder 4"/>
          <p:cNvSpPr>
            <a:spLocks noGrp="1"/>
          </p:cNvSpPr>
          <p:nvPr>
            <p:ph type="dt" sz="half" idx="10"/>
          </p:nvPr>
        </p:nvSpPr>
        <p:spPr/>
        <p:txBody>
          <a:bodyPr/>
          <a:lstStyle/>
          <a:p>
            <a:fld id="{2698D724-2DAA-4975-AD7B-89CB6B6EA59E}" type="datetimeFigureOut">
              <a:rPr lang="en-US" smtClean="0"/>
              <a:t>9/19/2013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8BA0AA-2482-4E13-9ABE-E074EBC037A2}"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2698D724-2DAA-4975-AD7B-89CB6B6EA59E}" type="datetimeFigureOut">
              <a:rPr lang="en-US" smtClean="0"/>
              <a:t>9/19/2013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8BA0AA-2482-4E13-9ABE-E074EBC037A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Date Placeholder 2"/>
          <p:cNvSpPr>
            <a:spLocks noGrp="1"/>
          </p:cNvSpPr>
          <p:nvPr>
            <p:ph type="dt" sz="half" idx="10"/>
          </p:nvPr>
        </p:nvSpPr>
        <p:spPr/>
        <p:txBody>
          <a:bodyPr/>
          <a:lstStyle/>
          <a:p>
            <a:fld id="{2698D724-2DAA-4975-AD7B-89CB6B6EA59E}" type="datetimeFigureOut">
              <a:rPr lang="en-US" smtClean="0"/>
              <a:t>9/19/2013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8BA0AA-2482-4E13-9ABE-E074EBC037A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98D724-2DAA-4975-AD7B-89CB6B6EA59E}" type="datetimeFigureOut">
              <a:rPr lang="en-US" smtClean="0"/>
              <a:t>9/19/2013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8BA0AA-2482-4E13-9ABE-E074EBC037A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698D724-2DAA-4975-AD7B-89CB6B6EA59E}" type="datetimeFigureOut">
              <a:rPr lang="en-US" smtClean="0"/>
              <a:t>9/19/2013</a:t>
            </a:fld>
            <a:endParaRPr lang="en-US"/>
          </a:p>
        </p:txBody>
      </p:sp>
      <p:sp>
        <p:nvSpPr>
          <p:cNvPr id="7" name="Slide Number Placeholder 6"/>
          <p:cNvSpPr>
            <a:spLocks noGrp="1"/>
          </p:cNvSpPr>
          <p:nvPr>
            <p:ph type="sldNum" sz="quarter" idx="12"/>
          </p:nvPr>
        </p:nvSpPr>
        <p:spPr/>
        <p:txBody>
          <a:bodyPr/>
          <a:lstStyle/>
          <a:p>
            <a:fld id="{098BA0AA-2482-4E13-9ABE-E074EBC037A2}"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lt-LT" smtClean="0"/>
              <a:t>Spustelėję redag. ruoš. pavad. stilių</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lt-LT" smtClean="0"/>
              <a:t>Spustelėję redag. ruoš. pavad. stilių</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2698D724-2DAA-4975-AD7B-89CB6B6EA59E}" type="datetimeFigureOut">
              <a:rPr lang="en-US" smtClean="0"/>
              <a:t>9/19/2013</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098BA0AA-2482-4E13-9ABE-E074EBC037A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2698D724-2DAA-4975-AD7B-89CB6B6EA59E}" type="datetimeFigureOut">
              <a:rPr lang="en-US" smtClean="0"/>
              <a:t>9/19/2013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8BA0AA-2482-4E13-9ABE-E074EBC037A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lt-LT" smtClean="0"/>
              <a:t>Spustelėję redag. ruoš. pavad. stilių</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2698D724-2DAA-4975-AD7B-89CB6B6EA59E}" type="datetimeFigureOut">
              <a:rPr lang="en-US" smtClean="0"/>
              <a:t>9/19/2013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8BA0AA-2482-4E13-9ABE-E074EBC037A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2698D724-2DAA-4975-AD7B-89CB6B6EA59E}" type="datetimeFigureOut">
              <a:rPr lang="en-US" smtClean="0"/>
              <a:t>9/19/2013</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98BA0AA-2482-4E13-9ABE-E074EBC037A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normAutofit fontScale="90000"/>
          </a:bodyPr>
          <a:lstStyle/>
          <a:p>
            <a:r>
              <a:rPr lang="en-US" dirty="0" smtClean="0"/>
              <a:t>CITATOS RA</a:t>
            </a:r>
            <a:r>
              <a:rPr lang="lt-LT" dirty="0" smtClean="0"/>
              <a:t>ŠYTINIUOSE IR SAKYTINIUOSE TEKSTUOSE</a:t>
            </a:r>
            <a:endParaRPr lang="en-US" dirty="0"/>
          </a:p>
        </p:txBody>
      </p:sp>
      <p:sp>
        <p:nvSpPr>
          <p:cNvPr id="3" name="Antrinis pavadinimas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15247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Pakartoti IX klasėje išeitą temą</a:t>
            </a:r>
            <a:endParaRPr lang="en-US" dirty="0"/>
          </a:p>
        </p:txBody>
      </p:sp>
      <p:sp>
        <p:nvSpPr>
          <p:cNvPr id="3" name="Teksto vietos rezervavimo ženkla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11636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Kas tai yra citata?</a:t>
            </a:r>
            <a:endParaRPr lang="en-US" dirty="0"/>
          </a:p>
        </p:txBody>
      </p:sp>
      <p:sp>
        <p:nvSpPr>
          <p:cNvPr id="3" name="Turinio vietos rezervavimo ženklas 2"/>
          <p:cNvSpPr>
            <a:spLocks noGrp="1"/>
          </p:cNvSpPr>
          <p:nvPr>
            <p:ph idx="1"/>
          </p:nvPr>
        </p:nvSpPr>
        <p:spPr/>
        <p:txBody>
          <a:bodyPr/>
          <a:lstStyle/>
          <a:p>
            <a:r>
              <a:rPr lang="en-US" b="1" dirty="0" err="1" smtClean="0"/>
              <a:t>Citata</a:t>
            </a:r>
            <a:r>
              <a:rPr lang="en-US" dirty="0" smtClean="0"/>
              <a:t> </a:t>
            </a:r>
            <a:r>
              <a:rPr lang="en-US" dirty="0" smtClean="0">
                <a:solidFill>
                  <a:schemeClr val="accent1"/>
                </a:solidFill>
              </a:rPr>
              <a:t>[lot. </a:t>
            </a:r>
            <a:r>
              <a:rPr lang="en-US" dirty="0" err="1" smtClean="0">
                <a:solidFill>
                  <a:schemeClr val="accent1"/>
                </a:solidFill>
              </a:rPr>
              <a:t>citatum</a:t>
            </a:r>
            <a:r>
              <a:rPr lang="en-US" dirty="0" smtClean="0">
                <a:solidFill>
                  <a:schemeClr val="accent1"/>
                </a:solidFill>
              </a:rPr>
              <a:t> &lt; </a:t>
            </a:r>
            <a:r>
              <a:rPr lang="en-US" dirty="0" err="1" smtClean="0">
                <a:solidFill>
                  <a:schemeClr val="accent1"/>
                </a:solidFill>
              </a:rPr>
              <a:t>cito</a:t>
            </a:r>
            <a:r>
              <a:rPr lang="en-US" dirty="0" smtClean="0">
                <a:solidFill>
                  <a:schemeClr val="accent1"/>
                </a:solidFill>
              </a:rPr>
              <a:t> - </a:t>
            </a:r>
            <a:r>
              <a:rPr lang="en-US" dirty="0" err="1" smtClean="0">
                <a:solidFill>
                  <a:schemeClr val="accent1"/>
                </a:solidFill>
              </a:rPr>
              <a:t>kviečiu</a:t>
            </a:r>
            <a:r>
              <a:rPr lang="en-US" dirty="0" smtClean="0">
                <a:solidFill>
                  <a:schemeClr val="accent1"/>
                </a:solidFill>
              </a:rPr>
              <a:t> </a:t>
            </a:r>
            <a:r>
              <a:rPr lang="en-US" dirty="0" err="1" smtClean="0">
                <a:solidFill>
                  <a:schemeClr val="accent1"/>
                </a:solidFill>
              </a:rPr>
              <a:t>liudininku</a:t>
            </a:r>
            <a:r>
              <a:rPr lang="en-US" dirty="0" smtClean="0">
                <a:solidFill>
                  <a:schemeClr val="accent1"/>
                </a:solidFill>
              </a:rPr>
              <a:t>, </a:t>
            </a:r>
            <a:r>
              <a:rPr lang="en-US" dirty="0" err="1" smtClean="0">
                <a:solidFill>
                  <a:schemeClr val="accent1"/>
                </a:solidFill>
              </a:rPr>
              <a:t>skelbiu</a:t>
            </a:r>
            <a:r>
              <a:rPr lang="en-US" dirty="0" smtClean="0">
                <a:solidFill>
                  <a:schemeClr val="accent1"/>
                </a:solidFill>
              </a:rPr>
              <a:t>] </a:t>
            </a:r>
            <a:r>
              <a:rPr lang="en-US" dirty="0" smtClean="0"/>
              <a:t>- </a:t>
            </a:r>
            <a:r>
              <a:rPr lang="en-US" dirty="0" err="1" smtClean="0"/>
              <a:t>rašytinio</a:t>
            </a:r>
            <a:r>
              <a:rPr lang="en-US" dirty="0" smtClean="0"/>
              <a:t> </a:t>
            </a:r>
            <a:r>
              <a:rPr lang="en-US" dirty="0" err="1" smtClean="0"/>
              <a:t>veikalo</a:t>
            </a:r>
            <a:r>
              <a:rPr lang="en-US" dirty="0" smtClean="0"/>
              <a:t> </a:t>
            </a:r>
            <a:r>
              <a:rPr lang="en-US" dirty="0" err="1" smtClean="0"/>
              <a:t>arba</a:t>
            </a:r>
            <a:r>
              <a:rPr lang="en-US" dirty="0" smtClean="0"/>
              <a:t> </a:t>
            </a:r>
            <a:r>
              <a:rPr lang="en-US" dirty="0" err="1" smtClean="0"/>
              <a:t>kalbos</a:t>
            </a:r>
            <a:r>
              <a:rPr lang="en-US" dirty="0" smtClean="0"/>
              <a:t> </a:t>
            </a:r>
            <a:r>
              <a:rPr lang="en-US" dirty="0" err="1" smtClean="0"/>
              <a:t>ištrauka</a:t>
            </a:r>
            <a:r>
              <a:rPr lang="en-US" dirty="0" smtClean="0"/>
              <a:t> </a:t>
            </a:r>
            <a:r>
              <a:rPr lang="en-US" dirty="0" err="1" smtClean="0"/>
              <a:t>kito</a:t>
            </a:r>
            <a:r>
              <a:rPr lang="en-US" dirty="0" smtClean="0"/>
              <a:t> </a:t>
            </a:r>
            <a:r>
              <a:rPr lang="en-US" dirty="0" err="1" smtClean="0"/>
              <a:t>teksto</a:t>
            </a:r>
            <a:r>
              <a:rPr lang="en-US" dirty="0" smtClean="0"/>
              <a:t> </a:t>
            </a:r>
            <a:r>
              <a:rPr lang="en-US" dirty="0" err="1" smtClean="0"/>
              <a:t>samprotavimui</a:t>
            </a:r>
            <a:r>
              <a:rPr lang="en-US" dirty="0" smtClean="0"/>
              <a:t> </a:t>
            </a:r>
            <a:r>
              <a:rPr lang="en-US" dirty="0" err="1" smtClean="0"/>
              <a:t>pagrįsti</a:t>
            </a:r>
            <a:r>
              <a:rPr lang="en-US" dirty="0" smtClean="0"/>
              <a:t> </a:t>
            </a:r>
            <a:r>
              <a:rPr lang="en-US" dirty="0" err="1" smtClean="0"/>
              <a:t>ar</a:t>
            </a:r>
            <a:r>
              <a:rPr lang="en-US" dirty="0" smtClean="0"/>
              <a:t> </a:t>
            </a:r>
            <a:r>
              <a:rPr lang="en-US" dirty="0" err="1" smtClean="0"/>
              <a:t>patvirtinti</a:t>
            </a:r>
            <a:r>
              <a:rPr lang="lt-LT" dirty="0" smtClean="0"/>
              <a:t>.</a:t>
            </a:r>
            <a:endParaRPr lang="en-US" dirty="0"/>
          </a:p>
        </p:txBody>
      </p:sp>
    </p:spTree>
    <p:extLst>
      <p:ext uri="{BB962C8B-B14F-4D97-AF65-F5344CB8AC3E}">
        <p14:creationId xmlns:p14="http://schemas.microsoft.com/office/powerpoint/2010/main" val="3253954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KOKIŲ TIKSLŲ SIEKIAME CITUODAMI?</a:t>
            </a:r>
            <a:endParaRPr lang="en-US" dirty="0"/>
          </a:p>
        </p:txBody>
      </p:sp>
      <p:sp>
        <p:nvSpPr>
          <p:cNvPr id="3" name="Turinio vietos rezervavimo ženklas 2"/>
          <p:cNvSpPr>
            <a:spLocks noGrp="1"/>
          </p:cNvSpPr>
          <p:nvPr>
            <p:ph idx="1"/>
          </p:nvPr>
        </p:nvSpPr>
        <p:spPr/>
        <p:txBody>
          <a:bodyPr/>
          <a:lstStyle/>
          <a:p>
            <a:pPr marL="0" indent="0">
              <a:buNone/>
            </a:pPr>
            <a:r>
              <a:rPr lang="lt-LT" b="1" u="sng" dirty="0" smtClean="0"/>
              <a:t>1. Sustiprinti ir paremti savo argumentus</a:t>
            </a:r>
          </a:p>
          <a:p>
            <a:pPr marL="0" indent="0">
              <a:buNone/>
            </a:pPr>
            <a:endParaRPr lang="lt-LT" b="1" u="sng" dirty="0" smtClean="0"/>
          </a:p>
          <a:p>
            <a:pPr marL="0" indent="0">
              <a:buNone/>
            </a:pPr>
            <a:r>
              <a:rPr lang="lt-LT" dirty="0" smtClean="0"/>
              <a:t>Pvz.:</a:t>
            </a:r>
            <a:endParaRPr lang="lt-LT" dirty="0"/>
          </a:p>
          <a:p>
            <a:pPr marL="0" indent="0">
              <a:buNone/>
            </a:pPr>
            <a:r>
              <a:rPr lang="lt-LT" dirty="0"/>
              <a:t>Žmogaus išdidumas, gyvenimo šviesos teigimas Salomėjos Nėries lyrikoje lieka nepalaužiamas: </a:t>
            </a:r>
            <a:r>
              <a:rPr lang="lt-LT" b="1" dirty="0"/>
              <a:t>„Vis tiek – aš ir mirsiu šypsodamos saulei, / Ir saulė degs mano akyse!“</a:t>
            </a:r>
            <a:r>
              <a:rPr lang="lt-LT" dirty="0"/>
              <a:t> („Gyvenimo giesmė</a:t>
            </a:r>
            <a:r>
              <a:rPr lang="lt-LT" dirty="0" smtClean="0"/>
              <a:t>“).</a:t>
            </a:r>
            <a:endParaRPr lang="lt-LT" dirty="0"/>
          </a:p>
          <a:p>
            <a:endParaRPr lang="en-US" dirty="0"/>
          </a:p>
        </p:txBody>
      </p:sp>
    </p:spTree>
    <p:extLst>
      <p:ext uri="{BB962C8B-B14F-4D97-AF65-F5344CB8AC3E}">
        <p14:creationId xmlns:p14="http://schemas.microsoft.com/office/powerpoint/2010/main" val="3345063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858962"/>
          </a:xfrm>
        </p:spPr>
        <p:txBody>
          <a:bodyPr>
            <a:normAutofit fontScale="90000"/>
          </a:bodyPr>
          <a:lstStyle/>
          <a:p>
            <a:r>
              <a:rPr lang="lt-LT" b="1" u="sng" dirty="0" smtClean="0"/>
              <a:t>2. Patvirtinti informacijos tikslumą, citatą pateikiant kaip faktą, dokumentą</a:t>
            </a:r>
            <a:endParaRPr lang="en-US" b="1" u="sng" dirty="0"/>
          </a:p>
        </p:txBody>
      </p:sp>
      <p:sp>
        <p:nvSpPr>
          <p:cNvPr id="3" name="Turinio vietos rezervavimo ženklas 2"/>
          <p:cNvSpPr>
            <a:spLocks noGrp="1"/>
          </p:cNvSpPr>
          <p:nvPr>
            <p:ph idx="1"/>
          </p:nvPr>
        </p:nvSpPr>
        <p:spPr>
          <a:xfrm>
            <a:off x="457200" y="2209800"/>
            <a:ext cx="8229600" cy="3916363"/>
          </a:xfrm>
        </p:spPr>
        <p:txBody>
          <a:bodyPr/>
          <a:lstStyle/>
          <a:p>
            <a:pPr marL="0" indent="0">
              <a:buNone/>
            </a:pPr>
            <a:r>
              <a:rPr lang="lt-LT" dirty="0" smtClean="0"/>
              <a:t>Pvz.:</a:t>
            </a:r>
          </a:p>
          <a:p>
            <a:pPr marL="0" indent="0">
              <a:buNone/>
            </a:pPr>
            <a:r>
              <a:rPr lang="lt-LT" dirty="0" smtClean="0"/>
              <a:t>Kiekvienais metais Lietuvoje gyventojų skaičius mažėja. Tai patvirtina ir statistikos departamento pateikiama informacija, kad: </a:t>
            </a:r>
            <a:r>
              <a:rPr lang="lt-LT" b="1" dirty="0" smtClean="0"/>
              <a:t>„šių metų pradžioje Lietuvoje gyveno 2 mln. 979 tūkst. gyventojų. Per metus mūsų sumažėjo 0,9 proc. – tai sudaro 28,4 tūkst.“.</a:t>
            </a:r>
            <a:endParaRPr lang="en-US" b="1" dirty="0"/>
          </a:p>
        </p:txBody>
      </p:sp>
    </p:spTree>
    <p:extLst>
      <p:ext uri="{BB962C8B-B14F-4D97-AF65-F5344CB8AC3E}">
        <p14:creationId xmlns:p14="http://schemas.microsoft.com/office/powerpoint/2010/main" val="3098284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u="sng" dirty="0" smtClean="0"/>
              <a:t>3. Pritarti citatos autoriui arba paprieštarauti jam</a:t>
            </a:r>
            <a:endParaRPr lang="en-US" b="1" u="sng" dirty="0"/>
          </a:p>
        </p:txBody>
      </p:sp>
      <p:sp>
        <p:nvSpPr>
          <p:cNvPr id="3" name="Turinio vietos rezervavimo ženklas 2"/>
          <p:cNvSpPr>
            <a:spLocks noGrp="1"/>
          </p:cNvSpPr>
          <p:nvPr>
            <p:ph idx="1"/>
          </p:nvPr>
        </p:nvSpPr>
        <p:spPr/>
        <p:txBody>
          <a:bodyPr>
            <a:normAutofit fontScale="92500" lnSpcReduction="10000"/>
          </a:bodyPr>
          <a:lstStyle/>
          <a:p>
            <a:r>
              <a:rPr lang="lt-LT" b="1" dirty="0" smtClean="0"/>
              <a:t>„Nėra blogo jaunimo, yra blogi pavyzdžiai, kuriais jie seka“, </a:t>
            </a:r>
            <a:r>
              <a:rPr lang="lt-LT" dirty="0" smtClean="0"/>
              <a:t>- sako Elektrėnų kultūros centro direktorius R. Suslavičius.  </a:t>
            </a:r>
          </a:p>
          <a:p>
            <a:pPr marL="0" indent="0">
              <a:buNone/>
            </a:pPr>
            <a:r>
              <a:rPr lang="lt-LT" dirty="0" smtClean="0"/>
              <a:t>Iš tikrųjų, manau,  neiniciatyvių jaunų žmonių nėra, kiekvienas apie kažką svajoja, turi idėjų, vilčių, tegu ir tokių, kurios suaugusiam atrodo neįgyvendinamos. Tik dažnai suaugusieji nepaklausia, ko jaunimas tikisi ir ko nori iš tikrųjų, dažnai  pasiūlo kažką, kas jaunimo nedomina, tada vieni tuo nesinaudoja, kiti nesulaukia dėkingumo.</a:t>
            </a:r>
            <a:endParaRPr lang="en-US" dirty="0"/>
          </a:p>
        </p:txBody>
      </p:sp>
    </p:spTree>
    <p:extLst>
      <p:ext uri="{BB962C8B-B14F-4D97-AF65-F5344CB8AC3E}">
        <p14:creationId xmlns:p14="http://schemas.microsoft.com/office/powerpoint/2010/main" val="921758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2392362"/>
          </a:xfrm>
        </p:spPr>
        <p:txBody>
          <a:bodyPr>
            <a:normAutofit/>
          </a:bodyPr>
          <a:lstStyle/>
          <a:p>
            <a:r>
              <a:rPr lang="lt-LT" b="1" u="sng" dirty="0" smtClean="0"/>
              <a:t>4. Atkreipti skaitytojų (klausytojų) dėmesį rašinio ar kalbos pradžioje</a:t>
            </a:r>
            <a:endParaRPr lang="en-US" b="1" u="sng" dirty="0"/>
          </a:p>
        </p:txBody>
      </p:sp>
      <p:sp>
        <p:nvSpPr>
          <p:cNvPr id="3" name="Turinio vietos rezervavimo ženklas 2"/>
          <p:cNvSpPr>
            <a:spLocks noGrp="1"/>
          </p:cNvSpPr>
          <p:nvPr>
            <p:ph idx="1"/>
          </p:nvPr>
        </p:nvSpPr>
        <p:spPr>
          <a:xfrm>
            <a:off x="457200" y="2590800"/>
            <a:ext cx="8229600" cy="3535363"/>
          </a:xfrm>
        </p:spPr>
        <p:txBody>
          <a:bodyPr>
            <a:normAutofit fontScale="85000" lnSpcReduction="20000"/>
          </a:bodyPr>
          <a:lstStyle/>
          <a:p>
            <a:pPr marL="0" indent="0">
              <a:buNone/>
            </a:pPr>
            <a:r>
              <a:rPr lang="lt-LT" b="1" dirty="0" smtClean="0"/>
              <a:t>Pvz.:</a:t>
            </a:r>
          </a:p>
          <a:p>
            <a:pPr marL="0" indent="0">
              <a:buNone/>
            </a:pPr>
            <a:endParaRPr lang="lt-LT" b="1" dirty="0" smtClean="0"/>
          </a:p>
          <a:p>
            <a:pPr marL="0" indent="0">
              <a:buNone/>
            </a:pPr>
            <a:r>
              <a:rPr lang="lt-LT" b="1" dirty="0" smtClean="0"/>
              <a:t>Tu </a:t>
            </a:r>
            <a:r>
              <a:rPr lang="lt-LT" b="1" dirty="0"/>
              <a:t>gyveni tik vieną kartą. </a:t>
            </a:r>
            <a:endParaRPr lang="lt-LT" dirty="0"/>
          </a:p>
          <a:p>
            <a:pPr marL="0" indent="0">
              <a:buNone/>
            </a:pPr>
            <a:r>
              <a:rPr lang="lt-LT" b="1" dirty="0"/>
              <a:t>Gyvenimas tik vienas duotas!</a:t>
            </a:r>
            <a:endParaRPr lang="lt-LT" dirty="0"/>
          </a:p>
          <a:p>
            <a:pPr marL="0" indent="0">
              <a:buNone/>
            </a:pPr>
            <a:r>
              <a:rPr lang="lt-LT" dirty="0"/>
              <a:t>                                  Janina </a:t>
            </a:r>
            <a:r>
              <a:rPr lang="lt-LT" dirty="0" smtClean="0"/>
              <a:t>Degutytė</a:t>
            </a:r>
          </a:p>
          <a:p>
            <a:pPr marL="0" indent="0">
              <a:buNone/>
            </a:pPr>
            <a:r>
              <a:rPr lang="lt-LT" dirty="0" smtClean="0"/>
              <a:t>Arba:</a:t>
            </a:r>
          </a:p>
          <a:p>
            <a:endParaRPr lang="lt-LT" dirty="0"/>
          </a:p>
          <a:p>
            <a:pPr marL="0" indent="0">
              <a:buNone/>
            </a:pPr>
            <a:r>
              <a:rPr lang="lt-LT" b="1" dirty="0"/>
              <a:t>Žmogus panašus į trupmeną, kurios skaitiklis yra pats žmogus, o vardiklis – kuo jis save laiko. Kuo didesnis vardiklis, tuo mažesnė trupmena. </a:t>
            </a:r>
            <a:endParaRPr lang="lt-LT" b="1" dirty="0" smtClean="0"/>
          </a:p>
          <a:p>
            <a:pPr marL="0" indent="0">
              <a:buNone/>
            </a:pPr>
            <a:r>
              <a:rPr lang="en-US" dirty="0" err="1" smtClean="0"/>
              <a:t>Levas</a:t>
            </a:r>
            <a:r>
              <a:rPr lang="en-US" dirty="0" smtClean="0"/>
              <a:t> </a:t>
            </a:r>
            <a:r>
              <a:rPr lang="en-US" dirty="0" err="1"/>
              <a:t>Tolstojus</a:t>
            </a:r>
            <a:endParaRPr lang="lt-LT" dirty="0"/>
          </a:p>
          <a:p>
            <a:endParaRPr lang="en-US" dirty="0"/>
          </a:p>
        </p:txBody>
      </p:sp>
    </p:spTree>
    <p:extLst>
      <p:ext uri="{BB962C8B-B14F-4D97-AF65-F5344CB8AC3E}">
        <p14:creationId xmlns:p14="http://schemas.microsoft.com/office/powerpoint/2010/main" val="1065178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u="sng" dirty="0" smtClean="0"/>
              <a:t>5. Išreikšti savo arba sužadinti skaitytojų (klausytojų) jausmus</a:t>
            </a:r>
            <a:endParaRPr lang="en-US" b="1" u="sng" dirty="0"/>
          </a:p>
        </p:txBody>
      </p:sp>
      <p:sp>
        <p:nvSpPr>
          <p:cNvPr id="3" name="Turinio vietos rezervavimo ženklas 2"/>
          <p:cNvSpPr>
            <a:spLocks noGrp="1"/>
          </p:cNvSpPr>
          <p:nvPr>
            <p:ph idx="1"/>
          </p:nvPr>
        </p:nvSpPr>
        <p:spPr/>
        <p:txBody>
          <a:bodyPr>
            <a:normAutofit fontScale="92500" lnSpcReduction="10000"/>
          </a:bodyPr>
          <a:lstStyle/>
          <a:p>
            <a:pPr marL="0" indent="0">
              <a:buNone/>
            </a:pPr>
            <a:endParaRPr lang="lt-LT" dirty="0" smtClean="0"/>
          </a:p>
          <a:p>
            <a:pPr marL="0" indent="0">
              <a:buNone/>
            </a:pPr>
            <a:r>
              <a:rPr lang="lt-LT" dirty="0"/>
              <a:t> </a:t>
            </a:r>
            <a:r>
              <a:rPr lang="lt-LT" dirty="0" smtClean="0"/>
              <a:t>Neprimeskime vaikams savo gyvenimo būdo, požiūrio, nuostatų, o tiesiog mokykime patiems pažinti pasaulį, padėkime jiems atskirti gera nuo blogo. Kiekvienas vaikas – atskira asmenybė. Kaip kadaise yra pasakęs K. </a:t>
            </a:r>
            <a:r>
              <a:rPr lang="lt-LT" dirty="0" err="1" smtClean="0"/>
              <a:t>Gibran</a:t>
            </a:r>
            <a:r>
              <a:rPr lang="lt-LT" dirty="0" smtClean="0"/>
              <a:t> : </a:t>
            </a:r>
            <a:r>
              <a:rPr lang="lt-LT" b="1" dirty="0" smtClean="0"/>
              <a:t>„Jūsų vaikai nėra jūsų. Jie sūnūs ir dukros Gyvenimo, paties savęs besiilginčio. Jie ateina per jus, bet ne iš jūsų,</a:t>
            </a:r>
            <a:br>
              <a:rPr lang="lt-LT" b="1" dirty="0" smtClean="0"/>
            </a:br>
            <a:r>
              <a:rPr lang="lt-LT" b="1" dirty="0" smtClean="0"/>
              <a:t>Ir nors jie su jumis, bet jie jums nepriklauso.“ </a:t>
            </a:r>
            <a:endParaRPr lang="en-US" b="1" i="1" dirty="0"/>
          </a:p>
        </p:txBody>
      </p:sp>
    </p:spTree>
    <p:extLst>
      <p:ext uri="{BB962C8B-B14F-4D97-AF65-F5344CB8AC3E}">
        <p14:creationId xmlns:p14="http://schemas.microsoft.com/office/powerpoint/2010/main" val="2781529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Citatų įterpimo į tekstą būdai:</a:t>
            </a:r>
            <a:endParaRPr lang="en-US" dirty="0"/>
          </a:p>
        </p:txBody>
      </p:sp>
      <p:sp>
        <p:nvSpPr>
          <p:cNvPr id="3" name="Turinio vietos rezervavimo ženklas 2"/>
          <p:cNvSpPr>
            <a:spLocks noGrp="1"/>
          </p:cNvSpPr>
          <p:nvPr>
            <p:ph idx="1"/>
          </p:nvPr>
        </p:nvSpPr>
        <p:spPr/>
        <p:txBody>
          <a:bodyPr/>
          <a:lstStyle/>
          <a:p>
            <a:pPr marL="0" indent="0">
              <a:buNone/>
            </a:pPr>
            <a:r>
              <a:rPr lang="lt-LT" b="1" i="1" dirty="0" smtClean="0"/>
              <a:t>1. Po </a:t>
            </a:r>
            <a:r>
              <a:rPr lang="lt-LT" b="1" i="1" dirty="0"/>
              <a:t>autoriaus </a:t>
            </a:r>
            <a:r>
              <a:rPr lang="lt-LT" b="1" i="1" dirty="0" smtClean="0"/>
              <a:t>žodžių:</a:t>
            </a:r>
            <a:endParaRPr lang="lt-LT" dirty="0"/>
          </a:p>
          <a:p>
            <a:pPr marL="0" indent="0">
              <a:buNone/>
            </a:pPr>
            <a:endParaRPr lang="lt-LT" dirty="0"/>
          </a:p>
          <a:p>
            <a:pPr marL="0" indent="0">
              <a:buNone/>
            </a:pPr>
            <a:r>
              <a:rPr lang="lt-LT" dirty="0"/>
              <a:t>Apsakymo „Kliudžiau“ pradžia labai paprasta: </a:t>
            </a:r>
            <a:r>
              <a:rPr lang="lt-LT" b="1" dirty="0"/>
              <a:t>„Tat buvo nedidelė balta katytė.“</a:t>
            </a:r>
            <a:endParaRPr lang="lt-LT" dirty="0"/>
          </a:p>
          <a:p>
            <a:endParaRPr lang="en-US" dirty="0"/>
          </a:p>
        </p:txBody>
      </p:sp>
    </p:spTree>
    <p:extLst>
      <p:ext uri="{BB962C8B-B14F-4D97-AF65-F5344CB8AC3E}">
        <p14:creationId xmlns:p14="http://schemas.microsoft.com/office/powerpoint/2010/main" val="1273901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2. </a:t>
            </a:r>
            <a:r>
              <a:rPr lang="lt-LT" b="1" i="1" dirty="0" smtClean="0"/>
              <a:t>Prieš autoriaus žodžius:</a:t>
            </a:r>
            <a:r>
              <a:rPr lang="lt-LT" dirty="0" smtClean="0"/>
              <a:t/>
            </a:r>
            <a:br>
              <a:rPr lang="lt-LT" dirty="0" smtClean="0"/>
            </a:br>
            <a:endParaRPr lang="en-US" dirty="0"/>
          </a:p>
        </p:txBody>
      </p:sp>
      <p:sp>
        <p:nvSpPr>
          <p:cNvPr id="3" name="Turinio vietos rezervavimo ženklas 2"/>
          <p:cNvSpPr>
            <a:spLocks noGrp="1"/>
          </p:cNvSpPr>
          <p:nvPr>
            <p:ph idx="1"/>
          </p:nvPr>
        </p:nvSpPr>
        <p:spPr/>
        <p:txBody>
          <a:bodyPr/>
          <a:lstStyle/>
          <a:p>
            <a:pPr marL="0" indent="0">
              <a:buNone/>
            </a:pPr>
            <a:r>
              <a:rPr lang="lt-LT" b="1" i="1" dirty="0"/>
              <a:t> </a:t>
            </a:r>
            <a:endParaRPr lang="lt-LT" dirty="0"/>
          </a:p>
          <a:p>
            <a:pPr marL="0" indent="0">
              <a:buNone/>
            </a:pPr>
            <a:r>
              <a:rPr lang="lt-LT" b="1" dirty="0"/>
              <a:t>„A. Bernoto kūryboje aštrėja giluminis šiandienos jutimas“</a:t>
            </a:r>
            <a:r>
              <a:rPr lang="lt-LT" dirty="0"/>
              <a:t>, – įžvalgiai yra pastebėjęs V. Kukulas straipsnyje „Naujus žanrus žvalgant“.</a:t>
            </a:r>
          </a:p>
          <a:p>
            <a:endParaRPr lang="en-US" dirty="0"/>
          </a:p>
        </p:txBody>
      </p:sp>
    </p:spTree>
    <p:extLst>
      <p:ext uri="{BB962C8B-B14F-4D97-AF65-F5344CB8AC3E}">
        <p14:creationId xmlns:p14="http://schemas.microsoft.com/office/powerpoint/2010/main" val="265531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3. </a:t>
            </a:r>
            <a:r>
              <a:rPr lang="lt-LT" b="1" i="1" dirty="0"/>
              <a:t>Pertraukiama autoriaus </a:t>
            </a:r>
            <a:r>
              <a:rPr lang="lt-LT" b="1" i="1" dirty="0" smtClean="0"/>
              <a:t>žodžių:</a:t>
            </a:r>
            <a:r>
              <a:rPr lang="lt-LT" dirty="0"/>
              <a:t/>
            </a:r>
            <a:br>
              <a:rPr lang="lt-LT" dirty="0"/>
            </a:br>
            <a:endParaRPr lang="en-US" dirty="0"/>
          </a:p>
        </p:txBody>
      </p:sp>
      <p:sp>
        <p:nvSpPr>
          <p:cNvPr id="3" name="Turinio vietos rezervavimo ženklas 2"/>
          <p:cNvSpPr>
            <a:spLocks noGrp="1"/>
          </p:cNvSpPr>
          <p:nvPr>
            <p:ph idx="1"/>
          </p:nvPr>
        </p:nvSpPr>
        <p:spPr/>
        <p:txBody>
          <a:bodyPr/>
          <a:lstStyle/>
          <a:p>
            <a:r>
              <a:rPr lang="lt-LT" b="1" dirty="0"/>
              <a:t>„Katedros statyba</a:t>
            </a:r>
            <a:r>
              <a:rPr lang="lt-LT" dirty="0"/>
              <a:t>, – rašo Justinas Marcinkevičius minėtoje knygo­je, – </a:t>
            </a:r>
            <a:r>
              <a:rPr lang="lt-LT" b="1" dirty="0"/>
              <a:t>tai tarytum visos liaudies pastangos realizuoti ir išsaugoti savąjį grožio ir gėrio idealą.“</a:t>
            </a:r>
            <a:endParaRPr lang="lt-LT" dirty="0"/>
          </a:p>
          <a:p>
            <a:endParaRPr lang="en-US" dirty="0"/>
          </a:p>
        </p:txBody>
      </p:sp>
    </p:spTree>
    <p:extLst>
      <p:ext uri="{BB962C8B-B14F-4D97-AF65-F5344CB8AC3E}">
        <p14:creationId xmlns:p14="http://schemas.microsoft.com/office/powerpoint/2010/main" val="46042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533400"/>
            <a:ext cx="8229600" cy="1676400"/>
          </a:xfrm>
        </p:spPr>
        <p:txBody>
          <a:bodyPr>
            <a:normAutofit fontScale="90000"/>
          </a:bodyPr>
          <a:lstStyle/>
          <a:p>
            <a:r>
              <a:rPr lang="lt-LT" dirty="0" smtClean="0"/>
              <a:t> </a:t>
            </a:r>
            <a:br>
              <a:rPr lang="lt-LT" dirty="0" smtClean="0"/>
            </a:br>
            <a:r>
              <a:rPr lang="lt-LT" dirty="0" smtClean="0"/>
              <a:t>4. </a:t>
            </a:r>
            <a:r>
              <a:rPr lang="en-US" b="1" i="1" dirty="0" err="1" smtClean="0"/>
              <a:t>Nuosekliai</a:t>
            </a:r>
            <a:r>
              <a:rPr lang="en-US" b="1" i="1" dirty="0" smtClean="0"/>
              <a:t> </a:t>
            </a:r>
            <a:r>
              <a:rPr lang="en-US" b="1" i="1" dirty="0" err="1"/>
              <a:t>tęsia</a:t>
            </a:r>
            <a:r>
              <a:rPr lang="en-US" b="1" i="1" dirty="0"/>
              <a:t> </a:t>
            </a:r>
            <a:r>
              <a:rPr lang="en-US" b="1" i="1" dirty="0" err="1"/>
              <a:t>autorinio</a:t>
            </a:r>
            <a:r>
              <a:rPr lang="en-US" b="1" i="1" dirty="0"/>
              <a:t> </a:t>
            </a:r>
            <a:r>
              <a:rPr lang="en-US" b="1" i="1" dirty="0" err="1"/>
              <a:t>sakinio</a:t>
            </a:r>
            <a:r>
              <a:rPr lang="en-US" b="1" i="1" dirty="0"/>
              <a:t> </a:t>
            </a:r>
            <a:r>
              <a:rPr lang="en-US" b="1" i="1" dirty="0" err="1" smtClean="0"/>
              <a:t>mintį</a:t>
            </a:r>
            <a:r>
              <a:rPr lang="lt-LT" b="1" i="1" dirty="0" smtClean="0"/>
              <a:t>:</a:t>
            </a:r>
            <a:r>
              <a:rPr lang="en-US" dirty="0"/>
              <a:t/>
            </a:r>
            <a:br>
              <a:rPr lang="en-US" dirty="0"/>
            </a:br>
            <a:endParaRPr lang="en-US" dirty="0"/>
          </a:p>
        </p:txBody>
      </p:sp>
      <p:sp>
        <p:nvSpPr>
          <p:cNvPr id="3" name="Turinio vietos rezervavimo ženklas 2"/>
          <p:cNvSpPr>
            <a:spLocks noGrp="1"/>
          </p:cNvSpPr>
          <p:nvPr>
            <p:ph idx="1"/>
          </p:nvPr>
        </p:nvSpPr>
        <p:spPr/>
        <p:txBody>
          <a:bodyPr/>
          <a:lstStyle/>
          <a:p>
            <a:pPr marL="0" indent="0">
              <a:buNone/>
            </a:pPr>
            <a:r>
              <a:rPr lang="lt-LT" dirty="0"/>
              <a:t>Justino Marcinkevičiaus lyrikoje gausu gyvenimo trapumą liudijančių me­taforų: minima </a:t>
            </a:r>
            <a:r>
              <a:rPr lang="lt-LT" b="1" dirty="0"/>
              <a:t>„blyški laikinumo skara“</a:t>
            </a:r>
            <a:r>
              <a:rPr lang="lt-LT" dirty="0"/>
              <a:t>, neretai prieš žmogų iškyla sunkus </a:t>
            </a:r>
            <a:r>
              <a:rPr lang="lt-LT" b="1" dirty="0"/>
              <a:t>„išnykimo kalnas“</a:t>
            </a:r>
            <a:r>
              <a:rPr lang="lt-LT" dirty="0"/>
              <a:t>.</a:t>
            </a:r>
          </a:p>
          <a:p>
            <a:endParaRPr lang="en-US" dirty="0"/>
          </a:p>
        </p:txBody>
      </p:sp>
    </p:spTree>
    <p:extLst>
      <p:ext uri="{BB962C8B-B14F-4D97-AF65-F5344CB8AC3E}">
        <p14:creationId xmlns:p14="http://schemas.microsoft.com/office/powerpoint/2010/main" val="3602703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782762"/>
          </a:xfrm>
        </p:spPr>
        <p:txBody>
          <a:bodyPr>
            <a:normAutofit fontScale="90000"/>
          </a:bodyPr>
          <a:lstStyle/>
          <a:p>
            <a:r>
              <a:rPr lang="lt-LT" dirty="0" smtClean="0"/>
              <a:t>5. Išsaugoma posmo struktūra, kabutės nerašomos, posmas gali būti išskiriamas šriftu:</a:t>
            </a:r>
            <a:endParaRPr lang="en-US" dirty="0"/>
          </a:p>
        </p:txBody>
      </p:sp>
      <p:sp>
        <p:nvSpPr>
          <p:cNvPr id="3" name="Turinio vietos rezervavimo ženklas 2"/>
          <p:cNvSpPr>
            <a:spLocks noGrp="1"/>
          </p:cNvSpPr>
          <p:nvPr>
            <p:ph idx="1"/>
          </p:nvPr>
        </p:nvSpPr>
        <p:spPr>
          <a:xfrm>
            <a:off x="457200" y="2057400"/>
            <a:ext cx="8229600" cy="4068763"/>
          </a:xfrm>
        </p:spPr>
        <p:txBody>
          <a:bodyPr/>
          <a:lstStyle/>
          <a:p>
            <a:pPr marL="0" indent="0">
              <a:buNone/>
            </a:pPr>
            <a:r>
              <a:rPr lang="lt-LT" dirty="0"/>
              <a:t>V. Mačernio poezijoje pasaulio tvirtumas tarsi subyra:</a:t>
            </a:r>
          </a:p>
          <a:p>
            <a:pPr marL="0" indent="0">
              <a:buNone/>
            </a:pPr>
            <a:r>
              <a:rPr lang="lt-LT" b="1" i="1" dirty="0"/>
              <a:t>Einu ir nežinau, į kur nueisiu,</a:t>
            </a:r>
          </a:p>
          <a:p>
            <a:pPr marL="0" indent="0">
              <a:buNone/>
            </a:pPr>
            <a:r>
              <a:rPr lang="lt-LT" b="1" i="1" dirty="0"/>
              <a:t>Ir gyvenu, bet palaidai ir be prasmės:</a:t>
            </a:r>
          </a:p>
          <a:p>
            <a:pPr marL="0" indent="0">
              <a:buNone/>
            </a:pPr>
            <a:r>
              <a:rPr lang="lt-LT" b="1" i="1" dirty="0"/>
              <a:t>Ragaudamas gyvenimą kaip vaisių</a:t>
            </a:r>
          </a:p>
          <a:p>
            <a:pPr marL="0" indent="0">
              <a:buNone/>
            </a:pPr>
            <a:r>
              <a:rPr lang="lt-LT" b="1" i="1" dirty="0"/>
              <a:t>Ir vėl jį nešdamas kaip naštą ant peties.</a:t>
            </a:r>
          </a:p>
          <a:p>
            <a:pPr marL="0" indent="0">
              <a:buNone/>
            </a:pPr>
            <a:r>
              <a:rPr lang="lt-LT" dirty="0"/>
              <a:t>„Rudens sonetai“</a:t>
            </a:r>
          </a:p>
          <a:p>
            <a:endParaRPr lang="en-US" dirty="0"/>
          </a:p>
        </p:txBody>
      </p:sp>
    </p:spTree>
    <p:extLst>
      <p:ext uri="{BB962C8B-B14F-4D97-AF65-F5344CB8AC3E}">
        <p14:creationId xmlns:p14="http://schemas.microsoft.com/office/powerpoint/2010/main" val="2265826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PERFRAZAVIMAS</a:t>
            </a:r>
            <a:endParaRPr lang="en-US" dirty="0"/>
          </a:p>
        </p:txBody>
      </p:sp>
      <p:sp>
        <p:nvSpPr>
          <p:cNvPr id="3" name="Turinio vietos rezervavimo ženklas 2"/>
          <p:cNvSpPr>
            <a:spLocks noGrp="1"/>
          </p:cNvSpPr>
          <p:nvPr>
            <p:ph idx="1"/>
          </p:nvPr>
        </p:nvSpPr>
        <p:spPr/>
        <p:txBody>
          <a:bodyPr/>
          <a:lstStyle/>
          <a:p>
            <a:pPr marL="0" indent="0">
              <a:buNone/>
            </a:pPr>
            <a:r>
              <a:rPr lang="lt-LT" i="1" dirty="0" smtClean="0"/>
              <a:t>Perfrazavimas</a:t>
            </a:r>
            <a:r>
              <a:rPr lang="lt-LT" dirty="0" smtClean="0"/>
              <a:t> – tai kažkieno minčių išreiškimas savais žodžiais.</a:t>
            </a:r>
            <a:endParaRPr lang="en-US" dirty="0"/>
          </a:p>
        </p:txBody>
      </p:sp>
    </p:spTree>
    <p:extLst>
      <p:ext uri="{BB962C8B-B14F-4D97-AF65-F5344CB8AC3E}">
        <p14:creationId xmlns:p14="http://schemas.microsoft.com/office/powerpoint/2010/main" val="2577140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Perfrazuodami vartojame įterpinius:</a:t>
            </a:r>
            <a:endParaRPr lang="en-US" dirty="0"/>
          </a:p>
        </p:txBody>
      </p:sp>
      <p:sp>
        <p:nvSpPr>
          <p:cNvPr id="3" name="Turinio vietos rezervavimo ženklas 2"/>
          <p:cNvSpPr>
            <a:spLocks noGrp="1"/>
          </p:cNvSpPr>
          <p:nvPr>
            <p:ph idx="1"/>
          </p:nvPr>
        </p:nvSpPr>
        <p:spPr/>
        <p:txBody>
          <a:bodyPr>
            <a:normAutofit/>
          </a:bodyPr>
          <a:lstStyle/>
          <a:p>
            <a:r>
              <a:rPr lang="lt-LT" dirty="0" smtClean="0"/>
              <a:t>Pasak...</a:t>
            </a:r>
          </a:p>
          <a:p>
            <a:r>
              <a:rPr lang="lt-LT" dirty="0" smtClean="0"/>
              <a:t>Anot...</a:t>
            </a:r>
          </a:p>
          <a:p>
            <a:r>
              <a:rPr lang="lt-LT" dirty="0" smtClean="0"/>
              <a:t>Pasakyta, kad...</a:t>
            </a:r>
          </a:p>
          <a:p>
            <a:r>
              <a:rPr lang="lt-LT" dirty="0" smtClean="0"/>
              <a:t>Autoriaus nuomone...</a:t>
            </a:r>
          </a:p>
          <a:p>
            <a:r>
              <a:rPr lang="lt-LT" dirty="0" smtClean="0"/>
              <a:t>Pritariu autoriui, kad...</a:t>
            </a:r>
          </a:p>
          <a:p>
            <a:r>
              <a:rPr lang="lt-LT" dirty="0" smtClean="0"/>
              <a:t>Nenorėčiau sutikti su šia autoriaus X mintimi, kad...</a:t>
            </a:r>
          </a:p>
          <a:p>
            <a:r>
              <a:rPr lang="lt-LT" dirty="0" smtClean="0"/>
              <a:t>X teigia, kad...</a:t>
            </a:r>
            <a:endParaRPr lang="en-US" dirty="0"/>
          </a:p>
        </p:txBody>
      </p:sp>
    </p:spTree>
    <p:extLst>
      <p:ext uri="{BB962C8B-B14F-4D97-AF65-F5344CB8AC3E}">
        <p14:creationId xmlns:p14="http://schemas.microsoft.com/office/powerpoint/2010/main" val="1774109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PRISIMINKIME...</a:t>
            </a:r>
            <a:endParaRPr lang="en-US" dirty="0"/>
          </a:p>
        </p:txBody>
      </p:sp>
    </p:spTree>
    <p:extLst>
      <p:ext uri="{BB962C8B-B14F-4D97-AF65-F5344CB8AC3E}">
        <p14:creationId xmlns:p14="http://schemas.microsoft.com/office/powerpoint/2010/main" val="1259395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„Įkvėpimas, kad ir kas būtų, kyla iš amžino „nežinau“... (V. </a:t>
            </a:r>
            <a:r>
              <a:rPr lang="lt-LT" dirty="0" err="1" smtClean="0"/>
              <a:t>Šymborska</a:t>
            </a:r>
            <a:r>
              <a:rPr lang="lt-LT" dirty="0"/>
              <a:t>)</a:t>
            </a:r>
            <a:endParaRPr lang="en-US" dirty="0"/>
          </a:p>
        </p:txBody>
      </p:sp>
      <p:sp>
        <p:nvSpPr>
          <p:cNvPr id="3" name="Turinio vietos rezervavimo ženklas 2"/>
          <p:cNvSpPr>
            <a:spLocks noGrp="1"/>
          </p:cNvSpPr>
          <p:nvPr>
            <p:ph idx="1"/>
          </p:nvPr>
        </p:nvSpPr>
        <p:spPr/>
        <p:txBody>
          <a:bodyPr>
            <a:normAutofit fontScale="92500" lnSpcReduction="10000"/>
          </a:bodyPr>
          <a:lstStyle/>
          <a:p>
            <a:pPr marL="0" indent="0">
              <a:buNone/>
            </a:pPr>
            <a:r>
              <a:rPr lang="lt-LT" dirty="0" smtClean="0">
                <a:solidFill>
                  <a:schemeClr val="accent1"/>
                </a:solidFill>
              </a:rPr>
              <a:t>Citavimas:</a:t>
            </a:r>
          </a:p>
          <a:p>
            <a:pPr marL="0" indent="0">
              <a:buNone/>
            </a:pPr>
            <a:r>
              <a:rPr lang="lt-LT" b="1" dirty="0" smtClean="0"/>
              <a:t>„</a:t>
            </a:r>
            <a:r>
              <a:rPr lang="lt-LT" b="1" dirty="0"/>
              <a:t>Į</a:t>
            </a:r>
            <a:r>
              <a:rPr lang="lt-LT" b="1" dirty="0" smtClean="0"/>
              <a:t>kvėpimas, kad ir kas būtų, kyla iš amžino „nežinau“, </a:t>
            </a:r>
            <a:r>
              <a:rPr lang="lt-LT" dirty="0" smtClean="0"/>
              <a:t>- sako Nobelio premijos laureatė V. </a:t>
            </a:r>
            <a:r>
              <a:rPr lang="lt-LT" dirty="0" err="1" smtClean="0"/>
              <a:t>Šymborska</a:t>
            </a:r>
            <a:r>
              <a:rPr lang="lt-LT" dirty="0" smtClean="0"/>
              <a:t>. </a:t>
            </a:r>
          </a:p>
          <a:p>
            <a:pPr marL="0" indent="0">
              <a:buNone/>
            </a:pPr>
            <a:endParaRPr lang="lt-LT" dirty="0"/>
          </a:p>
          <a:p>
            <a:pPr marL="0" indent="0">
              <a:buNone/>
            </a:pPr>
            <a:r>
              <a:rPr lang="lt-LT" dirty="0" smtClean="0">
                <a:solidFill>
                  <a:schemeClr val="accent1"/>
                </a:solidFill>
              </a:rPr>
              <a:t>Perfrazavimas:</a:t>
            </a:r>
          </a:p>
          <a:p>
            <a:pPr marL="0" indent="0">
              <a:buNone/>
            </a:pPr>
            <a:r>
              <a:rPr lang="lt-LT" dirty="0" smtClean="0"/>
              <a:t>Nobelio premijos laureatė V. </a:t>
            </a:r>
            <a:r>
              <a:rPr lang="lt-LT" dirty="0" err="1" smtClean="0"/>
              <a:t>Šymborska</a:t>
            </a:r>
            <a:r>
              <a:rPr lang="lt-LT" dirty="0" smtClean="0"/>
              <a:t> nebijo pasirodyti ko nors neišmananti ir labai vertina trumpą „nežinau“. Poetės teigimu, šis žodis turi galingus sparnus, iš jo kyla įkvėpimas.</a:t>
            </a:r>
          </a:p>
          <a:p>
            <a:pPr marL="0" indent="0">
              <a:buNone/>
            </a:pPr>
            <a:endParaRPr lang="en-US" dirty="0"/>
          </a:p>
        </p:txBody>
      </p:sp>
    </p:spTree>
    <p:extLst>
      <p:ext uri="{BB962C8B-B14F-4D97-AF65-F5344CB8AC3E}">
        <p14:creationId xmlns:p14="http://schemas.microsoft.com/office/powerpoint/2010/main" val="3520100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en-US" smtClean="0"/>
              <a:t>PRISIMINKIME:</a:t>
            </a:r>
            <a:endParaRPr lang="en-US"/>
          </a:p>
        </p:txBody>
      </p:sp>
    </p:spTree>
    <p:extLst>
      <p:ext uri="{BB962C8B-B14F-4D97-AF65-F5344CB8AC3E}">
        <p14:creationId xmlns:p14="http://schemas.microsoft.com/office/powerpoint/2010/main" val="3291287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Kokie citatų reikalavimai?</a:t>
            </a:r>
            <a:endParaRPr lang="en-US" dirty="0"/>
          </a:p>
        </p:txBody>
      </p:sp>
    </p:spTree>
    <p:extLst>
      <p:ext uri="{BB962C8B-B14F-4D97-AF65-F5344CB8AC3E}">
        <p14:creationId xmlns:p14="http://schemas.microsoft.com/office/powerpoint/2010/main" val="1858882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Kokių tikslų siekiame cituodami?</a:t>
            </a:r>
            <a:endParaRPr lang="en-US" dirty="0"/>
          </a:p>
        </p:txBody>
      </p:sp>
    </p:spTree>
    <p:extLst>
      <p:ext uri="{BB962C8B-B14F-4D97-AF65-F5344CB8AC3E}">
        <p14:creationId xmlns:p14="http://schemas.microsoft.com/office/powerpoint/2010/main" val="2812755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Kokie citatų įterpimo į tekstą būdai?</a:t>
            </a:r>
            <a:endParaRPr lang="en-US" dirty="0"/>
          </a:p>
        </p:txBody>
      </p:sp>
    </p:spTree>
    <p:extLst>
      <p:ext uri="{BB962C8B-B14F-4D97-AF65-F5344CB8AC3E}">
        <p14:creationId xmlns:p14="http://schemas.microsoft.com/office/powerpoint/2010/main" val="1398809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Kas tai yra perfrazavimas?</a:t>
            </a:r>
            <a:endParaRPr lang="en-US" dirty="0"/>
          </a:p>
        </p:txBody>
      </p:sp>
    </p:spTree>
    <p:extLst>
      <p:ext uri="{BB962C8B-B14F-4D97-AF65-F5344CB8AC3E}">
        <p14:creationId xmlns:p14="http://schemas.microsoft.com/office/powerpoint/2010/main" val="6065461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121</TotalTime>
  <Words>575</Words>
  <Application>Microsoft Office PowerPoint</Application>
  <PresentationFormat>Demonstracija ekrane (4:3)</PresentationFormat>
  <Paragraphs>68</Paragraphs>
  <Slides>22</Slides>
  <Notes>0</Notes>
  <HiddenSlides>0</HiddenSlides>
  <MMClips>0</MMClips>
  <ScaleCrop>false</ScaleCrop>
  <HeadingPairs>
    <vt:vector size="4" baseType="variant">
      <vt:variant>
        <vt:lpstr>Tema</vt:lpstr>
      </vt:variant>
      <vt:variant>
        <vt:i4>1</vt:i4>
      </vt:variant>
      <vt:variant>
        <vt:lpstr>Skaidrių pavadinimai</vt:lpstr>
      </vt:variant>
      <vt:variant>
        <vt:i4>22</vt:i4>
      </vt:variant>
    </vt:vector>
  </HeadingPairs>
  <TitlesOfParts>
    <vt:vector size="23" baseType="lpstr">
      <vt:lpstr>Austin</vt:lpstr>
      <vt:lpstr>CITATOS RAŠYTINIUOSE IR SAKYTINIUOSE TEKSTUOSE</vt:lpstr>
      <vt:lpstr>Pakartoti IX klasėje išeitą temą</vt:lpstr>
      <vt:lpstr>Kas tai yra citata?</vt:lpstr>
      <vt:lpstr>KOKIŲ TIKSLŲ SIEKIAME CITUODAMI?</vt:lpstr>
      <vt:lpstr>2. Patvirtinti informacijos tikslumą, citatą pateikiant kaip faktą, dokumentą</vt:lpstr>
      <vt:lpstr>3. Pritarti citatos autoriui arba paprieštarauti jam</vt:lpstr>
      <vt:lpstr>4. Atkreipti skaitytojų (klausytojų) dėmesį rašinio ar kalbos pradžioje</vt:lpstr>
      <vt:lpstr>5. Išreikšti savo arba sužadinti skaitytojų (klausytojų) jausmus</vt:lpstr>
      <vt:lpstr>Citatų įterpimo į tekstą būdai:</vt:lpstr>
      <vt:lpstr>2. Prieš autoriaus žodžius: </vt:lpstr>
      <vt:lpstr>3. Pertraukiama autoriaus žodžių: </vt:lpstr>
      <vt:lpstr>  4. Nuosekliai tęsia autorinio sakinio mintį: </vt:lpstr>
      <vt:lpstr>5. Išsaugoma posmo struktūra, kabutės nerašomos, posmas gali būti išskiriamas šriftu:</vt:lpstr>
      <vt:lpstr>PERFRAZAVIMAS</vt:lpstr>
      <vt:lpstr>Perfrazuodami vartojame įterpinius:</vt:lpstr>
      <vt:lpstr>PRISIMINKIME...</vt:lpstr>
      <vt:lpstr>„Įkvėpimas, kad ir kas būtų, kyla iš amžino „nežinau“... (V. Šymborska)</vt:lpstr>
      <vt:lpstr>PRISIMINKIME:</vt:lpstr>
      <vt:lpstr>Kokie citatų reikalavimai?</vt:lpstr>
      <vt:lpstr>Kokių tikslų siekiame cituodami?</vt:lpstr>
      <vt:lpstr>Kokie citatų įterpimo į tekstą būdai?</vt:lpstr>
      <vt:lpstr>Kas tai yra perfrazavimas?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CITATOS RAŠYTINIUOSE IR SAKYTINIUOSE TEKSTUOSE</dc:title>
  <dc:creator>Gediminas</dc:creator>
  <cp:lastModifiedBy>Gediminas</cp:lastModifiedBy>
  <cp:revision>27</cp:revision>
  <dcterms:created xsi:type="dcterms:W3CDTF">2013-09-08T12:18:22Z</dcterms:created>
  <dcterms:modified xsi:type="dcterms:W3CDTF">2013-09-19T15:25:17Z</dcterms:modified>
</cp:coreProperties>
</file>