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81" r:id="rId5"/>
    <p:sldId id="273" r:id="rId6"/>
    <p:sldId id="258" r:id="rId7"/>
    <p:sldId id="274" r:id="rId8"/>
    <p:sldId id="276" r:id="rId9"/>
    <p:sldId id="259" r:id="rId10"/>
    <p:sldId id="275" r:id="rId11"/>
    <p:sldId id="277" r:id="rId12"/>
    <p:sldId id="279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AEB690-4E29-41EB-BC9F-7E8ECE904220}" type="doc">
      <dgm:prSet loTypeId="urn:microsoft.com/office/officeart/2005/8/layout/pyramid1" loCatId="pyramid" qsTypeId="urn:microsoft.com/office/officeart/2005/8/quickstyle/simple3" qsCatId="simple" csTypeId="urn:microsoft.com/office/officeart/2005/8/colors/accent3_4" csCatId="accent3" phldr="1"/>
      <dgm:spPr/>
    </dgm:pt>
    <dgm:pt modelId="{D4AE1AB3-34A0-478D-9597-EAFB1C05E11D}">
      <dgm:prSet phldrT="[Tekstas]"/>
      <dgm:spPr/>
      <dgm:t>
        <a:bodyPr/>
        <a:lstStyle/>
        <a:p>
          <a:r>
            <a:rPr lang="lt-LT" dirty="0" smtClean="0"/>
            <a:t>Realus laikas</a:t>
          </a:r>
          <a:endParaRPr lang="lt-LT" dirty="0"/>
        </a:p>
      </dgm:t>
    </dgm:pt>
    <dgm:pt modelId="{5002DCA0-BD7A-46C3-9116-FF91B5D3FE28}" type="parTrans" cxnId="{EEBC7543-14DF-40D3-855F-F60D8EF6F678}">
      <dgm:prSet/>
      <dgm:spPr/>
      <dgm:t>
        <a:bodyPr/>
        <a:lstStyle/>
        <a:p>
          <a:endParaRPr lang="lt-LT"/>
        </a:p>
      </dgm:t>
    </dgm:pt>
    <dgm:pt modelId="{B761F58A-15A7-4825-9100-2FC3E2E7A0BE}" type="sibTrans" cxnId="{EEBC7543-14DF-40D3-855F-F60D8EF6F678}">
      <dgm:prSet/>
      <dgm:spPr/>
      <dgm:t>
        <a:bodyPr/>
        <a:lstStyle/>
        <a:p>
          <a:endParaRPr lang="lt-LT"/>
        </a:p>
      </dgm:t>
    </dgm:pt>
    <dgm:pt modelId="{8F08E598-205E-45C2-9BA0-76AA95FFCAEC}">
      <dgm:prSet phldrT="[Tekstas]"/>
      <dgm:spPr/>
      <dgm:t>
        <a:bodyPr/>
        <a:lstStyle/>
        <a:p>
          <a:r>
            <a:rPr lang="lt-LT" dirty="0" smtClean="0"/>
            <a:t>Irutės prisiminimai</a:t>
          </a:r>
          <a:endParaRPr lang="lt-LT" dirty="0"/>
        </a:p>
      </dgm:t>
    </dgm:pt>
    <dgm:pt modelId="{7B89C2F8-A11A-4EB7-AC90-BF072C0F603D}" type="parTrans" cxnId="{AA6EA36C-6A63-440B-BFD8-DFB27BFD30C4}">
      <dgm:prSet/>
      <dgm:spPr/>
      <dgm:t>
        <a:bodyPr/>
        <a:lstStyle/>
        <a:p>
          <a:endParaRPr lang="lt-LT"/>
        </a:p>
      </dgm:t>
    </dgm:pt>
    <dgm:pt modelId="{27B2E09F-8E47-49F1-BA9F-5AE27F77ABFE}" type="sibTrans" cxnId="{AA6EA36C-6A63-440B-BFD8-DFB27BFD30C4}">
      <dgm:prSet/>
      <dgm:spPr/>
      <dgm:t>
        <a:bodyPr/>
        <a:lstStyle/>
        <a:p>
          <a:endParaRPr lang="lt-LT"/>
        </a:p>
      </dgm:t>
    </dgm:pt>
    <dgm:pt modelId="{8493E865-5917-47A4-AC69-4CDB949F9618}">
      <dgm:prSet phldrT="[Tekstas]"/>
      <dgm:spPr/>
      <dgm:t>
        <a:bodyPr/>
        <a:lstStyle/>
        <a:p>
          <a:r>
            <a:rPr lang="lt-LT" dirty="0" err="1" smtClean="0"/>
            <a:t>Mamatės</a:t>
          </a:r>
          <a:r>
            <a:rPr lang="lt-LT" dirty="0" smtClean="0"/>
            <a:t> užrašai, jos dienoraščio mintys</a:t>
          </a:r>
          <a:endParaRPr lang="lt-LT" dirty="0"/>
        </a:p>
      </dgm:t>
    </dgm:pt>
    <dgm:pt modelId="{20C32E44-FA19-4AA5-A90F-CFB47B235001}" type="parTrans" cxnId="{2BAC034B-9AE0-49BE-8E1A-AE7E5AFFBADD}">
      <dgm:prSet/>
      <dgm:spPr/>
      <dgm:t>
        <a:bodyPr/>
        <a:lstStyle/>
        <a:p>
          <a:endParaRPr lang="lt-LT"/>
        </a:p>
      </dgm:t>
    </dgm:pt>
    <dgm:pt modelId="{3E36331C-2108-4ED2-826F-892B8C0F1E9A}" type="sibTrans" cxnId="{2BAC034B-9AE0-49BE-8E1A-AE7E5AFFBADD}">
      <dgm:prSet/>
      <dgm:spPr/>
      <dgm:t>
        <a:bodyPr/>
        <a:lstStyle/>
        <a:p>
          <a:endParaRPr lang="lt-LT"/>
        </a:p>
      </dgm:t>
    </dgm:pt>
    <dgm:pt modelId="{5E70E101-3AA2-4EF3-AD1E-1E5C7C7193F9}" type="pres">
      <dgm:prSet presAssocID="{24AEB690-4E29-41EB-BC9F-7E8ECE904220}" presName="Name0" presStyleCnt="0">
        <dgm:presLayoutVars>
          <dgm:dir/>
          <dgm:animLvl val="lvl"/>
          <dgm:resizeHandles val="exact"/>
        </dgm:presLayoutVars>
      </dgm:prSet>
      <dgm:spPr/>
    </dgm:pt>
    <dgm:pt modelId="{4D874467-0306-434E-98E7-709C3204AD94}" type="pres">
      <dgm:prSet presAssocID="{D4AE1AB3-34A0-478D-9597-EAFB1C05E11D}" presName="Name8" presStyleCnt="0"/>
      <dgm:spPr/>
    </dgm:pt>
    <dgm:pt modelId="{893F6757-5C64-462B-99B7-BE84CDAEB482}" type="pres">
      <dgm:prSet presAssocID="{D4AE1AB3-34A0-478D-9597-EAFB1C05E11D}" presName="level" presStyleLbl="node1" presStyleIdx="0" presStyleCnt="3" custScaleX="281252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3FCE3FE-95AB-4DD2-BD66-5584BBB6504B}" type="pres">
      <dgm:prSet presAssocID="{D4AE1AB3-34A0-478D-9597-EAFB1C05E11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0EC7E3B-0200-481C-84E3-79E4A5374BE1}" type="pres">
      <dgm:prSet presAssocID="{8F08E598-205E-45C2-9BA0-76AA95FFCAEC}" presName="Name8" presStyleCnt="0"/>
      <dgm:spPr/>
    </dgm:pt>
    <dgm:pt modelId="{2DDB5958-21E9-4EB6-B2A8-5678A97DEC0D}" type="pres">
      <dgm:prSet presAssocID="{8F08E598-205E-45C2-9BA0-76AA95FFCAEC}" presName="level" presStyleLbl="node1" presStyleIdx="1" presStyleCnt="3" custScaleX="15000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448D651-0941-47D6-AA51-16E2CA0B63C2}" type="pres">
      <dgm:prSet presAssocID="{8F08E598-205E-45C2-9BA0-76AA95FFCAE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7C7DB67-207B-4A86-A96D-0F735658FE26}" type="pres">
      <dgm:prSet presAssocID="{8493E865-5917-47A4-AC69-4CDB949F9618}" presName="Name8" presStyleCnt="0"/>
      <dgm:spPr/>
    </dgm:pt>
    <dgm:pt modelId="{89C0616F-11FD-4CD7-9B13-5196D651FE8F}" type="pres">
      <dgm:prSet presAssocID="{8493E865-5917-47A4-AC69-4CDB949F9618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F43BB67-E30B-4CA8-A97B-06BF1ADE3A66}" type="pres">
      <dgm:prSet presAssocID="{8493E865-5917-47A4-AC69-4CDB949F961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EEBC7543-14DF-40D3-855F-F60D8EF6F678}" srcId="{24AEB690-4E29-41EB-BC9F-7E8ECE904220}" destId="{D4AE1AB3-34A0-478D-9597-EAFB1C05E11D}" srcOrd="0" destOrd="0" parTransId="{5002DCA0-BD7A-46C3-9116-FF91B5D3FE28}" sibTransId="{B761F58A-15A7-4825-9100-2FC3E2E7A0BE}"/>
    <dgm:cxn modelId="{3DB7E29A-6AFE-4C48-AB95-5A076E2F95C0}" type="presOf" srcId="{24AEB690-4E29-41EB-BC9F-7E8ECE904220}" destId="{5E70E101-3AA2-4EF3-AD1E-1E5C7C7193F9}" srcOrd="0" destOrd="0" presId="urn:microsoft.com/office/officeart/2005/8/layout/pyramid1"/>
    <dgm:cxn modelId="{B800BE82-50FB-4AED-9BB2-95E637E3BD47}" type="presOf" srcId="{D4AE1AB3-34A0-478D-9597-EAFB1C05E11D}" destId="{F3FCE3FE-95AB-4DD2-BD66-5584BBB6504B}" srcOrd="1" destOrd="0" presId="urn:microsoft.com/office/officeart/2005/8/layout/pyramid1"/>
    <dgm:cxn modelId="{2BAC034B-9AE0-49BE-8E1A-AE7E5AFFBADD}" srcId="{24AEB690-4E29-41EB-BC9F-7E8ECE904220}" destId="{8493E865-5917-47A4-AC69-4CDB949F9618}" srcOrd="2" destOrd="0" parTransId="{20C32E44-FA19-4AA5-A90F-CFB47B235001}" sibTransId="{3E36331C-2108-4ED2-826F-892B8C0F1E9A}"/>
    <dgm:cxn modelId="{A4EF5B24-7B51-43B4-BE74-CFA205B85AF3}" type="presOf" srcId="{8F08E598-205E-45C2-9BA0-76AA95FFCAEC}" destId="{2DDB5958-21E9-4EB6-B2A8-5678A97DEC0D}" srcOrd="0" destOrd="0" presId="urn:microsoft.com/office/officeart/2005/8/layout/pyramid1"/>
    <dgm:cxn modelId="{AA6EA36C-6A63-440B-BFD8-DFB27BFD30C4}" srcId="{24AEB690-4E29-41EB-BC9F-7E8ECE904220}" destId="{8F08E598-205E-45C2-9BA0-76AA95FFCAEC}" srcOrd="1" destOrd="0" parTransId="{7B89C2F8-A11A-4EB7-AC90-BF072C0F603D}" sibTransId="{27B2E09F-8E47-49F1-BA9F-5AE27F77ABFE}"/>
    <dgm:cxn modelId="{1744CC20-A68E-4298-AB74-CA75BCB860B6}" type="presOf" srcId="{8F08E598-205E-45C2-9BA0-76AA95FFCAEC}" destId="{2448D651-0941-47D6-AA51-16E2CA0B63C2}" srcOrd="1" destOrd="0" presId="urn:microsoft.com/office/officeart/2005/8/layout/pyramid1"/>
    <dgm:cxn modelId="{672FE175-4A18-4574-84F8-F1E4F6F65358}" type="presOf" srcId="{8493E865-5917-47A4-AC69-4CDB949F9618}" destId="{89C0616F-11FD-4CD7-9B13-5196D651FE8F}" srcOrd="0" destOrd="0" presId="urn:microsoft.com/office/officeart/2005/8/layout/pyramid1"/>
    <dgm:cxn modelId="{1E620976-089F-4B4F-8ECE-5626828A2357}" type="presOf" srcId="{8493E865-5917-47A4-AC69-4CDB949F9618}" destId="{5F43BB67-E30B-4CA8-A97B-06BF1ADE3A66}" srcOrd="1" destOrd="0" presId="urn:microsoft.com/office/officeart/2005/8/layout/pyramid1"/>
    <dgm:cxn modelId="{F9E65BE0-EC39-4219-BEFE-575B2BF73725}" type="presOf" srcId="{D4AE1AB3-34A0-478D-9597-EAFB1C05E11D}" destId="{893F6757-5C64-462B-99B7-BE84CDAEB482}" srcOrd="0" destOrd="0" presId="urn:microsoft.com/office/officeart/2005/8/layout/pyramid1"/>
    <dgm:cxn modelId="{F8CDF11E-92ED-450F-891D-D4C72313A0D1}" type="presParOf" srcId="{5E70E101-3AA2-4EF3-AD1E-1E5C7C7193F9}" destId="{4D874467-0306-434E-98E7-709C3204AD94}" srcOrd="0" destOrd="0" presId="urn:microsoft.com/office/officeart/2005/8/layout/pyramid1"/>
    <dgm:cxn modelId="{4D4DEA38-C5FF-433E-A518-3E417A507975}" type="presParOf" srcId="{4D874467-0306-434E-98E7-709C3204AD94}" destId="{893F6757-5C64-462B-99B7-BE84CDAEB482}" srcOrd="0" destOrd="0" presId="urn:microsoft.com/office/officeart/2005/8/layout/pyramid1"/>
    <dgm:cxn modelId="{009C372D-18EF-4F5E-A3EB-9CF1024E7EDB}" type="presParOf" srcId="{4D874467-0306-434E-98E7-709C3204AD94}" destId="{F3FCE3FE-95AB-4DD2-BD66-5584BBB6504B}" srcOrd="1" destOrd="0" presId="urn:microsoft.com/office/officeart/2005/8/layout/pyramid1"/>
    <dgm:cxn modelId="{39C809AA-D98F-4DB5-93C6-C42138CD9898}" type="presParOf" srcId="{5E70E101-3AA2-4EF3-AD1E-1E5C7C7193F9}" destId="{90EC7E3B-0200-481C-84E3-79E4A5374BE1}" srcOrd="1" destOrd="0" presId="urn:microsoft.com/office/officeart/2005/8/layout/pyramid1"/>
    <dgm:cxn modelId="{A334835F-9666-4652-AE38-1A45C3374CA2}" type="presParOf" srcId="{90EC7E3B-0200-481C-84E3-79E4A5374BE1}" destId="{2DDB5958-21E9-4EB6-B2A8-5678A97DEC0D}" srcOrd="0" destOrd="0" presId="urn:microsoft.com/office/officeart/2005/8/layout/pyramid1"/>
    <dgm:cxn modelId="{4986EA7A-1B9F-434F-92A6-FBEBEF3E7736}" type="presParOf" srcId="{90EC7E3B-0200-481C-84E3-79E4A5374BE1}" destId="{2448D651-0941-47D6-AA51-16E2CA0B63C2}" srcOrd="1" destOrd="0" presId="urn:microsoft.com/office/officeart/2005/8/layout/pyramid1"/>
    <dgm:cxn modelId="{0BF7A957-2E1B-46F3-A172-53050CF68FE8}" type="presParOf" srcId="{5E70E101-3AA2-4EF3-AD1E-1E5C7C7193F9}" destId="{37C7DB67-207B-4A86-A96D-0F735658FE26}" srcOrd="2" destOrd="0" presId="urn:microsoft.com/office/officeart/2005/8/layout/pyramid1"/>
    <dgm:cxn modelId="{492FE365-0C94-4F8A-8582-3F49A1AC75B9}" type="presParOf" srcId="{37C7DB67-207B-4A86-A96D-0F735658FE26}" destId="{89C0616F-11FD-4CD7-9B13-5196D651FE8F}" srcOrd="0" destOrd="0" presId="urn:microsoft.com/office/officeart/2005/8/layout/pyramid1"/>
    <dgm:cxn modelId="{F0F4A2F8-CD1A-4FF7-8690-88990C8C3D86}" type="presParOf" srcId="{37C7DB67-207B-4A86-A96D-0F735658FE26}" destId="{5F43BB67-E30B-4CA8-A97B-06BF1ADE3A66}" srcOrd="1" destOrd="0" presId="urn:microsoft.com/office/officeart/2005/8/layout/pyramid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DF64D-B6E5-44C8-8AD9-C1DD0291D6C1}" type="datetimeFigureOut">
              <a:rPr lang="lt-LT" smtClean="0"/>
              <a:pPr/>
              <a:t>2013.04.10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412B5-042A-4BE0-BD9D-E0C3C199A5F0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lt.wikipedia.org/wiki/Literat%C5%ABr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lietuviukalbairliteratura.lt/simboli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2886094"/>
          </a:xfrm>
        </p:spPr>
        <p:txBody>
          <a:bodyPr>
            <a:normAutofit/>
          </a:bodyPr>
          <a:lstStyle/>
          <a:p>
            <a:r>
              <a:rPr lang="lt-LT" sz="4000" dirty="0" smtClean="0"/>
              <a:t>ŠATRIJOS RAGANA </a:t>
            </a:r>
            <a:endParaRPr lang="lt-LT" sz="4000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3209932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solidFill>
                  <a:schemeClr val="tx1"/>
                </a:solidFill>
              </a:rPr>
              <a:t>APYSAKA</a:t>
            </a:r>
          </a:p>
          <a:p>
            <a:r>
              <a:rPr lang="lt-LT" sz="4000" b="1" dirty="0" smtClean="0">
                <a:solidFill>
                  <a:schemeClr val="tx1"/>
                </a:solidFill>
              </a:rPr>
              <a:t>“SENAME DVARE”</a:t>
            </a:r>
            <a:endParaRPr lang="lt-LT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Kūrinio pristatymas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6412"/>
          </a:xfrm>
        </p:spPr>
        <p:txBody>
          <a:bodyPr>
            <a:normAutofit/>
          </a:bodyPr>
          <a:lstStyle/>
          <a:p>
            <a:r>
              <a:rPr lang="lt-LT" dirty="0" smtClean="0"/>
              <a:t>“Sename dvare” žanras – </a:t>
            </a:r>
            <a:r>
              <a:rPr lang="lt-LT" sz="3600" b="1" dirty="0" smtClean="0"/>
              <a:t>apysaka. </a:t>
            </a:r>
          </a:p>
          <a:p>
            <a:endParaRPr lang="lt-LT" sz="3600" b="1" dirty="0" smtClean="0"/>
          </a:p>
          <a:p>
            <a:pPr>
              <a:buNone/>
            </a:pPr>
            <a:r>
              <a:rPr lang="lt-LT" i="1" u="sng" dirty="0" smtClean="0"/>
              <a:t>Prisiminkime:</a:t>
            </a:r>
          </a:p>
          <a:p>
            <a:r>
              <a:rPr lang="lt-LT" b="1" dirty="0" smtClean="0"/>
              <a:t>Apysaka</a:t>
            </a:r>
            <a:r>
              <a:rPr lang="lt-LT" dirty="0" smtClean="0"/>
              <a:t> – meninis </a:t>
            </a:r>
            <a:r>
              <a:rPr lang="lt-LT" dirty="0" smtClean="0">
                <a:hlinkClick r:id="rId2" tooltip="Literatūra"/>
              </a:rPr>
              <a:t>literatūrinis</a:t>
            </a:r>
            <a:r>
              <a:rPr lang="lt-LT" dirty="0" smtClean="0"/>
              <a:t> kūrinys. Aprašomi įvairios trukmės įvykiai.  Veikia ir vienas, ir keli veikėjai.</a:t>
            </a:r>
          </a:p>
          <a:p>
            <a:r>
              <a:rPr lang="lt-LT" dirty="0" smtClean="0"/>
              <a:t>Apysaka yra mažesnės  apimties kūrinys   nei romanas.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“Sename dvare”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Tema </a:t>
            </a:r>
            <a:r>
              <a:rPr lang="lt-LT" dirty="0" smtClean="0"/>
              <a:t>- mažos mergaitės prisiminimai apie gražią vaikystę, kurioje pats ryškiausias </a:t>
            </a:r>
            <a:r>
              <a:rPr lang="lt-LT" dirty="0" err="1" smtClean="0"/>
              <a:t>mamatės</a:t>
            </a:r>
            <a:r>
              <a:rPr lang="lt-LT" dirty="0" smtClean="0"/>
              <a:t> Marijos paveikslas.</a:t>
            </a:r>
          </a:p>
          <a:p>
            <a:endParaRPr lang="lt-LT" dirty="0" smtClean="0"/>
          </a:p>
          <a:p>
            <a:r>
              <a:rPr lang="lt-LT" b="1" dirty="0" smtClean="0"/>
              <a:t>Pagrindinės  veikėjos  </a:t>
            </a:r>
            <a:r>
              <a:rPr lang="lt-LT" dirty="0" smtClean="0"/>
              <a:t>– </a:t>
            </a:r>
            <a:r>
              <a:rPr lang="lt-LT" dirty="0" err="1" smtClean="0"/>
              <a:t>mamatė</a:t>
            </a:r>
            <a:r>
              <a:rPr lang="lt-LT" dirty="0" smtClean="0"/>
              <a:t> Marija ir Irutė : mama ir dukra.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Problematika: apie </a:t>
            </a:r>
            <a:r>
              <a:rPr lang="lt-LT" dirty="0"/>
              <a:t>ką su savimi kalbasi </a:t>
            </a:r>
            <a:r>
              <a:rPr lang="lt-LT" dirty="0" err="1"/>
              <a:t>mamatė</a:t>
            </a:r>
            <a:r>
              <a:rPr lang="lt-LT" dirty="0"/>
              <a:t> „</a:t>
            </a:r>
            <a:r>
              <a:rPr lang="lt-LT" dirty="0" err="1"/>
              <a:t>Mamatės</a:t>
            </a:r>
            <a:r>
              <a:rPr lang="lt-LT" dirty="0"/>
              <a:t> užrašuose“?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/>
              <a:t>Apie pareigas, meilę artimui, vaikams, atminimą, gailestį, gamtą, tėvynę, kalbą, grožį, </a:t>
            </a:r>
            <a:r>
              <a:rPr lang="lt-LT" dirty="0" smtClean="0"/>
              <a:t>auklėjimą.</a:t>
            </a:r>
          </a:p>
          <a:p>
            <a:r>
              <a:rPr lang="lt-LT" dirty="0" smtClean="0"/>
              <a:t>Samprotaujama, </a:t>
            </a:r>
            <a:r>
              <a:rPr lang="lt-LT" dirty="0"/>
              <a:t> kas yra siela, kas yra mirtis, o kas </a:t>
            </a:r>
            <a:r>
              <a:rPr lang="lt-LT" dirty="0" smtClean="0"/>
              <a:t>gyvenimas; </a:t>
            </a:r>
            <a:r>
              <a:rPr lang="lt-LT" dirty="0"/>
              <a:t>kas yra tauta, kalba, kultūra, koks jų ryšys su atskiru žmogumi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r>
              <a:rPr lang="lt-LT" dirty="0" smtClean="0"/>
              <a:t>Taigi – </a:t>
            </a:r>
            <a:r>
              <a:rPr lang="lt-LT" dirty="0" err="1" smtClean="0"/>
              <a:t>mamatė</a:t>
            </a:r>
            <a:r>
              <a:rPr lang="lt-LT" dirty="0" smtClean="0"/>
              <a:t> didelės sielos, gražių ir taurių jausmų moteris, gerokai praaugusi savo epochą.</a:t>
            </a: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Apysakos forma sudėtinga. </a:t>
            </a:r>
            <a:br>
              <a:rPr lang="lt-LT" dirty="0" smtClean="0"/>
            </a:br>
            <a:r>
              <a:rPr lang="lt-LT" dirty="0" smtClean="0"/>
              <a:t>Tai užrašai, dienoraštis, prisiminimai.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3 minčių klodai:</a:t>
            </a:r>
          </a:p>
          <a:p>
            <a:endParaRPr lang="lt-LT" dirty="0"/>
          </a:p>
        </p:txBody>
      </p:sp>
      <p:graphicFrame>
        <p:nvGraphicFramePr>
          <p:cNvPr id="6" name="Diagrama 5"/>
          <p:cNvGraphicFramePr/>
          <p:nvPr/>
        </p:nvGraphicFramePr>
        <p:xfrm>
          <a:off x="0" y="2428868"/>
          <a:ext cx="8858280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Atsakykime  į klausimus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1</a:t>
            </a:r>
            <a:r>
              <a:rPr lang="lt-LT" dirty="0" smtClean="0"/>
              <a:t>. Kokią informaciją suteikia pavadinimas “Sename dvare”? Ką nusako</a:t>
            </a:r>
            <a:r>
              <a:rPr lang="lt-LT" dirty="0" smtClean="0"/>
              <a:t>?</a:t>
            </a:r>
          </a:p>
          <a:p>
            <a:endParaRPr lang="lt-LT" dirty="0" smtClean="0"/>
          </a:p>
          <a:p>
            <a:r>
              <a:rPr lang="lt-LT" dirty="0"/>
              <a:t>Ką primena apysakos </a:t>
            </a:r>
            <a:r>
              <a:rPr lang="lt-LT" dirty="0" smtClean="0"/>
              <a:t>pradžia: </a:t>
            </a:r>
            <a:r>
              <a:rPr lang="lt-LT" b="1" i="1" dirty="0"/>
              <a:t>„Už miškų, už upių, tarp daubų ir kalvų stovi seno dvaro medinis rūmas</a:t>
            </a:r>
            <a:r>
              <a:rPr lang="lt-LT" b="1" i="1" dirty="0" smtClean="0"/>
              <a:t>.“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Iš kur yra paimtas apysakos epigrafas?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429288"/>
          </a:xfrm>
        </p:spPr>
        <p:txBody>
          <a:bodyPr>
            <a:normAutofit fontScale="92500" lnSpcReduction="10000"/>
          </a:bodyPr>
          <a:lstStyle/>
          <a:p>
            <a:r>
              <a:rPr lang="lt-LT" sz="4000" b="1" dirty="0" smtClean="0"/>
              <a:t>EPIGRAFAS</a:t>
            </a:r>
            <a:r>
              <a:rPr lang="lt-LT" sz="4000" dirty="0" smtClean="0"/>
              <a:t> </a:t>
            </a:r>
            <a:r>
              <a:rPr lang="lt-LT" sz="2400" dirty="0" smtClean="0"/>
              <a:t>–   [gr. </a:t>
            </a:r>
            <a:r>
              <a:rPr lang="lt-LT" sz="2400" dirty="0" err="1" smtClean="0"/>
              <a:t>epigraphē</a:t>
            </a:r>
            <a:r>
              <a:rPr lang="lt-LT" sz="2400" dirty="0" smtClean="0"/>
              <a:t> — įrašas, užrašas]:</a:t>
            </a: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2600" dirty="0" smtClean="0"/>
              <a:t>1</a:t>
            </a:r>
            <a:r>
              <a:rPr lang="lt-LT" sz="2600" b="1" dirty="0" smtClean="0"/>
              <a:t>. antikoje ir </a:t>
            </a:r>
            <a:r>
              <a:rPr lang="lt-LT" sz="2600" b="1" dirty="0" err="1" smtClean="0"/>
              <a:t>vid</a:t>
            </a:r>
            <a:r>
              <a:rPr lang="lt-LT" sz="2600" b="1" dirty="0" smtClean="0"/>
              <a:t>. amžiais — užrašas ant paminklų, šventyklų sienų, meno dirbinių;</a:t>
            </a:r>
            <a:r>
              <a:rPr lang="lt-LT" sz="2600" dirty="0" smtClean="0"/>
              <a:t/>
            </a:r>
            <a:br>
              <a:rPr lang="lt-LT" sz="2600" dirty="0" smtClean="0"/>
            </a:br>
            <a:r>
              <a:rPr lang="lt-LT" sz="2600" dirty="0" smtClean="0"/>
              <a:t>2</a:t>
            </a:r>
            <a:r>
              <a:rPr lang="lt-LT" sz="2600" b="1" dirty="0" smtClean="0"/>
              <a:t>. posakis, trumpa kt. kūrinio ištrauka, pateikta prieš </a:t>
            </a:r>
            <a:r>
              <a:rPr lang="lt-LT" sz="2600" b="1" dirty="0" err="1" smtClean="0"/>
              <a:t>lit</a:t>
            </a:r>
            <a:r>
              <a:rPr lang="lt-LT" sz="2600" b="1" dirty="0" smtClean="0"/>
              <a:t>. kūrinį arba jo dalį kaip įžanga.</a:t>
            </a:r>
          </a:p>
          <a:p>
            <a:endParaRPr lang="lt-LT" dirty="0" smtClean="0"/>
          </a:p>
          <a:p>
            <a:r>
              <a:rPr lang="lt-LT" b="1" dirty="0" smtClean="0"/>
              <a:t>Epigrafas  - tai Gėtės „Fausto“ pabaiga: mistiškas choras sako: „Visa, kas praeina, /</a:t>
            </a:r>
            <a:r>
              <a:rPr lang="lt-LT" b="1" dirty="0" smtClean="0">
                <a:hlinkClick r:id="rId2" tooltip="simbolis"/>
              </a:rPr>
              <a:t>simbolis</a:t>
            </a:r>
            <a:r>
              <a:rPr lang="lt-LT" b="1" dirty="0" smtClean="0"/>
              <a:t> tėra”. </a:t>
            </a:r>
          </a:p>
          <a:p>
            <a:pPr>
              <a:buNone/>
            </a:pPr>
            <a:r>
              <a:rPr lang="lt-LT" dirty="0" smtClean="0"/>
              <a:t>Epigrafas – tarsi priminimas, kad pasakojama bus per prisiminimus.</a:t>
            </a:r>
          </a:p>
          <a:p>
            <a:pPr>
              <a:buNone/>
            </a:pPr>
            <a:r>
              <a:rPr lang="lt-LT" dirty="0" smtClean="0"/>
              <a:t>Asociacijos su jau praėjusiais dalykais, kurie iškyla</a:t>
            </a:r>
          </a:p>
          <a:p>
            <a:pPr>
              <a:buNone/>
            </a:pPr>
            <a:r>
              <a:rPr lang="lt-LT" dirty="0" smtClean="0"/>
              <a:t>kaip prisiminimai (Irutė juk pasakoja prisiminimus).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u="sng" dirty="0" smtClean="0"/>
              <a:t>UŽDUOTYS  - DARBAS GRUPĖMIS</a:t>
            </a:r>
            <a:endParaRPr lang="lt-LT" sz="4000" u="sng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1 gr. – 2 gr.:  skaityti vadovėlį, rinkti tezes ir savo žodžiais pristatyti </a:t>
            </a:r>
            <a:r>
              <a:rPr lang="lt-LT" b="1" dirty="0" err="1" smtClean="0"/>
              <a:t>mamatės</a:t>
            </a:r>
            <a:r>
              <a:rPr lang="lt-LT" b="1" dirty="0" smtClean="0"/>
              <a:t> paveikslą.</a:t>
            </a:r>
          </a:p>
          <a:p>
            <a:endParaRPr lang="lt-LT" dirty="0" smtClean="0"/>
          </a:p>
          <a:p>
            <a:r>
              <a:rPr lang="lt-LT" dirty="0" smtClean="0"/>
              <a:t>3 gr.: naudojantis dalijamąja  ir vadovėlio medžiaga pristatyti </a:t>
            </a:r>
            <a:r>
              <a:rPr lang="lt-LT" b="1" dirty="0" smtClean="0"/>
              <a:t>Irutės paveikslą .</a:t>
            </a:r>
            <a:endParaRPr lang="lt-LT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MAMATĖS MARIJOS PAVEIKSLAS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sz="4000" dirty="0" smtClean="0"/>
              <a:t>APIBENDRINIMAS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Smulkiųjų bajorų luomo atstovė, bet išgyvena dėl lietuvybės niekinimo, dėl socialinio neteisingumo, kaimiečių tamsumo. </a:t>
            </a:r>
          </a:p>
          <a:p>
            <a:r>
              <a:rPr lang="lt-LT" dirty="0" smtClean="0"/>
              <a:t>Su ironija žiūri į bajorų “pasikėlimą”,  skauda dėl bajorų nutautėjimo, tautiškumo ir lietuvybės niekinimo.</a:t>
            </a:r>
          </a:p>
          <a:p>
            <a:r>
              <a:rPr lang="lt-LT" dirty="0" smtClean="0"/>
              <a:t>Moteris – romantikė. Turtingas dvasinis pasaulis. Noras gražiai ir prasmingai gyventi.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MAMATĖS MARIJOS PAVEIKSLAS</a:t>
            </a:r>
            <a:br>
              <a:rPr lang="lt-LT" b="1" dirty="0" smtClean="0"/>
            </a:br>
            <a:r>
              <a:rPr lang="lt-LT" sz="4000" dirty="0" smtClean="0"/>
              <a:t>APIBENDRINIMAS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/>
          <a:lstStyle/>
          <a:p>
            <a:r>
              <a:rPr lang="lt-LT" dirty="0" smtClean="0"/>
              <a:t>Be galo  gražūs santykiai su vaikais: myli, moko, auklėja  juos.</a:t>
            </a:r>
          </a:p>
          <a:p>
            <a:r>
              <a:rPr lang="lt-LT" dirty="0" smtClean="0"/>
              <a:t>Stiprus ir gražus ryšys su gamta: gamta – poilsis sielai, laikas svajonėms, pabėgimas nuo realaus pasaulio.</a:t>
            </a:r>
          </a:p>
          <a:p>
            <a:r>
              <a:rPr lang="lt-LT" dirty="0" smtClean="0"/>
              <a:t>Tikėjimas Dievu ne dogmatiškas, o labai žmogiškas, paremtas galimybe auklėti per Dievą ir Bibliją vaikus.</a:t>
            </a:r>
          </a:p>
          <a:p>
            <a:r>
              <a:rPr lang="lt-LT" dirty="0" smtClean="0"/>
              <a:t>Muzika – sielos atgaiva, svajonių pasaulis, poilsis  sielai.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lt-LT" sz="4000" b="1" dirty="0" smtClean="0"/>
              <a:t>IRUTĖS PAVEIKSLAS</a:t>
            </a:r>
            <a:r>
              <a:rPr lang="lt-LT" sz="3200" b="1" dirty="0" smtClean="0"/>
              <a:t/>
            </a:r>
            <a:br>
              <a:rPr lang="lt-LT" sz="3200" b="1" dirty="0" smtClean="0"/>
            </a:br>
            <a:r>
              <a:rPr lang="lt-LT" sz="3200" dirty="0" smtClean="0"/>
              <a:t>APIBENDRINIMAS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txBody>
          <a:bodyPr>
            <a:normAutofit/>
          </a:bodyPr>
          <a:lstStyle/>
          <a:p>
            <a:r>
              <a:rPr lang="lt-LT" dirty="0" smtClean="0"/>
              <a:t>Jautri</a:t>
            </a:r>
            <a:r>
              <a:rPr lang="lt-LT" dirty="0" smtClean="0"/>
              <a:t>, nuoširdi mergaitė, be galo mylinti savo mamą ir šeimą</a:t>
            </a:r>
            <a:r>
              <a:rPr lang="lt-LT" dirty="0" smtClean="0"/>
              <a:t>.</a:t>
            </a:r>
          </a:p>
          <a:p>
            <a:r>
              <a:rPr lang="lt-LT" dirty="0" smtClean="0"/>
              <a:t>Patinka būti su mama, saugiai jaučiasi su  ja.</a:t>
            </a:r>
          </a:p>
          <a:p>
            <a:r>
              <a:rPr lang="lt-LT" dirty="0" smtClean="0"/>
              <a:t>Bijo prarasti mamą; liūdi, kai mama kalba apie mirtį.</a:t>
            </a:r>
            <a:endParaRPr lang="lt-LT" dirty="0" smtClean="0"/>
          </a:p>
          <a:p>
            <a:r>
              <a:rPr lang="lt-LT" dirty="0" smtClean="0"/>
              <a:t>Nuolat menanti savo mamą; mama jai – gyvenimo šviesulys, amžinas laiminimas</a:t>
            </a:r>
            <a:r>
              <a:rPr lang="lt-LT" dirty="0" smtClean="0"/>
              <a:t>.</a:t>
            </a:r>
          </a:p>
          <a:p>
            <a:r>
              <a:rPr lang="lt-LT" dirty="0" smtClean="0"/>
              <a:t>Iš </a:t>
            </a:r>
            <a:r>
              <a:rPr lang="lt-LT" dirty="0" err="1" smtClean="0"/>
              <a:t>mamatės</a:t>
            </a:r>
            <a:r>
              <a:rPr lang="lt-LT" dirty="0" smtClean="0"/>
              <a:t> išmoko mylėti gamtą, muziką ir Dievą.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14446"/>
          </a:xfrm>
        </p:spPr>
        <p:txBody>
          <a:bodyPr>
            <a:normAutofit fontScale="90000"/>
          </a:bodyPr>
          <a:lstStyle/>
          <a:p>
            <a:pPr algn="l"/>
            <a:r>
              <a:rPr lang="lt-LT" b="1" smtClean="0"/>
              <a:t>Papildykime </a:t>
            </a:r>
            <a:r>
              <a:rPr lang="lt-LT" b="1" dirty="0" smtClean="0"/>
              <a:t>išvadinį </a:t>
            </a:r>
            <a:r>
              <a:rPr lang="lt-LT" b="1" dirty="0" err="1" smtClean="0"/>
              <a:t>mamatės</a:t>
            </a:r>
            <a:r>
              <a:rPr lang="lt-LT" b="1" dirty="0" smtClean="0"/>
              <a:t> paveikslo sakinį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214950"/>
          </a:xfrm>
        </p:spPr>
        <p:txBody>
          <a:bodyPr/>
          <a:lstStyle/>
          <a:p>
            <a:r>
              <a:rPr lang="lt-LT" dirty="0" smtClean="0"/>
              <a:t>Š.R. apysakos “Sename dvare” pagrindinė veikėja </a:t>
            </a:r>
            <a:r>
              <a:rPr lang="lt-LT" dirty="0" err="1" smtClean="0"/>
              <a:t>mamatė</a:t>
            </a:r>
            <a:r>
              <a:rPr lang="lt-LT" dirty="0" smtClean="0"/>
              <a:t> Marija yra :</a:t>
            </a:r>
          </a:p>
          <a:p>
            <a:r>
              <a:rPr lang="lt-LT" dirty="0" smtClean="0"/>
              <a:t>Jautri ir kūrybinga moteris, mama; </a:t>
            </a:r>
            <a:endParaRPr lang="lt-LT" dirty="0" smtClean="0"/>
          </a:p>
          <a:p>
            <a:r>
              <a:rPr lang="lt-LT" dirty="0" smtClean="0"/>
              <a:t>.........................................................;</a:t>
            </a:r>
          </a:p>
          <a:p>
            <a:r>
              <a:rPr lang="lt-LT" dirty="0" smtClean="0"/>
              <a:t>...........................................................</a:t>
            </a:r>
          </a:p>
          <a:p>
            <a:r>
              <a:rPr lang="lt-LT" dirty="0" smtClean="0"/>
              <a:t>...........................................................;</a:t>
            </a:r>
          </a:p>
          <a:p>
            <a:r>
              <a:rPr lang="lt-LT" dirty="0" smtClean="0"/>
              <a:t>............................................................;</a:t>
            </a:r>
          </a:p>
          <a:p>
            <a:r>
              <a:rPr lang="lt-LT" dirty="0" smtClean="0"/>
              <a:t>................................................................;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398</Words>
  <Application>Microsoft Office PowerPoint</Application>
  <PresentationFormat>Demonstracija ekrane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Office tema</vt:lpstr>
      <vt:lpstr>ŠATRIJOS RAGANA </vt:lpstr>
      <vt:lpstr>Kūrinio pristatymas</vt:lpstr>
      <vt:lpstr>“Sename dvare”</vt:lpstr>
      <vt:lpstr>Problematika: apie ką su savimi kalbasi mamatė „Mamatės užrašuose“?</vt:lpstr>
      <vt:lpstr>Apysakos forma sudėtinga.  Tai užrašai, dienoraštis, prisiminimai.</vt:lpstr>
      <vt:lpstr>Atsakykime  į klausimus</vt:lpstr>
      <vt:lpstr>Iš kur yra paimtas apysakos epigrafas? </vt:lpstr>
      <vt:lpstr>UŽDUOTYS  - DARBAS GRUPĖMIS</vt:lpstr>
      <vt:lpstr>MAMATĖS MARIJOS PAVEIKSLAS APIBENDRINIMAS</vt:lpstr>
      <vt:lpstr>MAMATĖS MARIJOS PAVEIKSLAS APIBENDRINIMAS</vt:lpstr>
      <vt:lpstr>IRUTĖS PAVEIKSLAS APIBENDRINIMAS</vt:lpstr>
      <vt:lpstr>Papildykime išvadinį mamatės paveikslo sakinį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ŠATRIJOS RAGANA </dc:title>
  <dc:creator>Vartotojas</dc:creator>
  <cp:lastModifiedBy>Vartotojas</cp:lastModifiedBy>
  <cp:revision>42</cp:revision>
  <dcterms:created xsi:type="dcterms:W3CDTF">2013-04-03T14:40:27Z</dcterms:created>
  <dcterms:modified xsi:type="dcterms:W3CDTF">2013-04-10T11:38:24Z</dcterms:modified>
</cp:coreProperties>
</file>