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72" r:id="rId5"/>
    <p:sldId id="263" r:id="rId6"/>
    <p:sldId id="264" r:id="rId7"/>
    <p:sldId id="273" r:id="rId8"/>
    <p:sldId id="258" r:id="rId9"/>
    <p:sldId id="268" r:id="rId10"/>
    <p:sldId id="259" r:id="rId11"/>
    <p:sldId id="269" r:id="rId12"/>
    <p:sldId id="260" r:id="rId13"/>
    <p:sldId id="270" r:id="rId14"/>
    <p:sldId id="261" r:id="rId15"/>
    <p:sldId id="274" r:id="rId16"/>
    <p:sldId id="262" r:id="rId17"/>
    <p:sldId id="276" r:id="rId18"/>
    <p:sldId id="265" r:id="rId19"/>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635" autoAdjust="0"/>
    <p:restoredTop sz="86466" autoAdjust="0"/>
  </p:normalViewPr>
  <p:slideViewPr>
    <p:cSldViewPr>
      <p:cViewPr varScale="1">
        <p:scale>
          <a:sx n="53" d="100"/>
          <a:sy n="53" d="100"/>
        </p:scale>
        <p:origin x="-816" y="-84"/>
      </p:cViewPr>
      <p:guideLst>
        <p:guide orient="horz" pos="2160"/>
        <p:guide pos="2880"/>
      </p:guideLst>
    </p:cSldViewPr>
  </p:slideViewPr>
  <p:outlineViewPr>
    <p:cViewPr>
      <p:scale>
        <a:sx n="33" d="100"/>
        <a:sy n="33" d="100"/>
      </p:scale>
      <p:origin x="240" y="4548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9929606B-7C12-4B1F-8555-20E6FFFA0ABE}" type="datetimeFigureOut">
              <a:rPr lang="lt-LT" smtClean="0"/>
              <a:pPr/>
              <a:t>2013.05.01</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CA2CD8E-C4C7-48CA-9640-46713AAB1D5A}"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29606B-7C12-4B1F-8555-20E6FFFA0ABE}" type="datetimeFigureOut">
              <a:rPr lang="lt-LT" smtClean="0"/>
              <a:pPr/>
              <a:t>2013.05.01</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A2CD8E-C4C7-48CA-9640-46713AAB1D5A}"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357167"/>
            <a:ext cx="7772400" cy="1071569"/>
          </a:xfrm>
        </p:spPr>
        <p:txBody>
          <a:bodyPr>
            <a:normAutofit fontScale="90000"/>
          </a:bodyPr>
          <a:lstStyle/>
          <a:p>
            <a:r>
              <a:rPr lang="lt-LT" dirty="0" smtClean="0"/>
              <a:t>Rožių simbolinė reikšmė </a:t>
            </a:r>
            <a:br>
              <a:rPr lang="lt-LT" dirty="0" smtClean="0"/>
            </a:br>
            <a:r>
              <a:rPr lang="lt-LT" dirty="0" smtClean="0"/>
              <a:t>Šatrijos raganos “Sename dvare”</a:t>
            </a:r>
            <a:endParaRPr lang="lt-LT" dirty="0"/>
          </a:p>
        </p:txBody>
      </p:sp>
      <p:sp>
        <p:nvSpPr>
          <p:cNvPr id="3" name="Paantraštė 2"/>
          <p:cNvSpPr>
            <a:spLocks noGrp="1"/>
          </p:cNvSpPr>
          <p:nvPr>
            <p:ph type="subTitle" idx="1"/>
          </p:nvPr>
        </p:nvSpPr>
        <p:spPr>
          <a:xfrm>
            <a:off x="285720" y="1571612"/>
            <a:ext cx="8501122" cy="4786346"/>
          </a:xfrm>
        </p:spPr>
        <p:txBody>
          <a:bodyPr/>
          <a:lstStyle/>
          <a:p>
            <a:endParaRPr lang="lt-LT" dirty="0"/>
          </a:p>
        </p:txBody>
      </p:sp>
      <p:pic>
        <p:nvPicPr>
          <p:cNvPr id="1026" name="Picture 2"/>
          <p:cNvPicPr>
            <a:picLocks noChangeAspect="1" noChangeArrowheads="1"/>
          </p:cNvPicPr>
          <p:nvPr/>
        </p:nvPicPr>
        <p:blipFill>
          <a:blip r:embed="rId2"/>
          <a:srcRect/>
          <a:stretch>
            <a:fillRect/>
          </a:stretch>
        </p:blipFill>
        <p:spPr bwMode="auto">
          <a:xfrm>
            <a:off x="3143240" y="2357430"/>
            <a:ext cx="3429024" cy="3214710"/>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000" dirty="0" smtClean="0"/>
              <a:t>Rožės simbolio reikšmė</a:t>
            </a:r>
            <a:endParaRPr lang="lt-LT" sz="4000" dirty="0"/>
          </a:p>
        </p:txBody>
      </p:sp>
      <p:sp>
        <p:nvSpPr>
          <p:cNvPr id="3" name="Turinio vietos rezervavimo ženklas 2"/>
          <p:cNvSpPr>
            <a:spLocks noGrp="1"/>
          </p:cNvSpPr>
          <p:nvPr>
            <p:ph idx="1"/>
          </p:nvPr>
        </p:nvSpPr>
        <p:spPr/>
        <p:txBody>
          <a:bodyPr>
            <a:normAutofit lnSpcReduction="10000"/>
          </a:bodyPr>
          <a:lstStyle/>
          <a:p>
            <a:pPr>
              <a:buNone/>
            </a:pPr>
            <a:r>
              <a:rPr lang="lt-LT" sz="3600" dirty="0" smtClean="0"/>
              <a:t>Iš “</a:t>
            </a:r>
            <a:r>
              <a:rPr lang="lt-LT" sz="3600" dirty="0" smtClean="0"/>
              <a:t>Simbolių žodyno”:</a:t>
            </a:r>
            <a:endParaRPr lang="lt-LT" sz="3600" dirty="0" smtClean="0"/>
          </a:p>
          <a:p>
            <a:r>
              <a:rPr lang="lt-LT" sz="3600" dirty="0" smtClean="0"/>
              <a:t>Rožė </a:t>
            </a:r>
            <a:r>
              <a:rPr lang="lt-LT" sz="3600" dirty="0"/>
              <a:t>– </a:t>
            </a:r>
            <a:r>
              <a:rPr lang="lt-LT" sz="3600" dirty="0" smtClean="0"/>
              <a:t>jau senovės </a:t>
            </a:r>
            <a:r>
              <a:rPr lang="lt-LT" sz="3600" dirty="0"/>
              <a:t>Graikijoje ir Romoje </a:t>
            </a:r>
            <a:r>
              <a:rPr lang="lt-LT" sz="3600" dirty="0" smtClean="0"/>
              <a:t> buvo meilės </a:t>
            </a:r>
            <a:r>
              <a:rPr lang="lt-LT" sz="3600" dirty="0"/>
              <a:t>ir įsimylėjėlių ženklas, taip pat linksmybių, puotų ir prabangos atributas - ryškus, tačiau slepiantis nekaltybę ir drovumą simbolis. </a:t>
            </a:r>
            <a:endParaRPr lang="lt-LT" sz="3600" dirty="0" smtClean="0"/>
          </a:p>
          <a:p>
            <a:r>
              <a:rPr lang="lt-LT" sz="3600" dirty="0" smtClean="0"/>
              <a:t>Tai tobulo grožio, meilės simbolis. Tai gyvenimo trapumo simbolis.</a:t>
            </a:r>
            <a:endParaRPr lang="lt-LT"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600" dirty="0" smtClean="0"/>
              <a:t>Išrink detales: kaip atrodė rožynas?</a:t>
            </a:r>
            <a:endParaRPr lang="lt-LT" sz="3600" dirty="0"/>
          </a:p>
        </p:txBody>
      </p:sp>
      <p:sp>
        <p:nvSpPr>
          <p:cNvPr id="3" name="Turinio vietos rezervavimo ženklas 2"/>
          <p:cNvSpPr>
            <a:spLocks noGrp="1"/>
          </p:cNvSpPr>
          <p:nvPr>
            <p:ph idx="1"/>
          </p:nvPr>
        </p:nvSpPr>
        <p:spPr/>
        <p:txBody>
          <a:bodyPr>
            <a:normAutofit/>
          </a:bodyPr>
          <a:lstStyle/>
          <a:p>
            <a:r>
              <a:rPr lang="lt-LT" sz="3600" dirty="0" smtClean="0"/>
              <a:t>“Ten</a:t>
            </a:r>
            <a:r>
              <a:rPr lang="lt-LT" sz="3600" dirty="0"/>
              <a:t>, ant aukšto tvenkinio kranto, buvo maža dirvelė, pilna jaunų rožių </a:t>
            </a:r>
            <a:r>
              <a:rPr lang="lt-LT" sz="3600" dirty="0" err="1"/>
              <a:t>kerelių</a:t>
            </a:r>
            <a:r>
              <a:rPr lang="lt-LT" sz="3600" dirty="0"/>
              <a:t>, pačios </a:t>
            </a:r>
            <a:r>
              <a:rPr lang="lt-LT" sz="3600" dirty="0" err="1"/>
              <a:t>mamatės</a:t>
            </a:r>
            <a:r>
              <a:rPr lang="lt-LT" sz="3600" dirty="0"/>
              <a:t> neseniai padiegtų. Ant visų baltavo gražūs, dideli žiedai švelniais lyg šilkai ir baltais lyg sniegas lapeliais, pačiame viduryje vos paraudusiais. Ir rodės, kad po tuo raudonumu slepiasi rožių siela</a:t>
            </a:r>
            <a:r>
              <a:rPr lang="lt-LT" sz="3600" dirty="0" smtClean="0"/>
              <a:t>.”</a:t>
            </a:r>
            <a:endParaRPr lang="lt-LT"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smtClean="0"/>
          </a:p>
          <a:p>
            <a:r>
              <a:rPr lang="lt-LT" dirty="0" smtClean="0"/>
              <a:t>Maži  rožių kereliai;</a:t>
            </a:r>
          </a:p>
          <a:p>
            <a:r>
              <a:rPr lang="lt-LT" dirty="0" smtClean="0"/>
              <a:t>Labai gražioje vietoje – dauboje;</a:t>
            </a:r>
          </a:p>
          <a:p>
            <a:r>
              <a:rPr lang="lt-LT" dirty="0" smtClean="0"/>
              <a:t>Sodinti pačios </a:t>
            </a:r>
            <a:r>
              <a:rPr lang="lt-LT" dirty="0" err="1" smtClean="0"/>
              <a:t>mamatės</a:t>
            </a:r>
            <a:r>
              <a:rPr lang="lt-LT" dirty="0" smtClean="0"/>
              <a:t>;</a:t>
            </a:r>
          </a:p>
          <a:p>
            <a:r>
              <a:rPr lang="lt-LT" dirty="0" smtClean="0"/>
              <a:t>Baltosios rožės, gerumo   simbolio rožės.</a:t>
            </a:r>
          </a:p>
          <a:p>
            <a:r>
              <a:rPr lang="lt-LT" dirty="0" smtClean="0"/>
              <a:t>Daug žiedų, ne visi prasiskleidę.</a:t>
            </a:r>
          </a:p>
          <a:p>
            <a:endParaRPr lang="lt-L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Kaip atrodė Irutės rožynas?</a:t>
            </a:r>
            <a:br>
              <a:rPr lang="lt-LT" dirty="0" smtClean="0"/>
            </a:br>
            <a:r>
              <a:rPr lang="lt-LT" dirty="0" smtClean="0"/>
              <a:t>Ką simbolizuoja nepražydę žiedai?</a:t>
            </a:r>
            <a:endParaRPr lang="lt-LT" dirty="0"/>
          </a:p>
        </p:txBody>
      </p:sp>
      <p:sp>
        <p:nvSpPr>
          <p:cNvPr id="3" name="Turinio vietos rezervavimo ženklas 2"/>
          <p:cNvSpPr>
            <a:spLocks noGrp="1"/>
          </p:cNvSpPr>
          <p:nvPr>
            <p:ph idx="1"/>
          </p:nvPr>
        </p:nvSpPr>
        <p:spPr/>
        <p:txBody>
          <a:bodyPr/>
          <a:lstStyle/>
          <a:p>
            <a:endParaRPr lang="lt-LT" dirty="0" smtClean="0"/>
          </a:p>
          <a:p>
            <a:r>
              <a:rPr lang="lt-LT" sz="3600" dirty="0" smtClean="0"/>
              <a:t>“Irutės rožės dar nežydi. </a:t>
            </a:r>
            <a:r>
              <a:rPr lang="lt-LT" sz="3600" dirty="0"/>
              <a:t> Buvo </a:t>
            </a:r>
            <a:r>
              <a:rPr lang="lt-LT" sz="3600" dirty="0" smtClean="0"/>
              <a:t>du kerai pilni </a:t>
            </a:r>
            <a:r>
              <a:rPr lang="lt-LT" sz="3600" dirty="0"/>
              <a:t>baltuojančių pumpurų, bet žiedo dar neradome nė vieno</a:t>
            </a:r>
            <a:r>
              <a:rPr lang="lt-LT" sz="3600" dirty="0" smtClean="0"/>
              <a:t>.”</a:t>
            </a:r>
            <a:endParaRPr lang="lt-LT"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a:xfrm>
            <a:off x="214282" y="274638"/>
            <a:ext cx="8643998" cy="1143000"/>
          </a:xfrm>
        </p:spPr>
        <p:txBody>
          <a:bodyPr>
            <a:noAutofit/>
          </a:bodyPr>
          <a:lstStyle/>
          <a:p>
            <a:pPr algn="l"/>
            <a:r>
              <a:rPr lang="lt-LT" sz="3600" dirty="0" smtClean="0"/>
              <a:t>           Kaip atrodė </a:t>
            </a:r>
            <a:r>
              <a:rPr lang="lt-LT" sz="3600" dirty="0" err="1" smtClean="0"/>
              <a:t>mamatės</a:t>
            </a:r>
            <a:r>
              <a:rPr lang="lt-LT" sz="3600" dirty="0" smtClean="0"/>
              <a:t> rožynas?</a:t>
            </a:r>
            <a:br>
              <a:rPr lang="lt-LT" sz="3600" dirty="0" smtClean="0"/>
            </a:br>
            <a:r>
              <a:rPr lang="lt-LT" sz="3600" dirty="0" smtClean="0"/>
              <a:t> Ką simbolizuoja būtent žydintis jos rožynas?</a:t>
            </a:r>
            <a:endParaRPr lang="lt-LT" sz="3600" dirty="0"/>
          </a:p>
        </p:txBody>
      </p:sp>
      <p:sp>
        <p:nvSpPr>
          <p:cNvPr id="3" name="Turinio vietos rezervavimo ženklas 2"/>
          <p:cNvSpPr>
            <a:spLocks noGrp="1"/>
          </p:cNvSpPr>
          <p:nvPr>
            <p:ph idx="1"/>
          </p:nvPr>
        </p:nvSpPr>
        <p:spPr>
          <a:xfrm>
            <a:off x="457200" y="1857364"/>
            <a:ext cx="8229600" cy="4268799"/>
          </a:xfrm>
        </p:spPr>
        <p:txBody>
          <a:bodyPr/>
          <a:lstStyle/>
          <a:p>
            <a:endParaRPr lang="lt-LT" dirty="0" smtClean="0"/>
          </a:p>
          <a:p>
            <a:r>
              <a:rPr lang="lt-LT" sz="3600" dirty="0" smtClean="0"/>
              <a:t>“Ant visų </a:t>
            </a:r>
            <a:r>
              <a:rPr lang="lt-LT" sz="3600" dirty="0" err="1" smtClean="0"/>
              <a:t>mamatės</a:t>
            </a:r>
            <a:r>
              <a:rPr lang="lt-LT" sz="3600" dirty="0" smtClean="0"/>
              <a:t>  kerų </a:t>
            </a:r>
            <a:r>
              <a:rPr lang="lt-LT" sz="3600" dirty="0"/>
              <a:t>baltavo gražūs, dideli žiedai švelniais lyg šilkai ir baltais lyg sniegas lapeliais, pačiame viduryje vos </a:t>
            </a:r>
            <a:r>
              <a:rPr lang="lt-LT" sz="3600" dirty="0" smtClean="0"/>
              <a:t>paraudusiais”.</a:t>
            </a:r>
          </a:p>
          <a:p>
            <a:endParaRPr lang="lt-LT"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2 rožynai – 2 požiūriai į gyvenimą</a:t>
            </a:r>
            <a:endParaRPr lang="lt-LT" dirty="0"/>
          </a:p>
        </p:txBody>
      </p:sp>
      <p:sp>
        <p:nvSpPr>
          <p:cNvPr id="3" name="Turinio vietos rezervavimo ženklas 2"/>
          <p:cNvSpPr>
            <a:spLocks noGrp="1"/>
          </p:cNvSpPr>
          <p:nvPr>
            <p:ph idx="1"/>
          </p:nvPr>
        </p:nvSpPr>
        <p:spPr/>
        <p:txBody>
          <a:bodyPr>
            <a:normAutofit fontScale="92500" lnSpcReduction="10000"/>
          </a:bodyPr>
          <a:lstStyle/>
          <a:p>
            <a:pPr>
              <a:buNone/>
            </a:pPr>
            <a:endParaRPr lang="lt-LT" b="1" dirty="0" smtClean="0"/>
          </a:p>
          <a:p>
            <a:pPr>
              <a:buNone/>
            </a:pPr>
            <a:r>
              <a:rPr lang="lt-LT" b="1" dirty="0" smtClean="0"/>
              <a:t>Irutė </a:t>
            </a:r>
            <a:r>
              <a:rPr lang="lt-LT" dirty="0" smtClean="0"/>
              <a:t>maža – ir rožės dar neišsiskleidusios, vos pradedančios žydėti.</a:t>
            </a:r>
          </a:p>
          <a:p>
            <a:pPr>
              <a:buNone/>
            </a:pPr>
            <a:r>
              <a:rPr lang="lt-LT" b="1" dirty="0" err="1" smtClean="0"/>
              <a:t>Mamatė</a:t>
            </a:r>
            <a:r>
              <a:rPr lang="lt-LT" dirty="0" smtClean="0"/>
              <a:t> turi gyvenimo patirties  – rožės pačiame žydėjime, praskleidusios giliuosius žiedų lapelius.</a:t>
            </a:r>
          </a:p>
          <a:p>
            <a:pPr>
              <a:buNone/>
            </a:pPr>
            <a:endParaRPr lang="lt-LT" dirty="0" smtClean="0"/>
          </a:p>
          <a:p>
            <a:pPr>
              <a:buNone/>
            </a:pPr>
            <a:r>
              <a:rPr lang="lt-LT" b="1" dirty="0" smtClean="0"/>
              <a:t>Per rožių simbolį 2 požiūriai į gyvenimą:</a:t>
            </a:r>
          </a:p>
          <a:p>
            <a:pPr>
              <a:buNone/>
            </a:pPr>
            <a:r>
              <a:rPr lang="lt-LT" dirty="0" smtClean="0"/>
              <a:t>- mažo žmogaus, vaiko (Irutė).</a:t>
            </a:r>
          </a:p>
          <a:p>
            <a:pPr>
              <a:buNone/>
            </a:pPr>
            <a:r>
              <a:rPr lang="lt-LT" dirty="0" smtClean="0"/>
              <a:t> - suaugusio, patyrusio žmogaus  (</a:t>
            </a:r>
            <a:r>
              <a:rPr lang="lt-LT" dirty="0" err="1" smtClean="0"/>
              <a:t>mamatė</a:t>
            </a:r>
            <a:r>
              <a:rPr lang="lt-LT" dirty="0" smtClean="0"/>
              <a:t> Marija).</a:t>
            </a:r>
          </a:p>
          <a:p>
            <a:pPr>
              <a:buNone/>
            </a:pPr>
            <a:endParaRPr lang="lt-LT"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Kaip </a:t>
            </a:r>
            <a:r>
              <a:rPr lang="lt-LT" dirty="0" err="1" smtClean="0"/>
              <a:t>mamatė</a:t>
            </a:r>
            <a:r>
              <a:rPr lang="lt-LT" dirty="0" smtClean="0"/>
              <a:t> apžiūri rožes?</a:t>
            </a:r>
            <a:br>
              <a:rPr lang="lt-LT" dirty="0" smtClean="0"/>
            </a:br>
            <a:r>
              <a:rPr lang="lt-LT" dirty="0" smtClean="0"/>
              <a:t> Kuo ypatingas apžiūrėjimas?</a:t>
            </a:r>
            <a:endParaRPr lang="lt-LT" dirty="0"/>
          </a:p>
        </p:txBody>
      </p:sp>
      <p:sp>
        <p:nvSpPr>
          <p:cNvPr id="3" name="Turinio vietos rezervavimo ženklas 2"/>
          <p:cNvSpPr>
            <a:spLocks noGrp="1"/>
          </p:cNvSpPr>
          <p:nvPr>
            <p:ph idx="1"/>
          </p:nvPr>
        </p:nvSpPr>
        <p:spPr>
          <a:xfrm>
            <a:off x="457200" y="1600200"/>
            <a:ext cx="8229600" cy="4900634"/>
          </a:xfrm>
        </p:spPr>
        <p:txBody>
          <a:bodyPr/>
          <a:lstStyle/>
          <a:p>
            <a:pPr>
              <a:buNone/>
            </a:pPr>
            <a:endParaRPr lang="lt-LT" dirty="0" smtClean="0"/>
          </a:p>
          <a:p>
            <a:r>
              <a:rPr lang="lt-LT" sz="3600" dirty="0" smtClean="0"/>
              <a:t>“</a:t>
            </a:r>
            <a:r>
              <a:rPr lang="lt-LT" sz="3600" dirty="0" err="1" smtClean="0"/>
              <a:t>Mamatė</a:t>
            </a:r>
            <a:r>
              <a:rPr lang="lt-LT" sz="3600" dirty="0" smtClean="0"/>
              <a:t> </a:t>
            </a:r>
            <a:r>
              <a:rPr lang="lt-LT" sz="3600" dirty="0"/>
              <a:t>ėjo nuo vieno kerelio prie kito, lytėjo rožes savo plonais piršteliais ir pasilenkus traukė jų nuostabų </a:t>
            </a:r>
            <a:r>
              <a:rPr lang="lt-LT" sz="3600" dirty="0" smtClean="0"/>
              <a:t>kvapą”.</a:t>
            </a:r>
            <a:endParaRPr lang="lt-LT" sz="3600" dirty="0"/>
          </a:p>
        </p:txBody>
      </p:sp>
      <p:pic>
        <p:nvPicPr>
          <p:cNvPr id="1026" name="Picture 2"/>
          <p:cNvPicPr>
            <a:picLocks noChangeAspect="1" noChangeArrowheads="1"/>
          </p:cNvPicPr>
          <p:nvPr/>
        </p:nvPicPr>
        <p:blipFill>
          <a:blip r:embed="rId2"/>
          <a:srcRect/>
          <a:stretch>
            <a:fillRect/>
          </a:stretch>
        </p:blipFill>
        <p:spPr bwMode="auto">
          <a:xfrm>
            <a:off x="3500438" y="4000504"/>
            <a:ext cx="2143125" cy="2214578"/>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smtClean="0"/>
          </a:p>
          <a:p>
            <a:r>
              <a:rPr lang="lt-LT" dirty="0" smtClean="0"/>
              <a:t>Rožės </a:t>
            </a:r>
            <a:r>
              <a:rPr lang="lt-LT" dirty="0" err="1" smtClean="0"/>
              <a:t>mamatei</a:t>
            </a:r>
            <a:r>
              <a:rPr lang="lt-LT" dirty="0" smtClean="0"/>
              <a:t>  lyg gyvos, lyg žmonės.</a:t>
            </a:r>
          </a:p>
          <a:p>
            <a:r>
              <a:rPr lang="lt-LT" dirty="0" smtClean="0"/>
              <a:t>Ji jas glosto, uodžia – elgiasi labai švelniai.</a:t>
            </a:r>
          </a:p>
          <a:p>
            <a:r>
              <a:rPr lang="lt-LT" dirty="0" smtClean="0"/>
              <a:t>Jomis NE TIK DŽIAUGIASI, bet  ir bendrauja, kalbasi.</a:t>
            </a:r>
          </a:p>
          <a:p>
            <a:r>
              <a:rPr lang="lt-LT" dirty="0" smtClean="0"/>
              <a:t>Rožės  LYG ŽMONĖS IŠ TO KITO – MAMATĖS SVAJONIŲ  pasaulio. </a:t>
            </a:r>
          </a:p>
          <a:p>
            <a:endParaRPr lang="lt-L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Apie kokį pasaulį “kalba” rožės?</a:t>
            </a:r>
            <a:br>
              <a:rPr lang="lt-LT" dirty="0" smtClean="0"/>
            </a:br>
            <a:r>
              <a:rPr lang="lt-LT" dirty="0" smtClean="0"/>
              <a:t>Kas tai per pasaulis?</a:t>
            </a:r>
            <a:endParaRPr lang="lt-LT" dirty="0"/>
          </a:p>
        </p:txBody>
      </p:sp>
      <p:sp>
        <p:nvSpPr>
          <p:cNvPr id="3" name="Turinio vietos rezervavimo ženklas 2"/>
          <p:cNvSpPr>
            <a:spLocks noGrp="1"/>
          </p:cNvSpPr>
          <p:nvPr>
            <p:ph idx="1"/>
          </p:nvPr>
        </p:nvSpPr>
        <p:spPr>
          <a:xfrm>
            <a:off x="500034" y="1500174"/>
            <a:ext cx="8229600" cy="4525963"/>
          </a:xfrm>
        </p:spPr>
        <p:txBody>
          <a:bodyPr/>
          <a:lstStyle/>
          <a:p>
            <a:endParaRPr lang="lt-LT" dirty="0" smtClean="0"/>
          </a:p>
          <a:p>
            <a:r>
              <a:rPr lang="lt-LT" dirty="0" smtClean="0"/>
              <a:t>“- </a:t>
            </a:r>
            <a:r>
              <a:rPr lang="lt-LT" dirty="0"/>
              <a:t>Žinai, Irute, tas meilus kvapas - tai rožių kalba. Ir ta savo kalba pasakoja jos apie tokias grožybes, kokių niekados nėra mačiusios žmonių akys, apie tokius balsus, kokių niekados nėra girdėjusios žmonių ausys, ir apie tokią laimę, kokios niekados nėra patyrusios žmonių </a:t>
            </a:r>
            <a:r>
              <a:rPr lang="lt-LT" dirty="0" smtClean="0"/>
              <a:t>širdys”.</a:t>
            </a:r>
            <a:endParaRPr lang="lt-L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smtClean="0"/>
          </a:p>
          <a:p>
            <a:r>
              <a:rPr lang="lt-LT" dirty="0" smtClean="0"/>
              <a:t>Tai </a:t>
            </a:r>
            <a:r>
              <a:rPr lang="lt-LT" dirty="0" err="1" smtClean="0"/>
              <a:t>mamatės</a:t>
            </a:r>
            <a:r>
              <a:rPr lang="lt-LT" dirty="0" smtClean="0"/>
              <a:t> svajonių pasaulis, kuriame šilta,  daug saulės, jauku, nes esi mylima ir kitus myli.</a:t>
            </a:r>
          </a:p>
          <a:p>
            <a:r>
              <a:rPr lang="lt-LT" dirty="0" smtClean="0"/>
              <a:t>Tai Dievo palaimos, gamtos grožio ir muzikos garsų pasaulis.</a:t>
            </a:r>
          </a:p>
          <a:p>
            <a:r>
              <a:rPr lang="lt-LT" dirty="0" smtClean="0"/>
              <a:t>Tai pasaulis su visais </a:t>
            </a:r>
            <a:r>
              <a:rPr lang="lt-LT" dirty="0" err="1" smtClean="0"/>
              <a:t>mamatės</a:t>
            </a:r>
            <a:r>
              <a:rPr lang="lt-LT" dirty="0" smtClean="0"/>
              <a:t> jausmais – ir tais, kurių realybėje negalėjo išsakyti.</a:t>
            </a:r>
            <a:endParaRPr lang="lt-L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a:xfrm>
            <a:off x="0" y="274638"/>
            <a:ext cx="9144000" cy="1143000"/>
          </a:xfrm>
        </p:spPr>
        <p:txBody>
          <a:bodyPr>
            <a:normAutofit fontScale="90000"/>
          </a:bodyPr>
          <a:lstStyle/>
          <a:p>
            <a:pPr algn="l"/>
            <a:r>
              <a:rPr lang="lt-LT" dirty="0" smtClean="0"/>
              <a:t>Kuo rožės, anot Irutės,  panašios į </a:t>
            </a:r>
            <a:r>
              <a:rPr lang="lt-LT" dirty="0" err="1" smtClean="0"/>
              <a:t>mamatę</a:t>
            </a:r>
            <a:r>
              <a:rPr lang="lt-LT" dirty="0" smtClean="0"/>
              <a:t>? Koks bruožas jas jungia? </a:t>
            </a:r>
            <a:endParaRPr lang="lt-LT" dirty="0"/>
          </a:p>
        </p:txBody>
      </p:sp>
      <p:sp>
        <p:nvSpPr>
          <p:cNvPr id="3" name="Turinio vietos rezervavimo ženklas 2"/>
          <p:cNvSpPr>
            <a:spLocks noGrp="1"/>
          </p:cNvSpPr>
          <p:nvPr>
            <p:ph idx="1"/>
          </p:nvPr>
        </p:nvSpPr>
        <p:spPr/>
        <p:txBody>
          <a:bodyPr/>
          <a:lstStyle/>
          <a:p>
            <a:endParaRPr lang="lt-LT" dirty="0" smtClean="0"/>
          </a:p>
          <a:p>
            <a:r>
              <a:rPr lang="lt-LT" sz="3600" dirty="0" smtClean="0"/>
              <a:t>“</a:t>
            </a:r>
            <a:r>
              <a:rPr lang="lt-LT" sz="3600" dirty="0"/>
              <a:t> Ir tariau:</a:t>
            </a:r>
            <a:r>
              <a:rPr lang="lt-LT" sz="3600" dirty="0" smtClean="0"/>
              <a:t/>
            </a:r>
            <a:br>
              <a:rPr lang="lt-LT" sz="3600" dirty="0" smtClean="0"/>
            </a:br>
            <a:r>
              <a:rPr lang="lt-LT" sz="3600" dirty="0"/>
              <a:t>    - </a:t>
            </a:r>
            <a:r>
              <a:rPr lang="lt-LT" sz="3600" dirty="0" err="1"/>
              <a:t>Mamate</a:t>
            </a:r>
            <a:r>
              <a:rPr lang="lt-LT" sz="3600" dirty="0"/>
              <a:t>, rožės į tave </a:t>
            </a:r>
            <a:r>
              <a:rPr lang="lt-LT" sz="3600" dirty="0" err="1"/>
              <a:t>panėši</a:t>
            </a:r>
            <a:r>
              <a:rPr lang="lt-LT" sz="3600" dirty="0"/>
              <a:t>.</a:t>
            </a:r>
            <a:r>
              <a:rPr lang="lt-LT" sz="3600" dirty="0" smtClean="0"/>
              <a:t/>
            </a:r>
            <a:br>
              <a:rPr lang="lt-LT" sz="3600" dirty="0" smtClean="0"/>
            </a:br>
            <a:r>
              <a:rPr lang="lt-LT" sz="3600" dirty="0"/>
              <a:t>    - Kuo, Irute?</a:t>
            </a:r>
            <a:r>
              <a:rPr lang="lt-LT" sz="3600" dirty="0" smtClean="0"/>
              <a:t/>
            </a:r>
            <a:br>
              <a:rPr lang="lt-LT" sz="3600" dirty="0" smtClean="0"/>
            </a:br>
            <a:r>
              <a:rPr lang="lt-LT" sz="3600" dirty="0"/>
              <a:t>    - Tokios jos meilios </a:t>
            </a:r>
            <a:r>
              <a:rPr lang="lt-LT" sz="3600" dirty="0" err="1"/>
              <a:t>meilios</a:t>
            </a:r>
            <a:r>
              <a:rPr lang="lt-LT" sz="3600" dirty="0"/>
              <a:t> ir taip liūdnai žiūri, kaip ir </a:t>
            </a:r>
            <a:r>
              <a:rPr lang="lt-LT" sz="3600" dirty="0" smtClean="0"/>
              <a:t>tu”.</a:t>
            </a:r>
            <a:endParaRPr lang="lt-LT"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smtClean="0"/>
          </a:p>
          <a:p>
            <a:r>
              <a:rPr lang="lt-LT" dirty="0" smtClean="0"/>
              <a:t>Liūdesys – pagrindinė jausminė </a:t>
            </a:r>
            <a:r>
              <a:rPr lang="lt-LT" dirty="0" err="1" smtClean="0"/>
              <a:t>mamatės</a:t>
            </a:r>
            <a:r>
              <a:rPr lang="lt-LT" dirty="0" smtClean="0"/>
              <a:t> išraiška. Daug liūdesio </a:t>
            </a:r>
            <a:r>
              <a:rPr lang="lt-LT" dirty="0" err="1" smtClean="0"/>
              <a:t>mamatei</a:t>
            </a:r>
            <a:r>
              <a:rPr lang="lt-LT" dirty="0" smtClean="0"/>
              <a:t> teikia realus aplinkinis </a:t>
            </a:r>
            <a:r>
              <a:rPr lang="lt-LT" dirty="0" err="1" smtClean="0"/>
              <a:t>pasulis</a:t>
            </a:r>
            <a:r>
              <a:rPr lang="lt-LT" dirty="0" smtClean="0"/>
              <a:t>. </a:t>
            </a:r>
          </a:p>
          <a:p>
            <a:r>
              <a:rPr lang="lt-LT" dirty="0" smtClean="0"/>
              <a:t>Liūdesys ir dėl neišsipildžiusių svajonių, dėl šeimos pareigai paaukotos asmeninės laimės.</a:t>
            </a:r>
          </a:p>
          <a:p>
            <a:r>
              <a:rPr lang="lt-LT" dirty="0" smtClean="0"/>
              <a:t>Irutė pastebi </a:t>
            </a:r>
            <a:r>
              <a:rPr lang="lt-LT" dirty="0" err="1" smtClean="0"/>
              <a:t>mamatės</a:t>
            </a:r>
            <a:r>
              <a:rPr lang="lt-LT" dirty="0" smtClean="0"/>
              <a:t> liūdesį, bet jo prasmės dar nesupranta.</a:t>
            </a:r>
            <a:endParaRPr lang="lt-L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600" dirty="0" smtClean="0"/>
              <a:t>Ką simbolizuoja trumpas rožių žydėjimas?</a:t>
            </a:r>
            <a:endParaRPr lang="lt-LT" sz="3600" dirty="0"/>
          </a:p>
        </p:txBody>
      </p:sp>
      <p:sp>
        <p:nvSpPr>
          <p:cNvPr id="3" name="Turinio vietos rezervavimo ženklas 2"/>
          <p:cNvSpPr>
            <a:spLocks noGrp="1"/>
          </p:cNvSpPr>
          <p:nvPr>
            <p:ph idx="1"/>
          </p:nvPr>
        </p:nvSpPr>
        <p:spPr/>
        <p:txBody>
          <a:bodyPr>
            <a:normAutofit fontScale="92500"/>
          </a:bodyPr>
          <a:lstStyle/>
          <a:p>
            <a:r>
              <a:rPr lang="lt-LT" sz="3600" dirty="0" smtClean="0"/>
              <a:t>“</a:t>
            </a:r>
            <a:r>
              <a:rPr lang="lt-LT" sz="3600" dirty="0" err="1" smtClean="0"/>
              <a:t>Mamatė</a:t>
            </a:r>
            <a:r>
              <a:rPr lang="lt-LT" sz="3600" dirty="0" smtClean="0"/>
              <a:t> </a:t>
            </a:r>
            <a:r>
              <a:rPr lang="lt-LT" sz="3600" dirty="0"/>
              <a:t>jau ne į rožes žiūrėjo, bet kažkur tolybėn, pro tamsias pušis, augančias </a:t>
            </a:r>
            <a:r>
              <a:rPr lang="lt-LT" sz="3600" dirty="0" err="1"/>
              <a:t>sodno</a:t>
            </a:r>
            <a:r>
              <a:rPr lang="lt-LT" sz="3600" dirty="0"/>
              <a:t> gale, tarsi ieškodama tų gražybių, kurių nėra regėjusios žmonių akys. Išgirdus mano žodžius, ji lyg prisiversdama atitraukė žvilgesį nuo tų tolybių ir pažiūrėjo į mane, liūdnai šyptelėjo ir tarė</a:t>
            </a:r>
            <a:r>
              <a:rPr lang="lt-LT" sz="3600" dirty="0" smtClean="0"/>
              <a:t>:</a:t>
            </a:r>
          </a:p>
          <a:p>
            <a:r>
              <a:rPr lang="lt-LT" sz="3600" dirty="0" smtClean="0"/>
              <a:t>-Trumpai težydi rožės, Irute...”</a:t>
            </a:r>
            <a:endParaRPr lang="lt-LT"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5" name="Antraštė 4"/>
          <p:cNvSpPr>
            <a:spLocks noGrp="1"/>
          </p:cNvSpPr>
          <p:nvPr>
            <p:ph type="title"/>
          </p:nvPr>
        </p:nvSpPr>
        <p:spPr/>
        <p:txBody>
          <a:bodyPr/>
          <a:lstStyle/>
          <a:p>
            <a:r>
              <a:rPr lang="lt-LT" dirty="0" smtClean="0"/>
              <a:t>Gyvenimas – kaip rožių žydėjimas...</a:t>
            </a:r>
            <a:endParaRPr lang="lt-LT" dirty="0"/>
          </a:p>
        </p:txBody>
      </p:sp>
      <p:sp>
        <p:nvSpPr>
          <p:cNvPr id="3" name="Turinio vietos rezervavimo ženklas 2"/>
          <p:cNvSpPr>
            <a:spLocks noGrp="1"/>
          </p:cNvSpPr>
          <p:nvPr>
            <p:ph idx="1"/>
          </p:nvPr>
        </p:nvSpPr>
        <p:spPr/>
        <p:txBody>
          <a:bodyPr/>
          <a:lstStyle/>
          <a:p>
            <a:endParaRPr lang="lt-LT" smtClean="0"/>
          </a:p>
          <a:p>
            <a:r>
              <a:rPr lang="lt-LT" smtClean="0"/>
              <a:t>Trapus rožės žiedas – trapus gyvenimas.</a:t>
            </a:r>
          </a:p>
          <a:p>
            <a:r>
              <a:rPr lang="lt-LT" smtClean="0"/>
              <a:t>Trumpas rožės žydėjimas – trumpas ir greit praeinantis jaunystės, grožio, svajonių ir vilčių laikotarpis žmogaus gyvenime.</a:t>
            </a:r>
          </a:p>
          <a:p>
            <a:r>
              <a:rPr lang="lt-LT" smtClean="0"/>
              <a:t>Trumpas žydėjimas – trumpas, greit prabėgantis gyvenimas.</a:t>
            </a:r>
          </a:p>
          <a:p>
            <a:endParaRPr lang="lt-L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Autofit/>
          </a:bodyPr>
          <a:lstStyle/>
          <a:p>
            <a:r>
              <a:rPr lang="lt-LT" sz="3600" dirty="0" smtClean="0"/>
              <a:t>Kuo skiriasi </a:t>
            </a:r>
            <a:r>
              <a:rPr lang="lt-LT" sz="3600" dirty="0" err="1" smtClean="0"/>
              <a:t>mamatės</a:t>
            </a:r>
            <a:r>
              <a:rPr lang="lt-LT" sz="3600" dirty="0" smtClean="0"/>
              <a:t> ir Irutės apmąstymai rožyne? Kodėl?</a:t>
            </a:r>
            <a:endParaRPr lang="lt-LT" sz="3600" dirty="0"/>
          </a:p>
        </p:txBody>
      </p:sp>
      <p:sp>
        <p:nvSpPr>
          <p:cNvPr id="3" name="Turinio vietos rezervavimo ženklas 2"/>
          <p:cNvSpPr>
            <a:spLocks noGrp="1"/>
          </p:cNvSpPr>
          <p:nvPr>
            <p:ph idx="1"/>
          </p:nvPr>
        </p:nvSpPr>
        <p:spPr/>
        <p:txBody>
          <a:bodyPr>
            <a:normAutofit lnSpcReduction="10000"/>
          </a:bodyPr>
          <a:lstStyle/>
          <a:p>
            <a:r>
              <a:rPr lang="lt-LT" dirty="0" smtClean="0"/>
              <a:t>“- </a:t>
            </a:r>
            <a:r>
              <a:rPr lang="lt-LT" dirty="0" err="1"/>
              <a:t>Mamate</a:t>
            </a:r>
            <a:r>
              <a:rPr lang="lt-LT" dirty="0"/>
              <a:t>, - tariau, - o mano širdis yra labai laiminga. Taip visur gražu, taip puikiai žydi tos rožės</a:t>
            </a:r>
            <a:r>
              <a:rPr lang="lt-LT" dirty="0" smtClean="0"/>
              <a:t>!</a:t>
            </a:r>
          </a:p>
          <a:p>
            <a:pPr>
              <a:buNone/>
            </a:pPr>
            <a:r>
              <a:rPr lang="lt-LT" dirty="0" smtClean="0"/>
              <a:t>	Štai </a:t>
            </a:r>
            <a:r>
              <a:rPr lang="lt-LT" dirty="0"/>
              <a:t>puikios, kvapios rožės, štai brangioji </a:t>
            </a:r>
            <a:r>
              <a:rPr lang="lt-LT" dirty="0" err="1"/>
              <a:t>mamatė</a:t>
            </a:r>
            <a:r>
              <a:rPr lang="lt-LT" dirty="0"/>
              <a:t> ir mylimasis brolelis, ten, anapus tvenkinio, graži staltiesėlė, ir netrukus bus </a:t>
            </a:r>
            <a:r>
              <a:rPr lang="lt-LT" dirty="0" err="1"/>
              <a:t>mamatės</a:t>
            </a:r>
            <a:r>
              <a:rPr lang="lt-LT" dirty="0"/>
              <a:t> vardinės, ir bus daug svečių, ir kremas, ir taip gražu visur, ir saulė taip puikiai šviečia ir šildo</a:t>
            </a:r>
            <a:r>
              <a:rPr lang="lt-LT" dirty="0" smtClean="0"/>
              <a:t>.”</a:t>
            </a:r>
            <a:endParaRPr lang="lt-L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Prisiminkime:</a:t>
            </a:r>
            <a:endParaRPr lang="lt-LT" dirty="0"/>
          </a:p>
        </p:txBody>
      </p:sp>
      <p:sp>
        <p:nvSpPr>
          <p:cNvPr id="3" name="Turinio vietos rezervavimo ženklas 2"/>
          <p:cNvSpPr>
            <a:spLocks noGrp="1"/>
          </p:cNvSpPr>
          <p:nvPr>
            <p:ph idx="1"/>
          </p:nvPr>
        </p:nvSpPr>
        <p:spPr/>
        <p:txBody>
          <a:bodyPr>
            <a:normAutofit fontScale="92500" lnSpcReduction="10000"/>
          </a:bodyPr>
          <a:lstStyle/>
          <a:p>
            <a:pPr>
              <a:buNone/>
            </a:pPr>
            <a:r>
              <a:rPr lang="lt-LT" b="1" dirty="0" smtClean="0"/>
              <a:t>Per rožių simbolį 2 požiūriai į gyvenimą.</a:t>
            </a:r>
          </a:p>
          <a:p>
            <a:pPr>
              <a:buNone/>
            </a:pPr>
            <a:endParaRPr lang="lt-LT" b="1" dirty="0" smtClean="0"/>
          </a:p>
          <a:p>
            <a:pPr>
              <a:buNone/>
            </a:pPr>
            <a:r>
              <a:rPr lang="lt-LT" b="1" u="sng" dirty="0" err="1" smtClean="0"/>
              <a:t>Mamatė</a:t>
            </a:r>
            <a:r>
              <a:rPr lang="lt-LT" b="1" u="sng" dirty="0" smtClean="0"/>
              <a:t> </a:t>
            </a:r>
            <a:r>
              <a:rPr lang="lt-LT" dirty="0" smtClean="0"/>
              <a:t>jį suvokia ir mato tokį, koks jis iš tikrųjų</a:t>
            </a:r>
          </a:p>
          <a:p>
            <a:pPr>
              <a:buNone/>
            </a:pPr>
            <a:r>
              <a:rPr lang="lt-LT" dirty="0" smtClean="0"/>
              <a:t>yra: negailestingas, žiaurus, pilnas mirties, bet ji</a:t>
            </a:r>
          </a:p>
          <a:p>
            <a:pPr>
              <a:buNone/>
            </a:pPr>
            <a:r>
              <a:rPr lang="lt-LT" dirty="0" smtClean="0"/>
              <a:t>jame ieško grožio, poetiškai sugeba jį pamatyti ir</a:t>
            </a:r>
          </a:p>
          <a:p>
            <a:pPr>
              <a:buNone/>
            </a:pPr>
            <a:r>
              <a:rPr lang="lt-LT" dirty="0" smtClean="0"/>
              <a:t>bando apie jį pasakyti sau ir vaikams.</a:t>
            </a:r>
          </a:p>
          <a:p>
            <a:pPr>
              <a:buNone/>
            </a:pPr>
            <a:endParaRPr lang="lt-LT" dirty="0" smtClean="0"/>
          </a:p>
          <a:p>
            <a:pPr>
              <a:buNone/>
            </a:pPr>
            <a:r>
              <a:rPr lang="lt-LT" b="1" u="sng" dirty="0" smtClean="0"/>
              <a:t> Irutė </a:t>
            </a:r>
            <a:r>
              <a:rPr lang="lt-LT" dirty="0" smtClean="0"/>
              <a:t>dar nieko neanalizuoja, ji tik naiviai mato, kas vyksta, bet gilesnių išvadų  dar nedaro.</a:t>
            </a:r>
          </a:p>
          <a:p>
            <a:endParaRPr lang="lt-L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4225932"/>
          </a:xfrm>
          <a:solidFill>
            <a:srgbClr val="FFC000"/>
          </a:solidFill>
        </p:spPr>
        <p:txBody>
          <a:bodyPr>
            <a:normAutofit fontScale="90000"/>
          </a:bodyPr>
          <a:lstStyle/>
          <a:p>
            <a:pPr algn="l"/>
            <a:r>
              <a:rPr lang="lt-LT" dirty="0" smtClean="0"/>
              <a:t/>
            </a:r>
            <a:br>
              <a:rPr lang="lt-LT" dirty="0" smtClean="0"/>
            </a:br>
            <a:r>
              <a:rPr lang="lt-LT" u="sng" dirty="0" smtClean="0"/>
              <a:t/>
            </a:r>
            <a:br>
              <a:rPr lang="lt-LT" u="sng" dirty="0" smtClean="0"/>
            </a:br>
            <a:r>
              <a:rPr lang="lt-LT" u="sng" dirty="0" smtClean="0"/>
              <a:t>IŠVADOS</a:t>
            </a:r>
            <a:br>
              <a:rPr lang="lt-LT" u="sng" dirty="0" smtClean="0"/>
            </a:br>
            <a:r>
              <a:rPr lang="lt-LT" dirty="0" smtClean="0"/>
              <a:t>•Rožės Irutei nuolat  primena </a:t>
            </a:r>
            <a:r>
              <a:rPr lang="lt-LT" dirty="0" err="1" smtClean="0"/>
              <a:t>mamatę</a:t>
            </a:r>
            <a:r>
              <a:rPr lang="lt-LT" dirty="0" smtClean="0"/>
              <a:t>.</a:t>
            </a:r>
            <a:br>
              <a:rPr lang="lt-LT" dirty="0" smtClean="0"/>
            </a:br>
            <a:r>
              <a:rPr lang="lt-LT" dirty="0" smtClean="0"/>
              <a:t>•Rožės </a:t>
            </a:r>
            <a:r>
              <a:rPr lang="lt-LT" dirty="0" err="1" smtClean="0"/>
              <a:t>mamatei</a:t>
            </a:r>
            <a:r>
              <a:rPr lang="lt-LT" dirty="0" smtClean="0"/>
              <a:t> “kalba” apie jaunystės ir grožio laikinumą; jos simbolizuoja gyvenimo trapumą ir trumpumą.</a:t>
            </a:r>
            <a:br>
              <a:rPr lang="lt-LT" dirty="0" smtClean="0"/>
            </a:br>
            <a:r>
              <a:rPr lang="lt-LT" dirty="0" smtClean="0"/>
              <a:t>•Rožyno apžiūrėjimas – tai 2-jų požiūrių į gyvenimą ir laimę atskleidimas.</a:t>
            </a:r>
            <a:br>
              <a:rPr lang="lt-LT" dirty="0" smtClean="0"/>
            </a:br>
            <a:endParaRPr lang="lt-LT" dirty="0"/>
          </a:p>
        </p:txBody>
      </p:sp>
      <p:pic>
        <p:nvPicPr>
          <p:cNvPr id="1026" name="Picture 2"/>
          <p:cNvPicPr>
            <a:picLocks noGrp="1" noChangeAspect="1" noChangeArrowheads="1"/>
          </p:cNvPicPr>
          <p:nvPr>
            <p:ph idx="1"/>
          </p:nvPr>
        </p:nvPicPr>
        <p:blipFill>
          <a:blip r:embed="rId2"/>
          <a:srcRect/>
          <a:stretch>
            <a:fillRect/>
          </a:stretch>
        </p:blipFill>
        <p:spPr bwMode="auto">
          <a:xfrm>
            <a:off x="3214678" y="4429132"/>
            <a:ext cx="2143125" cy="214312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669</Words>
  <Application>Microsoft Office PowerPoint</Application>
  <PresentationFormat>Demonstracija ekrane (4:3)</PresentationFormat>
  <Paragraphs>70</Paragraphs>
  <Slides>18</Slides>
  <Notes>0</Notes>
  <HiddenSlides>0</HiddenSlides>
  <MMClips>0</MMClips>
  <ScaleCrop>false</ScaleCrop>
  <HeadingPairs>
    <vt:vector size="4" baseType="variant">
      <vt:variant>
        <vt:lpstr>Tema</vt:lpstr>
      </vt:variant>
      <vt:variant>
        <vt:i4>1</vt:i4>
      </vt:variant>
      <vt:variant>
        <vt:lpstr>Skaidrių pavadinimai</vt:lpstr>
      </vt:variant>
      <vt:variant>
        <vt:i4>18</vt:i4>
      </vt:variant>
    </vt:vector>
  </HeadingPairs>
  <TitlesOfParts>
    <vt:vector size="19" baseType="lpstr">
      <vt:lpstr>Office tema</vt:lpstr>
      <vt:lpstr>Rožių simbolinė reikšmė  Šatrijos raganos “Sename dvare”</vt:lpstr>
      <vt:lpstr>Rožės simbolio reikšmė</vt:lpstr>
      <vt:lpstr>Išrink detales: kaip atrodė rožynas?</vt:lpstr>
      <vt:lpstr>Skaidrė 4</vt:lpstr>
      <vt:lpstr>Kaip atrodė Irutės rožynas? Ką simbolizuoja nepražydę žiedai?</vt:lpstr>
      <vt:lpstr>           Kaip atrodė mamatės rožynas?  Ką simbolizuoja būtent žydintis jos rožynas?</vt:lpstr>
      <vt:lpstr>2 rožynai – 2 požiūriai į gyvenimą</vt:lpstr>
      <vt:lpstr>Kaip mamatė apžiūri rožes?  Kuo ypatingas apžiūrėjimas?</vt:lpstr>
      <vt:lpstr>Skaidrė 9</vt:lpstr>
      <vt:lpstr>Apie kokį pasaulį “kalba” rožės? Kas tai per pasaulis?</vt:lpstr>
      <vt:lpstr>Skaidrė 11</vt:lpstr>
      <vt:lpstr>Kuo rožės, anot Irutės,  panašios į mamatę? Koks bruožas jas jungia? </vt:lpstr>
      <vt:lpstr>Skaidrė 13</vt:lpstr>
      <vt:lpstr>Ką simbolizuoja trumpas rožių žydėjimas?</vt:lpstr>
      <vt:lpstr>Gyvenimas – kaip rožių žydėjimas...</vt:lpstr>
      <vt:lpstr>Kuo skiriasi mamatės ir Irutės apmąstymai rožyne? Kodėl?</vt:lpstr>
      <vt:lpstr>Prisiminkime:</vt:lpstr>
      <vt:lpstr>  IŠVADOS •Rožės Irutei nuolat  primena mamatę. •Rožės mamatei “kalba” apie jaunystės ir grožio laikinumą; jos simbolizuoja gyvenimo trapumą ir trumpumą. •Rožyno apžiūrėjimas – tai 2-jų požiūrių į gyvenimą ir laimę atskleidimas. </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Rožių simbolinė reikšmė  Šatrijos raganos “Sename dvare”</dc:title>
  <dc:creator>Vartotojas</dc:creator>
  <cp:lastModifiedBy>Vartotojas</cp:lastModifiedBy>
  <cp:revision>26</cp:revision>
  <dcterms:created xsi:type="dcterms:W3CDTF">2013-04-08T16:14:49Z</dcterms:created>
  <dcterms:modified xsi:type="dcterms:W3CDTF">2013-05-01T10:24:54Z</dcterms:modified>
</cp:coreProperties>
</file>