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05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0688D7B9-93CF-47B0-AB3B-7F3C38FA4D83}" type="datetimeFigureOut">
              <a:rPr lang="en-US"/>
              <a:pPr>
                <a:defRPr/>
              </a:pPr>
              <a:t>3/29/2013</a:t>
            </a:fld>
            <a:endParaRPr lang="en-US"/>
          </a:p>
        </p:txBody>
      </p:sp>
      <p:sp>
        <p:nvSpPr>
          <p:cNvPr id="7" name="Footer Placeholder 19"/>
          <p:cNvSpPr>
            <a:spLocks noGrp="1"/>
          </p:cNvSpPr>
          <p:nvPr>
            <p:ph type="ftr" sz="quarter" idx="11"/>
          </p:nvPr>
        </p:nvSpPr>
        <p:spPr/>
        <p:txBody>
          <a:bodyPr/>
          <a:lstStyle>
            <a:lvl1pPr>
              <a:defRPr/>
            </a:lvl1pPr>
            <a:extLst/>
          </a:lstStyle>
          <a:p>
            <a:pPr>
              <a:defRPr/>
            </a:pP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24B66204-728C-4111-B6BC-5CE19F13DED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B05E2536-6B3B-4DBD-9789-05BC989A620D}" type="datetimeFigureOut">
              <a:rPr lang="en-US"/>
              <a:pPr>
                <a:defRPr/>
              </a:pPr>
              <a:t>3/29/2013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61856D0D-9A47-4C7C-B003-09E6C0425BD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81B2284E-69CE-496A-AF37-0E3B315AF396}" type="datetimeFigureOut">
              <a:rPr lang="en-US"/>
              <a:pPr>
                <a:defRPr/>
              </a:pPr>
              <a:t>3/29/2013</a:t>
            </a:fld>
            <a:endParaRPr lang="en-US"/>
          </a:p>
        </p:txBody>
      </p:sp>
      <p:sp>
        <p:nvSpPr>
          <p:cNvPr id="9" name="Footer Placeholder 4"/>
          <p:cNvSpPr>
            <a:spLocks noGrp="1"/>
          </p:cNvSpPr>
          <p:nvPr>
            <p:ph type="ftr" sz="quarter" idx="11"/>
          </p:nvPr>
        </p:nvSpPr>
        <p:spPr/>
        <p:txBody>
          <a:bodyPr/>
          <a:lstStyle>
            <a:lvl1pPr>
              <a:defRPr/>
            </a:lvl1pPr>
            <a:extLst/>
          </a:lstStyle>
          <a:p>
            <a:pPr>
              <a:defRPr/>
            </a:pP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1BF4633A-BCD9-4356-8572-D1DF9488DB3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D2355992-AAD9-4392-B2C5-BF5CD09E8B62}" type="datetimeFigureOut">
              <a:rPr lang="en-US"/>
              <a:pPr>
                <a:defRPr/>
              </a:pPr>
              <a:t>3/29/2013</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8659E1BB-C23A-43BA-8F39-10683AD0B5B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7518B056-CC2E-48D8-9AFB-0B6B770440ED}" type="datetimeFigureOut">
              <a:rPr lang="en-US"/>
              <a:pPr>
                <a:defRPr/>
              </a:pPr>
              <a:t>3/29/2013</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179D5EA4-ECA8-423F-B8AE-BDA5D0F23EA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68668D87-F7A8-4B1A-9A2D-C8EECE0C4BF9}" type="datetimeFigureOut">
              <a:rPr lang="en-US"/>
              <a:pPr>
                <a:defRPr/>
              </a:pPr>
              <a:t>3/29/2013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ED0F2496-9ED2-4ADA-B2B7-E2263FD40D0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extLst/>
          </a:lstStyle>
          <a:p>
            <a:pPr>
              <a:defRPr/>
            </a:pPr>
            <a:fld id="{009BE113-A2CF-4AC6-AF8D-61DA4938F1E7}" type="datetimeFigureOut">
              <a:rPr lang="en-US"/>
              <a:pPr>
                <a:defRPr/>
              </a:pPr>
              <a:t>3/29/2013</a:t>
            </a:fld>
            <a:endParaRPr lang="en-US"/>
          </a:p>
        </p:txBody>
      </p:sp>
      <p:sp>
        <p:nvSpPr>
          <p:cNvPr id="5" name="Footer Placeholder 2"/>
          <p:cNvSpPr>
            <a:spLocks noGrp="1"/>
          </p:cNvSpPr>
          <p:nvPr>
            <p:ph type="ftr" sz="quarter" idx="11"/>
          </p:nvPr>
        </p:nvSpPr>
        <p:spPr/>
        <p:txBody>
          <a:bodyPr/>
          <a:lstStyle>
            <a:lvl1pPr>
              <a:defRPr/>
            </a:lvl1pPr>
            <a:extLst/>
          </a:lstStyle>
          <a:p>
            <a:pPr>
              <a:defRPr/>
            </a:pP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C0BB5BCC-105D-41D4-820C-7CCE49F016F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C91053B0-4B62-4601-BD5C-9DA2C091E0F5}" type="datetimeFigureOut">
              <a:rPr lang="en-US"/>
              <a:pPr>
                <a:defRPr/>
              </a:pPr>
              <a:t>3/29/2013</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F0C239F4-AC99-497D-88B7-419FCFA5597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C9BFEF00-43B7-4F35-A6AE-675757403657}" type="datetimeFigureOut">
              <a:rPr lang="en-US"/>
              <a:pPr>
                <a:defRPr/>
              </a:pPr>
              <a:t>3/29/2013</a:t>
            </a:fld>
            <a:endParaRPr lang="en-US"/>
          </a:p>
        </p:txBody>
      </p:sp>
      <p:sp>
        <p:nvSpPr>
          <p:cNvPr id="9" name="Footer Placeholder 5"/>
          <p:cNvSpPr>
            <a:spLocks noGrp="1"/>
          </p:cNvSpPr>
          <p:nvPr>
            <p:ph type="ftr" sz="quarter" idx="11"/>
          </p:nvPr>
        </p:nvSpPr>
        <p:spPr/>
        <p:txBody>
          <a:bodyPr/>
          <a:lstStyle>
            <a:lvl1pPr>
              <a:defRPr/>
            </a:lvl1pPr>
            <a:extLst/>
          </a:lstStyle>
          <a:p>
            <a:pPr>
              <a:defRPr/>
            </a:pP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74C48631-4CD5-4F72-AF50-A7BB308A721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1B7B4829-9C32-4121-A49E-9ABFB0426A09}" type="datetimeFigureOut">
              <a:rPr lang="en-US"/>
              <a:pPr>
                <a:defRPr/>
              </a:pPr>
              <a:t>3/29/2013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D1F111FE-D368-4FF1-B9E8-15C3E3C7E1C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FC11CC9D-D2E3-4C43-BDB9-82CCB8F3A17F}" type="datetimeFigureOut">
              <a:rPr lang="en-US"/>
              <a:pPr>
                <a:defRPr/>
              </a:pPr>
              <a:t>3/29/2013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52A1643A-3948-477A-A10B-F706183A203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defRPr>
            </a:lvl1pPr>
            <a:extLst/>
          </a:lstStyle>
          <a:p>
            <a:pPr>
              <a:defRPr/>
            </a:pPr>
            <a:fld id="{80EFB55E-3296-4472-AF83-9EA702203DFD}" type="datetimeFigureOut">
              <a:rPr lang="en-US"/>
              <a:pPr>
                <a:defRPr/>
              </a:pPr>
              <a:t>3/29/2013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defRPr>
            </a:lvl1pPr>
            <a:extLst/>
          </a:lstStyle>
          <a:p>
            <a:pPr>
              <a:defRPr/>
            </a:pP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defRPr>
            </a:lvl1pPr>
            <a:extLst/>
          </a:lstStyle>
          <a:p>
            <a:pPr>
              <a:defRPr/>
            </a:pPr>
            <a:fld id="{4BF92F75-1F8A-4B64-A521-2FF140A386BA}" type="slidenum">
              <a:rPr lang="en-US"/>
              <a:pPr>
                <a:defRPr/>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17" r:id="rId1"/>
    <p:sldLayoutId id="2147483712" r:id="rId2"/>
    <p:sldLayoutId id="2147483718" r:id="rId3"/>
    <p:sldLayoutId id="2147483713" r:id="rId4"/>
    <p:sldLayoutId id="2147483719" r:id="rId5"/>
    <p:sldLayoutId id="2147483714" r:id="rId6"/>
    <p:sldLayoutId id="2147483720" r:id="rId7"/>
    <p:sldLayoutId id="2147483721" r:id="rId8"/>
    <p:sldLayoutId id="2147483722" r:id="rId9"/>
    <p:sldLayoutId id="2147483715" r:id="rId10"/>
    <p:sldLayoutId id="2147483716" r:id="rId11"/>
  </p:sldLayoutIdLst>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hyperlink" Target="http://lt.wikipedia.org/wiki/Apple" TargetMode="External"/><Relationship Id="rId13" Type="http://schemas.openxmlformats.org/officeDocument/2006/relationships/image" Target="../media/image2.jpeg"/><Relationship Id="rId3" Type="http://schemas.openxmlformats.org/officeDocument/2006/relationships/hyperlink" Target="http://lt.wikipedia.org/wiki/Vasario_24" TargetMode="External"/><Relationship Id="rId7" Type="http://schemas.openxmlformats.org/officeDocument/2006/relationships/hyperlink" Target="http://lt.wikipedia.org/wiki/I%C5%A1rad%C4%97jas" TargetMode="External"/><Relationship Id="rId12" Type="http://schemas.openxmlformats.org/officeDocument/2006/relationships/hyperlink" Target="http://lt.wikipedia.org/wiki/Klaviat%C5%ABra" TargetMode="External"/><Relationship Id="rId2" Type="http://schemas.openxmlformats.org/officeDocument/2006/relationships/hyperlink" Target="http://lt.wikipedia.org/wiki/1955" TargetMode="External"/><Relationship Id="rId1" Type="http://schemas.openxmlformats.org/officeDocument/2006/relationships/slideLayout" Target="../slideLayouts/slideLayout9.xml"/><Relationship Id="rId6" Type="http://schemas.openxmlformats.org/officeDocument/2006/relationships/hyperlink" Target="http://lt.wikipedia.org/wiki/JAV" TargetMode="External"/><Relationship Id="rId11" Type="http://schemas.openxmlformats.org/officeDocument/2006/relationships/hyperlink" Target="http://lt.wikipedia.org/wiki/Kolon%C4%97l%C4%97" TargetMode="External"/><Relationship Id="rId5" Type="http://schemas.openxmlformats.org/officeDocument/2006/relationships/hyperlink" Target="http://lt.wikipedia.org/wiki/Spalio_5" TargetMode="External"/><Relationship Id="rId10" Type="http://schemas.openxmlformats.org/officeDocument/2006/relationships/hyperlink" Target="http://lt.wikipedia.org/wiki/Kompiuteris" TargetMode="External"/><Relationship Id="rId4" Type="http://schemas.openxmlformats.org/officeDocument/2006/relationships/hyperlink" Target="http://lt.wikipedia.org/wiki/2011" TargetMode="External"/><Relationship Id="rId9" Type="http://schemas.openxmlformats.org/officeDocument/2006/relationships/hyperlink" Target="http://lt.wikipedia.org/wiki/Patenta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1925" y="285750"/>
            <a:ext cx="7407275" cy="5286375"/>
          </a:xfrm>
        </p:spPr>
        <p:txBody>
          <a:bodyPr>
            <a:normAutofit fontScale="90000"/>
          </a:bodyPr>
          <a:lstStyle/>
          <a:p>
            <a:pPr eaLnBrk="1" fontAlgn="auto" hangingPunct="1">
              <a:spcAft>
                <a:spcPts val="0"/>
              </a:spcAft>
              <a:defRPr/>
            </a:pPr>
            <a:r>
              <a:rPr lang="lt-LT" b="1" dirty="0" smtClean="0">
                <a:solidFill>
                  <a:schemeClr val="tx2">
                    <a:satMod val="130000"/>
                  </a:schemeClr>
                </a:solidFill>
              </a:rPr>
              <a:t/>
            </a:r>
            <a:br>
              <a:rPr lang="lt-LT" b="1" dirty="0" smtClean="0">
                <a:solidFill>
                  <a:schemeClr val="tx2">
                    <a:satMod val="130000"/>
                  </a:schemeClr>
                </a:solidFill>
              </a:rPr>
            </a:br>
            <a:r>
              <a:rPr lang="lt-LT" b="1" dirty="0" smtClean="0">
                <a:solidFill>
                  <a:schemeClr val="tx2">
                    <a:satMod val="130000"/>
                  </a:schemeClr>
                </a:solidFill>
              </a:rPr>
              <a:t/>
            </a:r>
            <a:br>
              <a:rPr lang="lt-LT" b="1" dirty="0" smtClean="0">
                <a:solidFill>
                  <a:schemeClr val="tx2">
                    <a:satMod val="130000"/>
                  </a:schemeClr>
                </a:solidFill>
              </a:rPr>
            </a:br>
            <a:r>
              <a:rPr lang="lt-LT" b="1" dirty="0" smtClean="0">
                <a:solidFill>
                  <a:schemeClr val="tx2">
                    <a:satMod val="130000"/>
                  </a:schemeClr>
                </a:solidFill>
              </a:rPr>
              <a:t/>
            </a:r>
            <a:br>
              <a:rPr lang="lt-LT" b="1" dirty="0" smtClean="0">
                <a:solidFill>
                  <a:schemeClr val="tx2">
                    <a:satMod val="130000"/>
                  </a:schemeClr>
                </a:solidFill>
              </a:rPr>
            </a:br>
            <a:r>
              <a:rPr lang="lt-LT" b="1" dirty="0" smtClean="0">
                <a:solidFill>
                  <a:schemeClr val="tx2">
                    <a:satMod val="130000"/>
                  </a:schemeClr>
                </a:solidFill>
              </a:rPr>
              <a:t/>
            </a:r>
            <a:br>
              <a:rPr lang="lt-LT" b="1" dirty="0" smtClean="0">
                <a:solidFill>
                  <a:schemeClr val="tx2">
                    <a:satMod val="130000"/>
                  </a:schemeClr>
                </a:solidFill>
              </a:rPr>
            </a:br>
            <a:r>
              <a:rPr lang="lt-LT" b="1" dirty="0" smtClean="0">
                <a:solidFill>
                  <a:schemeClr val="tx2">
                    <a:satMod val="130000"/>
                  </a:schemeClr>
                </a:solidFill>
              </a:rPr>
              <a:t/>
            </a:r>
            <a:br>
              <a:rPr lang="lt-LT" b="1" dirty="0" smtClean="0">
                <a:solidFill>
                  <a:schemeClr val="tx2">
                    <a:satMod val="130000"/>
                  </a:schemeClr>
                </a:solidFill>
              </a:rPr>
            </a:br>
            <a:r>
              <a:rPr lang="lt-LT" b="1" dirty="0" smtClean="0">
                <a:solidFill>
                  <a:schemeClr val="tx2">
                    <a:satMod val="130000"/>
                  </a:schemeClr>
                </a:solidFill>
              </a:rPr>
              <a:t/>
            </a:r>
            <a:br>
              <a:rPr lang="lt-LT" b="1" dirty="0" smtClean="0">
                <a:solidFill>
                  <a:schemeClr val="tx2">
                    <a:satMod val="130000"/>
                  </a:schemeClr>
                </a:solidFill>
              </a:rPr>
            </a:br>
            <a:r>
              <a:rPr lang="lt-LT" b="1" dirty="0" smtClean="0">
                <a:solidFill>
                  <a:schemeClr val="tx2">
                    <a:satMod val="130000"/>
                  </a:schemeClr>
                </a:solidFill>
              </a:rPr>
              <a:t/>
            </a:r>
            <a:br>
              <a:rPr lang="lt-LT" b="1" dirty="0" smtClean="0">
                <a:solidFill>
                  <a:schemeClr val="tx2">
                    <a:satMod val="130000"/>
                  </a:schemeClr>
                </a:solidFill>
              </a:rPr>
            </a:br>
            <a:r>
              <a:rPr lang="en-US" b="1" dirty="0" err="1" smtClean="0">
                <a:solidFill>
                  <a:schemeClr val="tx2">
                    <a:satMod val="130000"/>
                  </a:schemeClr>
                </a:solidFill>
              </a:rPr>
              <a:t>Tema</a:t>
            </a:r>
            <a:r>
              <a:rPr lang="en-US" b="1" dirty="0" smtClean="0">
                <a:solidFill>
                  <a:schemeClr val="tx2">
                    <a:satMod val="130000"/>
                  </a:schemeClr>
                </a:solidFill>
              </a:rPr>
              <a:t>.</a:t>
            </a:r>
            <a:r>
              <a:rPr lang="en-US" dirty="0" smtClean="0">
                <a:solidFill>
                  <a:schemeClr val="tx2">
                    <a:satMod val="130000"/>
                  </a:schemeClr>
                </a:solidFill>
              </a:rPr>
              <a:t> Mai</a:t>
            </a:r>
            <a:r>
              <a:rPr lang="lt-LT" dirty="0" smtClean="0">
                <a:solidFill>
                  <a:schemeClr val="tx2">
                    <a:satMod val="130000"/>
                  </a:schemeClr>
                </a:solidFill>
              </a:rPr>
              <a:t>štauti ar prisitaikyti?Socialinių ir kultūrinių pavyzdžių analizė</a:t>
            </a:r>
            <a:br>
              <a:rPr lang="lt-LT" dirty="0" smtClean="0">
                <a:solidFill>
                  <a:schemeClr val="tx2">
                    <a:satMod val="130000"/>
                  </a:schemeClr>
                </a:solidFill>
              </a:rPr>
            </a:br>
            <a:r>
              <a:rPr lang="lt-LT" b="1" dirty="0" smtClean="0">
                <a:solidFill>
                  <a:schemeClr val="tx2">
                    <a:satMod val="130000"/>
                  </a:schemeClr>
                </a:solidFill>
              </a:rPr>
              <a:t>Uždavinys. </a:t>
            </a:r>
            <a:r>
              <a:rPr lang="lt-LT" dirty="0" smtClean="0">
                <a:solidFill>
                  <a:schemeClr val="tx2">
                    <a:satMod val="130000"/>
                  </a:schemeClr>
                </a:solidFill>
              </a:rPr>
              <a:t>Remdamiesi pateiktais literatūriniais ir socialiniais pavyzdžiais, dirbdami grupėmis ir savarankiškai, aptarę pasirinktus personažus, </a:t>
            </a:r>
            <a:r>
              <a:rPr lang="lt-LT" u="sng" dirty="0" smtClean="0">
                <a:solidFill>
                  <a:schemeClr val="tx2">
                    <a:satMod val="130000"/>
                  </a:schemeClr>
                </a:solidFill>
              </a:rPr>
              <a:t>pateiksite 3-5 argumentus, įrodančius jūsų poziciją </a:t>
            </a:r>
            <a:endParaRPr lang="en-US" u="sng" dirty="0">
              <a:solidFill>
                <a:schemeClr val="tx2">
                  <a:satMod val="130000"/>
                </a:schemeClr>
              </a:solidFill>
            </a:endParaRPr>
          </a:p>
        </p:txBody>
      </p:sp>
      <p:sp>
        <p:nvSpPr>
          <p:cNvPr id="3" name="Subtitle 2"/>
          <p:cNvSpPr>
            <a:spLocks noGrp="1"/>
          </p:cNvSpPr>
          <p:nvPr>
            <p:ph type="subTitle" idx="1"/>
          </p:nvPr>
        </p:nvSpPr>
        <p:spPr>
          <a:xfrm>
            <a:off x="1431925" y="1849438"/>
            <a:ext cx="7407275" cy="1752600"/>
          </a:xfrm>
        </p:spPr>
        <p:txBody>
          <a:bodyPr>
            <a:normAutofit/>
          </a:bodyPr>
          <a:lstStyle/>
          <a:p>
            <a:pPr eaLnBrk="1" fontAlgn="auto" hangingPunct="1">
              <a:spcAft>
                <a:spcPts val="0"/>
              </a:spcAft>
              <a:buFont typeface="Wingdings 2"/>
              <a:buNone/>
              <a:defRPr/>
            </a:pPr>
            <a:endParaRPr lang="lt-LT" dirty="0" smtClean="0">
              <a:latin typeface="Times New Roman" pitchFamily="18" charset="0"/>
              <a:cs typeface="Times New Roman" pitchFamily="18" charset="0"/>
            </a:endParaRPr>
          </a:p>
          <a:p>
            <a:pPr eaLnBrk="1" fontAlgn="auto" hangingPunct="1">
              <a:spcAft>
                <a:spcPts val="0"/>
              </a:spcAft>
              <a:buFont typeface="Wingdings 2"/>
              <a:buNone/>
              <a:defRPr/>
            </a:pPr>
            <a:endParaRPr lang="lt-LT" dirty="0" smtClean="0">
              <a:latin typeface="Times New Roman" pitchFamily="18" charset="0"/>
              <a:cs typeface="Times New Roman" pitchFamily="18" charset="0"/>
            </a:endParaRPr>
          </a:p>
          <a:p>
            <a:pPr eaLnBrk="1" fontAlgn="auto" hangingPunct="1">
              <a:spcAft>
                <a:spcPts val="0"/>
              </a:spcAft>
              <a:buFont typeface="Wingdings 2"/>
              <a:buNone/>
              <a:defRPr/>
            </a:pPr>
            <a:endParaRPr lang="lt-LT" dirty="0" smtClean="0">
              <a:latin typeface="Times New Roman" pitchFamily="18" charset="0"/>
              <a:cs typeface="Times New Roman" pitchFamily="18" charset="0"/>
            </a:endParaRPr>
          </a:p>
          <a:p>
            <a:pPr eaLnBrk="1" fontAlgn="auto" hangingPunct="1">
              <a:spcAft>
                <a:spcPts val="0"/>
              </a:spcAft>
              <a:buFont typeface="Wingdings 2"/>
              <a:buNone/>
              <a:defRPr/>
            </a:pP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1143000"/>
          </a:xfrm>
        </p:spPr>
        <p:txBody>
          <a:bodyPr>
            <a:normAutofit fontScale="90000"/>
          </a:bodyPr>
          <a:lstStyle/>
          <a:p>
            <a:pPr eaLnBrk="1" fontAlgn="auto" hangingPunct="1">
              <a:spcAft>
                <a:spcPts val="0"/>
              </a:spcAft>
              <a:defRPr/>
            </a:pPr>
            <a:r>
              <a:rPr lang="lt-LT" dirty="0" smtClean="0">
                <a:solidFill>
                  <a:schemeClr val="tx2">
                    <a:satMod val="130000"/>
                  </a:schemeClr>
                </a:solidFill>
              </a:rPr>
              <a:t/>
            </a:r>
            <a:br>
              <a:rPr lang="lt-LT" dirty="0" smtClean="0">
                <a:solidFill>
                  <a:schemeClr val="tx2">
                    <a:satMod val="130000"/>
                  </a:schemeClr>
                </a:solidFill>
              </a:rPr>
            </a:br>
            <a:r>
              <a:rPr lang="lt-LT" dirty="0" smtClean="0">
                <a:solidFill>
                  <a:schemeClr val="tx2">
                    <a:satMod val="130000"/>
                  </a:schemeClr>
                </a:solidFill>
              </a:rPr>
              <a:t/>
            </a:r>
            <a:br>
              <a:rPr lang="lt-LT" dirty="0" smtClean="0">
                <a:solidFill>
                  <a:schemeClr val="tx2">
                    <a:satMod val="130000"/>
                  </a:schemeClr>
                </a:solidFill>
              </a:rPr>
            </a:br>
            <a:r>
              <a:rPr lang="lt-LT" dirty="0" smtClean="0">
                <a:solidFill>
                  <a:schemeClr val="tx2">
                    <a:satMod val="130000"/>
                  </a:schemeClr>
                </a:solidFill>
              </a:rPr>
              <a:t/>
            </a:r>
            <a:br>
              <a:rPr lang="lt-LT" dirty="0" smtClean="0">
                <a:solidFill>
                  <a:schemeClr val="tx2">
                    <a:satMod val="130000"/>
                  </a:schemeClr>
                </a:solidFill>
              </a:rPr>
            </a:br>
            <a:r>
              <a:rPr lang="lt-LT" dirty="0" smtClean="0">
                <a:solidFill>
                  <a:schemeClr val="tx2">
                    <a:satMod val="130000"/>
                  </a:schemeClr>
                </a:solidFill>
              </a:rPr>
              <a:t/>
            </a:r>
            <a:br>
              <a:rPr lang="lt-LT" dirty="0" smtClean="0">
                <a:solidFill>
                  <a:schemeClr val="tx2">
                    <a:satMod val="130000"/>
                  </a:schemeClr>
                </a:solidFill>
              </a:rPr>
            </a:br>
            <a:r>
              <a:rPr lang="lt-LT" dirty="0" smtClean="0">
                <a:solidFill>
                  <a:schemeClr val="tx2">
                    <a:satMod val="130000"/>
                  </a:schemeClr>
                </a:solidFill>
              </a:rPr>
              <a:t>Užduotis raštu. Ką, jūsų nuomone, reiškia maištauti ir prisitaikyti? Pasinaudokite “Minčių lietaus” metodu ir parašykite kuo daugiau apibūdinimų.</a:t>
            </a:r>
            <a:endParaRPr lang="en-US" dirty="0">
              <a:solidFill>
                <a:schemeClr val="tx2">
                  <a:satMod val="130000"/>
                </a:schemeClr>
              </a:solidFill>
            </a:endParaRPr>
          </a:p>
        </p:txBody>
      </p:sp>
      <p:sp>
        <p:nvSpPr>
          <p:cNvPr id="9219" name="Content Placeholder 2"/>
          <p:cNvSpPr>
            <a:spLocks noGrp="1"/>
          </p:cNvSpPr>
          <p:nvPr>
            <p:ph sz="half" idx="1"/>
          </p:nvPr>
        </p:nvSpPr>
        <p:spPr>
          <a:xfrm>
            <a:off x="1435100" y="2357438"/>
            <a:ext cx="3657600" cy="3830637"/>
          </a:xfrm>
        </p:spPr>
        <p:txBody>
          <a:bodyPr/>
          <a:lstStyle/>
          <a:p>
            <a:pPr eaLnBrk="1" hangingPunct="1"/>
            <a:endParaRPr lang="lt-LT" smtClean="0"/>
          </a:p>
          <a:p>
            <a:pPr eaLnBrk="1" hangingPunct="1"/>
            <a:endParaRPr lang="lt-LT" smtClean="0"/>
          </a:p>
          <a:p>
            <a:pPr eaLnBrk="1" hangingPunct="1"/>
            <a:endParaRPr lang="lt-LT" smtClean="0"/>
          </a:p>
          <a:p>
            <a:pPr eaLnBrk="1" hangingPunct="1"/>
            <a:r>
              <a:rPr lang="lt-LT" smtClean="0"/>
              <a:t>Maištauti:</a:t>
            </a:r>
            <a:endParaRPr lang="en-US" smtClean="0"/>
          </a:p>
        </p:txBody>
      </p:sp>
      <p:sp>
        <p:nvSpPr>
          <p:cNvPr id="9220" name="Content Placeholder 3"/>
          <p:cNvSpPr>
            <a:spLocks noGrp="1"/>
          </p:cNvSpPr>
          <p:nvPr>
            <p:ph sz="half" idx="2"/>
          </p:nvPr>
        </p:nvSpPr>
        <p:spPr>
          <a:xfrm>
            <a:off x="5276850" y="2357438"/>
            <a:ext cx="3657600" cy="3830637"/>
          </a:xfrm>
        </p:spPr>
        <p:txBody>
          <a:bodyPr/>
          <a:lstStyle/>
          <a:p>
            <a:pPr eaLnBrk="1" hangingPunct="1"/>
            <a:endParaRPr lang="lt-LT" smtClean="0"/>
          </a:p>
          <a:p>
            <a:pPr eaLnBrk="1" hangingPunct="1"/>
            <a:endParaRPr lang="lt-LT" smtClean="0"/>
          </a:p>
          <a:p>
            <a:pPr eaLnBrk="1" hangingPunct="1"/>
            <a:endParaRPr lang="lt-LT" smtClean="0"/>
          </a:p>
          <a:p>
            <a:pPr eaLnBrk="1" hangingPunct="1"/>
            <a:r>
              <a:rPr lang="lt-LT" smtClean="0"/>
              <a:t>Prisitaikyti:</a:t>
            </a:r>
            <a:endParaRPr lang="en-US"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1143000"/>
          </a:xfrm>
        </p:spPr>
        <p:txBody>
          <a:bodyPr>
            <a:normAutofit fontScale="90000"/>
          </a:bodyPr>
          <a:lstStyle/>
          <a:p>
            <a:pPr eaLnBrk="1" fontAlgn="auto" hangingPunct="1">
              <a:spcAft>
                <a:spcPts val="0"/>
              </a:spcAft>
              <a:defRPr/>
            </a:pPr>
            <a:r>
              <a:rPr lang="lt-LT" dirty="0" smtClean="0">
                <a:solidFill>
                  <a:schemeClr val="tx2">
                    <a:satMod val="130000"/>
                  </a:schemeClr>
                </a:solidFill>
              </a:rPr>
              <a:t>Palyginame rezultatus, pasipildome užrašus.</a:t>
            </a:r>
            <a:endParaRPr lang="en-US" dirty="0">
              <a:solidFill>
                <a:schemeClr val="tx2">
                  <a:satMod val="130000"/>
                </a:schemeClr>
              </a:solidFill>
            </a:endParaRPr>
          </a:p>
        </p:txBody>
      </p:sp>
      <p:sp>
        <p:nvSpPr>
          <p:cNvPr id="10243" name="Content Placeholder 2"/>
          <p:cNvSpPr>
            <a:spLocks noGrp="1"/>
          </p:cNvSpPr>
          <p:nvPr>
            <p:ph sz="half" idx="1"/>
          </p:nvPr>
        </p:nvSpPr>
        <p:spPr>
          <a:xfrm>
            <a:off x="1435100" y="1524000"/>
            <a:ext cx="3657600" cy="4664075"/>
          </a:xfrm>
        </p:spPr>
        <p:txBody>
          <a:bodyPr/>
          <a:lstStyle/>
          <a:p>
            <a:pPr eaLnBrk="1" hangingPunct="1"/>
            <a:r>
              <a:rPr lang="lt-LT" dirty="0" smtClean="0"/>
              <a:t>Maištauti:</a:t>
            </a:r>
          </a:p>
          <a:p>
            <a:pPr eaLnBrk="1" hangingPunct="1">
              <a:buNone/>
            </a:pPr>
            <a:r>
              <a:rPr lang="lt-LT" dirty="0" smtClean="0"/>
              <a:t>nepaklusti,</a:t>
            </a:r>
          </a:p>
          <a:p>
            <a:pPr eaLnBrk="1" hangingPunct="1">
              <a:buNone/>
            </a:pPr>
            <a:r>
              <a:rPr lang="lt-LT" dirty="0" smtClean="0"/>
              <a:t>provokuoti,</a:t>
            </a:r>
          </a:p>
          <a:p>
            <a:pPr eaLnBrk="1" hangingPunct="1">
              <a:buNone/>
            </a:pPr>
            <a:r>
              <a:rPr lang="lt-LT" dirty="0" smtClean="0"/>
              <a:t>kovoti,</a:t>
            </a:r>
          </a:p>
          <a:p>
            <a:pPr eaLnBrk="1" hangingPunct="1">
              <a:buNone/>
            </a:pPr>
            <a:r>
              <a:rPr lang="lt-LT" dirty="0" smtClean="0"/>
              <a:t>keisti pasaulį,</a:t>
            </a:r>
          </a:p>
          <a:p>
            <a:pPr eaLnBrk="1" hangingPunct="1">
              <a:buNone/>
            </a:pPr>
            <a:r>
              <a:rPr lang="lt-LT" dirty="0" smtClean="0"/>
              <a:t>.......</a:t>
            </a:r>
          </a:p>
          <a:p>
            <a:pPr eaLnBrk="1" hangingPunct="1">
              <a:buNone/>
            </a:pPr>
            <a:endParaRPr lang="en-US" dirty="0" smtClean="0"/>
          </a:p>
        </p:txBody>
      </p:sp>
      <p:sp>
        <p:nvSpPr>
          <p:cNvPr id="10244" name="Content Placeholder 3"/>
          <p:cNvSpPr>
            <a:spLocks noGrp="1"/>
          </p:cNvSpPr>
          <p:nvPr>
            <p:ph sz="half" idx="2"/>
          </p:nvPr>
        </p:nvSpPr>
        <p:spPr>
          <a:xfrm>
            <a:off x="5276850" y="1524000"/>
            <a:ext cx="3657600" cy="4664075"/>
          </a:xfrm>
        </p:spPr>
        <p:txBody>
          <a:bodyPr/>
          <a:lstStyle/>
          <a:p>
            <a:pPr eaLnBrk="1" hangingPunct="1"/>
            <a:r>
              <a:rPr lang="lt-LT" dirty="0" smtClean="0"/>
              <a:t>Prisitaikyti:</a:t>
            </a:r>
          </a:p>
          <a:p>
            <a:pPr eaLnBrk="1" hangingPunct="1">
              <a:buNone/>
            </a:pPr>
            <a:r>
              <a:rPr lang="lt-LT" dirty="0" smtClean="0"/>
              <a:t>plaukti pasroviui,</a:t>
            </a:r>
          </a:p>
          <a:p>
            <a:pPr eaLnBrk="1" hangingPunct="1">
              <a:buNone/>
            </a:pPr>
            <a:r>
              <a:rPr lang="lt-LT" dirty="0" smtClean="0"/>
              <a:t>ramybė,</a:t>
            </a:r>
          </a:p>
          <a:p>
            <a:pPr eaLnBrk="1" hangingPunct="1">
              <a:buNone/>
            </a:pPr>
            <a:r>
              <a:rPr lang="lt-LT" dirty="0" smtClean="0"/>
              <a:t>pastovumas,</a:t>
            </a:r>
          </a:p>
          <a:p>
            <a:pPr eaLnBrk="1" hangingPunct="1">
              <a:buNone/>
            </a:pPr>
            <a:r>
              <a:rPr lang="lt-LT" dirty="0" smtClean="0"/>
              <a:t>susitaikyti,</a:t>
            </a:r>
          </a:p>
          <a:p>
            <a:pPr eaLnBrk="1" hangingPunct="1">
              <a:buNone/>
            </a:pPr>
            <a:r>
              <a:rPr lang="lt-LT" dirty="0" smtClean="0"/>
              <a:t>vergauti(?),</a:t>
            </a:r>
          </a:p>
          <a:p>
            <a:pPr eaLnBrk="1" hangingPunct="1">
              <a:buNone/>
            </a:pPr>
            <a:r>
              <a:rPr lang="lt-LT" dirty="0" smtClean="0"/>
              <a:t>priimtina daugumai,</a:t>
            </a:r>
          </a:p>
          <a:p>
            <a:pPr eaLnBrk="1" hangingPunct="1">
              <a:buNone/>
            </a:pPr>
            <a:r>
              <a:rPr lang="lt-LT" dirty="0" smtClean="0"/>
              <a:t>...</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1143000"/>
          </a:xfrm>
        </p:spPr>
        <p:txBody>
          <a:bodyPr>
            <a:normAutofit fontScale="90000"/>
          </a:bodyPr>
          <a:lstStyle/>
          <a:p>
            <a:pPr eaLnBrk="1" fontAlgn="auto" hangingPunct="1">
              <a:spcAft>
                <a:spcPts val="0"/>
              </a:spcAft>
              <a:defRPr/>
            </a:pPr>
            <a:r>
              <a:rPr lang="lt-LT" dirty="0" smtClean="0">
                <a:solidFill>
                  <a:schemeClr val="tx2">
                    <a:satMod val="130000"/>
                  </a:schemeClr>
                </a:solidFill>
              </a:rPr>
              <a:t/>
            </a:r>
            <a:br>
              <a:rPr lang="lt-LT" dirty="0" smtClean="0">
                <a:solidFill>
                  <a:schemeClr val="tx2">
                    <a:satMod val="130000"/>
                  </a:schemeClr>
                </a:solidFill>
              </a:rPr>
            </a:br>
            <a:r>
              <a:rPr lang="lt-LT" dirty="0" smtClean="0">
                <a:solidFill>
                  <a:schemeClr val="tx2">
                    <a:satMod val="130000"/>
                  </a:schemeClr>
                </a:solidFill>
              </a:rPr>
              <a:t/>
            </a:r>
            <a:br>
              <a:rPr lang="lt-LT" dirty="0" smtClean="0">
                <a:solidFill>
                  <a:schemeClr val="tx2">
                    <a:satMod val="130000"/>
                  </a:schemeClr>
                </a:solidFill>
              </a:rPr>
            </a:br>
            <a:r>
              <a:rPr lang="lt-LT" dirty="0" smtClean="0">
                <a:solidFill>
                  <a:schemeClr val="tx2">
                    <a:satMod val="130000"/>
                  </a:schemeClr>
                </a:solidFill>
              </a:rPr>
              <a:t/>
            </a:r>
            <a:br>
              <a:rPr lang="lt-LT" dirty="0" smtClean="0">
                <a:solidFill>
                  <a:schemeClr val="tx2">
                    <a:satMod val="130000"/>
                  </a:schemeClr>
                </a:solidFill>
              </a:rPr>
            </a:br>
            <a:r>
              <a:rPr lang="lt-LT" dirty="0" smtClean="0">
                <a:solidFill>
                  <a:schemeClr val="tx2">
                    <a:satMod val="130000"/>
                  </a:schemeClr>
                </a:solidFill>
              </a:rPr>
              <a:t/>
            </a:r>
            <a:br>
              <a:rPr lang="lt-LT" dirty="0" smtClean="0">
                <a:solidFill>
                  <a:schemeClr val="tx2">
                    <a:satMod val="130000"/>
                  </a:schemeClr>
                </a:solidFill>
              </a:rPr>
            </a:br>
            <a:r>
              <a:rPr lang="lt-LT" dirty="0" smtClean="0">
                <a:solidFill>
                  <a:schemeClr val="tx2">
                    <a:satMod val="130000"/>
                  </a:schemeClr>
                </a:solidFill>
              </a:rPr>
              <a:t/>
            </a:r>
            <a:br>
              <a:rPr lang="lt-LT" dirty="0" smtClean="0">
                <a:solidFill>
                  <a:schemeClr val="tx2">
                    <a:satMod val="130000"/>
                  </a:schemeClr>
                </a:solidFill>
              </a:rPr>
            </a:br>
            <a:r>
              <a:rPr lang="lt-LT" dirty="0" smtClean="0">
                <a:solidFill>
                  <a:schemeClr val="tx2">
                    <a:satMod val="130000"/>
                  </a:schemeClr>
                </a:solidFill>
              </a:rPr>
              <a:t/>
            </a:r>
            <a:br>
              <a:rPr lang="lt-LT" dirty="0" smtClean="0">
                <a:solidFill>
                  <a:schemeClr val="tx2">
                    <a:satMod val="130000"/>
                  </a:schemeClr>
                </a:solidFill>
              </a:rPr>
            </a:br>
            <a:r>
              <a:rPr lang="lt-LT" dirty="0" smtClean="0">
                <a:solidFill>
                  <a:schemeClr val="tx2">
                    <a:satMod val="130000"/>
                  </a:schemeClr>
                </a:solidFill>
              </a:rPr>
              <a:t>Pamąstykite, kaip apibūdintumėte šiuos asmenis:</a:t>
            </a:r>
            <a:endParaRPr lang="en-US" dirty="0">
              <a:solidFill>
                <a:schemeClr val="tx2">
                  <a:satMod val="13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5886450" y="0"/>
            <a:ext cx="2743200" cy="6215063"/>
          </a:xfrm>
        </p:spPr>
        <p:txBody>
          <a:bodyPr vert="horz" wrap="square" lIns="91440" tIns="45720" rIns="91440" bIns="45720" numCol="1" anchorCtr="0" compatLnSpc="1">
            <a:prstTxWarp prst="textNoShape">
              <a:avLst/>
            </a:prstTxWarp>
          </a:bodyPr>
          <a:lstStyle/>
          <a:p>
            <a:pPr eaLnBrk="1" hangingPunct="1"/>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en-US" sz="2400" dirty="0" smtClean="0">
                <a:solidFill>
                  <a:schemeClr val="tx1"/>
                </a:solidFill>
              </a:rPr>
              <a:t>St</a:t>
            </a:r>
            <a:r>
              <a:rPr lang="lt-LT" sz="2400" dirty="0" smtClean="0">
                <a:solidFill>
                  <a:schemeClr val="tx1"/>
                </a:solidFill>
              </a:rPr>
              <a:t>i</a:t>
            </a:r>
            <a:r>
              <a:rPr lang="en-US" sz="2400" dirty="0" smtClean="0">
                <a:solidFill>
                  <a:schemeClr val="tx1"/>
                </a:solidFill>
              </a:rPr>
              <a:t>vas </a:t>
            </a:r>
            <a:r>
              <a:rPr lang="en-US" sz="2400" dirty="0" err="1" smtClean="0">
                <a:solidFill>
                  <a:schemeClr val="tx1"/>
                </a:solidFill>
              </a:rPr>
              <a:t>Jobsa</a:t>
            </a:r>
            <a:r>
              <a:rPr lang="lt-LT" sz="2400" dirty="0" smtClean="0">
                <a:solidFill>
                  <a:schemeClr val="tx1"/>
                </a:solidFill>
              </a:rPr>
              <a:t>s</a:t>
            </a:r>
            <a:r>
              <a:rPr lang="lt-LT" sz="1800" dirty="0" smtClean="0">
                <a:solidFill>
                  <a:schemeClr val="tx1"/>
                </a:solidFill>
              </a:rPr>
              <a:t>. </a:t>
            </a:r>
            <a:r>
              <a:rPr lang="lt-LT" sz="1800" dirty="0" smtClean="0">
                <a:solidFill>
                  <a:schemeClr val="tx1"/>
                </a:solidFill>
                <a:hlinkClick r:id="rId2" action="ppaction://hlinkfile" tooltip="1955"/>
              </a:rPr>
              <a:t>1955</a:t>
            </a:r>
            <a:r>
              <a:rPr lang="lt-LT" sz="1800" dirty="0" smtClean="0">
                <a:solidFill>
                  <a:schemeClr val="tx1"/>
                </a:solidFill>
              </a:rPr>
              <a:t> m. </a:t>
            </a:r>
            <a:r>
              <a:rPr lang="lt-LT" sz="1800" dirty="0" smtClean="0">
                <a:solidFill>
                  <a:schemeClr val="tx1"/>
                </a:solidFill>
                <a:hlinkClick r:id="rId3" action="ppaction://hlinkfile" tooltip="Vasario 24"/>
              </a:rPr>
              <a:t>vasario 24</a:t>
            </a:r>
            <a:r>
              <a:rPr lang="lt-LT" sz="1800" dirty="0" smtClean="0">
                <a:solidFill>
                  <a:schemeClr val="tx1"/>
                </a:solidFill>
              </a:rPr>
              <a:t> d. – </a:t>
            </a:r>
            <a:r>
              <a:rPr lang="lt-LT" sz="1800" dirty="0" smtClean="0">
                <a:solidFill>
                  <a:schemeClr val="tx1"/>
                </a:solidFill>
                <a:hlinkClick r:id="rId4" action="ppaction://hlinkfile" tooltip="2011"/>
              </a:rPr>
              <a:t>2011</a:t>
            </a:r>
            <a:r>
              <a:rPr lang="lt-LT" sz="1800" dirty="0" smtClean="0">
                <a:solidFill>
                  <a:schemeClr val="tx1"/>
                </a:solidFill>
              </a:rPr>
              <a:t> m. </a:t>
            </a:r>
            <a:r>
              <a:rPr lang="lt-LT" sz="1800" dirty="0" smtClean="0">
                <a:solidFill>
                  <a:schemeClr val="tx1"/>
                </a:solidFill>
                <a:hlinkClick r:id="rId5" action="ppaction://hlinkfile" tooltip="Spalio 5"/>
              </a:rPr>
              <a:t>spalio 5</a:t>
            </a:r>
            <a:r>
              <a:rPr lang="lt-LT" sz="1800" dirty="0" smtClean="0">
                <a:solidFill>
                  <a:schemeClr val="tx1"/>
                </a:solidFill>
              </a:rPr>
              <a:t> d.) buvo </a:t>
            </a:r>
            <a:r>
              <a:rPr lang="lt-LT" sz="1800" dirty="0" smtClean="0">
                <a:solidFill>
                  <a:schemeClr val="tx1"/>
                </a:solidFill>
                <a:hlinkClick r:id="rId6" action="ppaction://hlinkfile" tooltip="JAV"/>
              </a:rPr>
              <a:t>JAV</a:t>
            </a:r>
            <a:r>
              <a:rPr lang="lt-LT" sz="1800" dirty="0" smtClean="0">
                <a:solidFill>
                  <a:schemeClr val="tx1"/>
                </a:solidFill>
              </a:rPr>
              <a:t> verslo magnatas ir </a:t>
            </a:r>
            <a:r>
              <a:rPr lang="lt-LT" sz="1800" dirty="0" smtClean="0">
                <a:solidFill>
                  <a:schemeClr val="tx1"/>
                </a:solidFill>
                <a:hlinkClick r:id="rId7" action="ppaction://hlinkfile" tooltip="Išradėjas"/>
              </a:rPr>
              <a:t>išradėjas</a:t>
            </a:r>
            <a:r>
              <a:rPr lang="lt-LT" sz="1800" dirty="0" smtClean="0">
                <a:solidFill>
                  <a:schemeClr val="tx1"/>
                </a:solidFill>
              </a:rPr>
              <a:t>. Jis buvo vienas „</a:t>
            </a:r>
            <a:r>
              <a:rPr lang="lt-LT" sz="1800" dirty="0" smtClean="0">
                <a:solidFill>
                  <a:schemeClr val="tx1"/>
                </a:solidFill>
                <a:hlinkClick r:id="rId8" action="ppaction://hlinkfile" tooltip="Apple"/>
              </a:rPr>
              <a:t>Apple</a:t>
            </a:r>
            <a:r>
              <a:rPr lang="lt-LT" sz="1800" dirty="0" smtClean="0">
                <a:solidFill>
                  <a:schemeClr val="tx1"/>
                </a:solidFill>
              </a:rPr>
              <a:t>“ kompanijos įkūrėjų, vadovas ir direktori</a:t>
            </a:r>
            <a:r>
              <a:rPr lang="en-US" sz="1800" dirty="0" smtClean="0">
                <a:solidFill>
                  <a:schemeClr val="tx1"/>
                </a:solidFill>
              </a:rPr>
              <a:t>us, </a:t>
            </a:r>
            <a:r>
              <a:rPr lang="lt-LT" sz="1800" dirty="0" smtClean="0">
                <a:solidFill>
                  <a:schemeClr val="tx1"/>
                </a:solidFill>
              </a:rPr>
              <a:t>tarybos narys. Stivas Džobsas yra minimas kaip išradėjas arba vienas iš išradėjų 338-iuose JAV </a:t>
            </a:r>
            <a:r>
              <a:rPr lang="lt-LT" sz="1800" dirty="0" smtClean="0">
                <a:solidFill>
                  <a:schemeClr val="tx1"/>
                </a:solidFill>
                <a:hlinkClick r:id="rId9" action="ppaction://hlinkfile" tooltip="Patentas"/>
              </a:rPr>
              <a:t>patentuose</a:t>
            </a:r>
            <a:r>
              <a:rPr lang="lt-LT" sz="1800" dirty="0" smtClean="0">
                <a:solidFill>
                  <a:schemeClr val="tx1"/>
                </a:solidFill>
              </a:rPr>
              <a:t>. Jo išradimai prasideda nuo pačio </a:t>
            </a:r>
            <a:r>
              <a:rPr lang="lt-LT" sz="1800" dirty="0" smtClean="0">
                <a:solidFill>
                  <a:schemeClr val="tx1"/>
                </a:solidFill>
                <a:hlinkClick r:id="rId10" action="ppaction://hlinkfile" tooltip="Kompiuteris"/>
              </a:rPr>
              <a:t>kompiuterio</a:t>
            </a:r>
            <a:r>
              <a:rPr lang="lt-LT" sz="1800" dirty="0" smtClean="0">
                <a:solidFill>
                  <a:schemeClr val="tx1"/>
                </a:solidFill>
              </a:rPr>
              <a:t> iki lietimui jautraus ekrano, </a:t>
            </a:r>
            <a:r>
              <a:rPr lang="lt-LT" sz="1800" dirty="0" smtClean="0">
                <a:solidFill>
                  <a:schemeClr val="tx1"/>
                </a:solidFill>
                <a:hlinkClick r:id="rId11" action="ppaction://hlinkfile" tooltip="Kolonėlė"/>
              </a:rPr>
              <a:t>kolonėlių</a:t>
            </a:r>
            <a:r>
              <a:rPr lang="lt-LT" sz="1800" dirty="0" smtClean="0">
                <a:solidFill>
                  <a:schemeClr val="tx1"/>
                </a:solidFill>
              </a:rPr>
              <a:t> ar </a:t>
            </a:r>
            <a:r>
              <a:rPr lang="lt-LT" sz="1800" dirty="0" smtClean="0">
                <a:solidFill>
                  <a:schemeClr val="tx1"/>
                </a:solidFill>
                <a:hlinkClick r:id="rId12" action="ppaction://hlinkfile" tooltip="Klaviatūra"/>
              </a:rPr>
              <a:t>klaviatūrų</a:t>
            </a:r>
            <a:r>
              <a:rPr lang="lt-LT" sz="1800" dirty="0" smtClean="0">
                <a:solidFill>
                  <a:schemeClr val="tx1"/>
                </a:solidFill>
              </a:rPr>
              <a:t>.</a:t>
            </a:r>
            <a:br>
              <a:rPr lang="lt-LT" sz="1800" dirty="0" smtClean="0">
                <a:solidFill>
                  <a:schemeClr val="tx1"/>
                </a:solidFill>
              </a:rPr>
            </a:br>
            <a:endParaRPr lang="en-US" sz="1800" dirty="0" smtClean="0">
              <a:solidFill>
                <a:schemeClr val="tx1"/>
              </a:solidFill>
            </a:endParaRPr>
          </a:p>
        </p:txBody>
      </p:sp>
      <p:pic>
        <p:nvPicPr>
          <p:cNvPr id="5" name="Picture Placeholder 4" descr="st jobsas.jpg"/>
          <p:cNvPicPr>
            <a:picLocks noGrp="1" noChangeAspect="1"/>
          </p:cNvPicPr>
          <p:nvPr>
            <p:ph type="pic" idx="1"/>
          </p:nvPr>
        </p:nvPicPr>
        <p:blipFill>
          <a:blip r:embed="rId13"/>
          <a:srcRect l="3055" r="3055"/>
          <a:stretch>
            <a:fillRect/>
          </a:stretch>
        </p:blipFill>
        <p:spPr>
          <a:xfrm>
            <a:off x="714374" y="928688"/>
            <a:ext cx="4643443" cy="4714890"/>
          </a:xfrm>
        </p:spPr>
      </p:pic>
      <p:sp>
        <p:nvSpPr>
          <p:cNvPr id="12292" name="Text Placeholder 3"/>
          <p:cNvSpPr>
            <a:spLocks noGrp="1"/>
          </p:cNvSpPr>
          <p:nvPr>
            <p:ph type="body" sz="half" idx="2"/>
          </p:nvPr>
        </p:nvSpPr>
        <p:spPr>
          <a:xfrm>
            <a:off x="838200" y="4800600"/>
            <a:ext cx="4419600" cy="842963"/>
          </a:xfrm>
        </p:spPr>
        <p:txBody>
          <a:bodyPr/>
          <a:lstStyle/>
          <a:p>
            <a:pPr eaLnBrk="1" hangingPunct="1">
              <a:spcBef>
                <a:spcPct val="0"/>
              </a:spcBef>
            </a:pPr>
            <a:endParaRPr lang="en-US" smtClean="0"/>
          </a:p>
          <a:p>
            <a:pPr eaLnBrk="1" hangingPunct="1">
              <a:spcBef>
                <a:spcPct val="0"/>
              </a:spcBef>
            </a:pPr>
            <a:endParaRPr lang="en-US"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1435100" y="285750"/>
            <a:ext cx="7499350" cy="6357938"/>
          </a:xfrm>
        </p:spPr>
        <p:txBody>
          <a:bodyPr/>
          <a:lstStyle/>
          <a:p>
            <a:pPr eaLnBrk="1" hangingPunct="1">
              <a:buFont typeface="Wingdings 2" pitchFamily="18" charset="2"/>
              <a:buNone/>
            </a:pPr>
            <a:r>
              <a:rPr lang="lt-LT" b="1" dirty="0" smtClean="0"/>
              <a:t>Jobso aistra ir atsidavimas darbui</a:t>
            </a:r>
          </a:p>
          <a:p>
            <a:pPr eaLnBrk="1" hangingPunct="1"/>
            <a:r>
              <a:rPr lang="lt-LT" sz="2000" dirty="0" smtClean="0"/>
              <a:t>„Steve varikliukas buvo jo įsitikinimas, kad svarbu ne tai, ką darai, o tai, ko nusprendi nedaryti. Jis tikras minimalistas – jo namuose neveik nebuvo baldų, tik Einšteino nuotrauka, lempa, kėdė ir lova. Jis neapsikraudavo daiktais, bet itin atidžiai rinkdavosi tai, ką perka“, - interviu pasakojo Jobso kolega Johnas Sculley.</a:t>
            </a:r>
          </a:p>
          <a:p>
            <a:pPr eaLnBrk="1" hangingPunct="1"/>
            <a:r>
              <a:rPr lang="lt-LT" sz="2000" dirty="0" smtClean="0"/>
              <a:t> Jobso vertybės ir prioritetai buvo suformuoti iš gyvenimiškos patirties ir aplinkos. Gimęs 1955 metais, augo hipių kultūroje ir su hipiška muzika – Bob Dylan ir „The Beatles“ (pagal jų dainą „Apple corps“ ir kompanija ir buvo pavadinta „Apple“). Net vadovaudamas kompanijai, Jobsas dažnai vykdavo į Indiją, pažino budizmo filosofiją, o po ofisą vaikščiodavo... basomis!</a:t>
            </a:r>
          </a:p>
          <a:p>
            <a:pPr eaLnBrk="1" hangingPunct="1"/>
            <a:r>
              <a:rPr lang="lt-LT" sz="2000" dirty="0" smtClean="0"/>
              <a:t>Tiesa, ne viskas buvo taip gražu. Nors vienas iš pagrindinių budizmo elementų yra karma, Jobsas viešumoje nelabai stengėsi ją tobulinti: buvusius bendražygius vadindavo neišmanėliais, o darbuotojai nevengdavo „tirono“ epiteto.</a:t>
            </a:r>
          </a:p>
          <a:p>
            <a:pPr eaLnBrk="1" hangingPunct="1"/>
            <a:r>
              <a:rPr lang="lt-LT" sz="2000" dirty="0" smtClean="0"/>
              <a:t>Žodžiu, dirbo nesustodamas, nes tikėjo tuo, ką daro.</a:t>
            </a:r>
            <a:br>
              <a:rPr lang="lt-LT" sz="2000" dirty="0" smtClean="0"/>
            </a:br>
            <a:endParaRPr lang="lt-LT" sz="2000" dirty="0" smtClean="0"/>
          </a:p>
          <a:p>
            <a:pPr eaLnBrk="1" hangingPunct="1"/>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bwMode="auto">
          <a:xfrm>
            <a:off x="5572125" y="214313"/>
            <a:ext cx="3057525" cy="5929331"/>
          </a:xfrm>
        </p:spPr>
        <p:txBody>
          <a:bodyPr vert="horz" wrap="square" lIns="91440" tIns="45720" rIns="91440" bIns="45720" numCol="1" anchorCtr="0" compatLnSpc="1">
            <a:prstTxWarp prst="textNoShape">
              <a:avLst/>
            </a:prstTxWarp>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2400" dirty="0" smtClean="0"/>
              <a:t>P</a:t>
            </a:r>
            <a:r>
              <a:rPr lang="lt-LT" sz="2400" dirty="0" smtClean="0"/>
              <a:t>ussy Riot</a:t>
            </a:r>
            <a:r>
              <a:rPr lang="lt-LT" dirty="0" smtClean="0"/>
              <a:t> </a:t>
            </a:r>
            <a:r>
              <a:rPr lang="lt-LT" sz="1800" dirty="0" smtClean="0"/>
              <a:t>– Rusijos feminisčių</a:t>
            </a:r>
            <a:r>
              <a:rPr lang="en-US" sz="1800" dirty="0" smtClean="0"/>
              <a:t> </a:t>
            </a:r>
            <a:r>
              <a:rPr lang="lt-LT" sz="1800" dirty="0" smtClean="0"/>
              <a:t>pankroko</a:t>
            </a:r>
            <a:r>
              <a:rPr lang="en-US" sz="1800" dirty="0" smtClean="0"/>
              <a:t> </a:t>
            </a:r>
            <a:r>
              <a:rPr lang="lt-LT" sz="1800" dirty="0" smtClean="0"/>
              <a:t>grupė iš Maskvos</a:t>
            </a:r>
            <a:r>
              <a:rPr lang="en-US" sz="1800" dirty="0" smtClean="0"/>
              <a:t>,</a:t>
            </a:r>
            <a:r>
              <a:rPr lang="lt-LT" sz="1800" dirty="0" smtClean="0"/>
              <a:t> garsėjanti savo nesankcionuotais viešais koncertais tam neskirtose vietose: metro stotyse, ant troleibusų, policijos nuovados stogo,</a:t>
            </a:r>
            <a:r>
              <a:rPr lang="en-US" sz="1800" dirty="0" smtClean="0"/>
              <a:t> </a:t>
            </a:r>
            <a:r>
              <a:rPr lang="lt-LT" sz="1800" dirty="0" smtClean="0"/>
              <a:t>Kristaus Išganytojo katedroje.</a:t>
            </a:r>
            <a:br>
              <a:rPr lang="lt-LT" sz="1800" dirty="0" smtClean="0"/>
            </a:br>
            <a:r>
              <a:rPr lang="lt-LT" sz="1800" dirty="0" smtClean="0"/>
              <a:t>Grupė susikūrė 2011 m. rugpjūčio mėn. Tiek koncertų metu, tiek spaudos konferencijose savo veidus merginos slepia po margaspalvėmis megztomis kaukėmis </a:t>
            </a:r>
            <a:r>
              <a:rPr lang="lt-LT" sz="1800" dirty="0" smtClean="0">
                <a:solidFill>
                  <a:schemeClr val="tx1"/>
                </a:solidFill>
              </a:rPr>
              <a:t>balaklavomis</a:t>
            </a:r>
            <a:r>
              <a:rPr lang="lt-LT" sz="1800" dirty="0" smtClean="0"/>
              <a:t> be to, net ir žiemą vilki ryškiaspalves sukneles bei pėdkelnes.</a:t>
            </a:r>
          </a:p>
        </p:txBody>
      </p:sp>
      <p:pic>
        <p:nvPicPr>
          <p:cNvPr id="5" name="Picture Placeholder 4" descr="thCANHCU2M.jpg"/>
          <p:cNvPicPr>
            <a:picLocks noGrp="1" noChangeAspect="1"/>
          </p:cNvPicPr>
          <p:nvPr>
            <p:ph type="pic" idx="1"/>
          </p:nvPr>
        </p:nvPicPr>
        <p:blipFill>
          <a:blip r:embed="rId2"/>
          <a:srcRect l="3684" r="3684"/>
          <a:stretch>
            <a:fillRect/>
          </a:stretch>
        </p:blipFill>
        <p:spPr>
          <a:xfrm>
            <a:off x="500034" y="1000108"/>
            <a:ext cx="4857784" cy="4786346"/>
          </a:xfrm>
        </p:spPr>
      </p:pic>
      <p:sp>
        <p:nvSpPr>
          <p:cNvPr id="14340" name="Text Placeholder 3"/>
          <p:cNvSpPr>
            <a:spLocks noGrp="1"/>
          </p:cNvSpPr>
          <p:nvPr>
            <p:ph type="body" sz="half" idx="2"/>
          </p:nvPr>
        </p:nvSpPr>
        <p:spPr>
          <a:xfrm flipV="1">
            <a:off x="838200" y="5786438"/>
            <a:ext cx="4419600" cy="46037"/>
          </a:xfrm>
        </p:spPr>
        <p:txBody>
          <a:bodyPr/>
          <a:lstStyle/>
          <a:p>
            <a:pPr eaLnBrk="1" hangingPunct="1">
              <a:spcBef>
                <a:spcPct val="0"/>
              </a:spcBef>
            </a:pPr>
            <a:endParaRPr lang="en-US" smtClean="0"/>
          </a:p>
          <a:p>
            <a:pPr eaLnBrk="1" hangingPunct="1">
              <a:spcBef>
                <a:spcPct val="0"/>
              </a:spcBef>
            </a:pPr>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25" y="214313"/>
            <a:ext cx="7497763" cy="2214562"/>
          </a:xfrm>
        </p:spPr>
        <p:txBody>
          <a:bodyPr>
            <a:normAutofit fontScale="90000"/>
          </a:bodyPr>
          <a:lstStyle/>
          <a:p>
            <a:pPr>
              <a:defRPr/>
            </a:pPr>
            <a:r>
              <a:rPr lang="en-US" sz="4400" dirty="0" smtClean="0"/>
              <a:t/>
            </a:r>
            <a:br>
              <a:rPr lang="en-US" sz="4400" dirty="0" smtClean="0"/>
            </a:br>
            <a:r>
              <a:rPr lang="en-US" sz="4400" dirty="0" smtClean="0"/>
              <a:t/>
            </a:r>
            <a:br>
              <a:rPr lang="en-US" sz="4400" dirty="0" smtClean="0"/>
            </a:br>
            <a:r>
              <a:rPr lang="lt-LT" sz="2000" dirty="0" smtClean="0"/>
              <a:t>Pussy Riot“ narės buvo sulaikytos 2012m. vasario mėn., </a:t>
            </a:r>
            <a:r>
              <a:rPr lang="en-US" sz="2000" dirty="0" smtClean="0"/>
              <a:t> </a:t>
            </a:r>
            <a:r>
              <a:rPr lang="lt-LT" sz="2000" dirty="0" smtClean="0"/>
              <a:t>kai pagrindinėje Maskvos Kristaus Išganytojo katedroje surengė triukšmingą protestą. Jos su kaukėmis katedroje meldėsi, kad Rusija būtų išvaduota nuo prezidento Vladimiro Putino</a:t>
            </a:r>
            <a:r>
              <a:rPr lang="en-US" sz="2000" dirty="0" smtClean="0"/>
              <a:t>.</a:t>
            </a:r>
            <a:r>
              <a:rPr lang="lt-LT" sz="2000" dirty="0" smtClean="0"/>
              <a:t> Merginos buvo pripažintos kaltomis dėl „chuliganizmo iš religinės neapykantos“.  Areštas ir po to sekęs nuosprendis joms praleisti dvejus metus darbo stovykloje sutelkė viso pasaulio dėmesį,  byla sulaukė tarptautinio pasmerkimo. Dvi grupės narės išvežtos į atokias kolonijas Mordovijoje</a:t>
            </a:r>
            <a:r>
              <a:rPr lang="en-US" sz="2000" dirty="0" smtClean="0"/>
              <a:t> </a:t>
            </a:r>
            <a:r>
              <a:rPr lang="lt-LT" sz="2000" dirty="0" smtClean="0"/>
              <a:t>ir Permės krašte</a:t>
            </a:r>
            <a:r>
              <a:rPr lang="en-US" sz="2000" dirty="0" smtClean="0"/>
              <a:t>, </a:t>
            </a:r>
            <a:r>
              <a:rPr lang="lt-LT" sz="2000" dirty="0" smtClean="0"/>
              <a:t>kur atliks dvejų metų laisvės atėmimo bausmę. Šiose teritorijose sovietų laikais buvo įrengtos kalinių kolonijos, sąlygos stovyklose itin griežtos</a:t>
            </a:r>
            <a:r>
              <a:rPr lang="en-US" sz="2000" dirty="0" smtClean="0"/>
              <a:t>.</a:t>
            </a:r>
            <a:r>
              <a:rPr lang="lt-LT" sz="2000" dirty="0" smtClean="0"/>
              <a:t> Palaikymą grupės narėms išreiškė Madonna, P. Makartnis, Vokietijos kanclerė A.Merkel,  Bjork.</a:t>
            </a:r>
            <a:endParaRPr lang="en-US" sz="2000" dirty="0"/>
          </a:p>
        </p:txBody>
      </p:sp>
      <p:pic>
        <p:nvPicPr>
          <p:cNvPr id="15363" name="Content Placeholder 4" descr="riot.jpg"/>
          <p:cNvPicPr>
            <a:picLocks noGrp="1" noChangeAspect="1"/>
          </p:cNvPicPr>
          <p:nvPr>
            <p:ph sz="half" idx="1"/>
          </p:nvPr>
        </p:nvPicPr>
        <p:blipFill>
          <a:blip r:embed="rId2"/>
          <a:srcRect/>
          <a:stretch>
            <a:fillRect/>
          </a:stretch>
        </p:blipFill>
        <p:spPr>
          <a:xfrm>
            <a:off x="1143000" y="3643313"/>
            <a:ext cx="3549650" cy="2714625"/>
          </a:xfrm>
        </p:spPr>
      </p:pic>
      <p:pic>
        <p:nvPicPr>
          <p:cNvPr id="15364" name="Content Placeholder 5" descr="riot2.jpg"/>
          <p:cNvPicPr>
            <a:picLocks noGrp="1" noChangeAspect="1"/>
          </p:cNvPicPr>
          <p:nvPr>
            <p:ph sz="half" idx="2"/>
          </p:nvPr>
        </p:nvPicPr>
        <p:blipFill>
          <a:blip r:embed="rId3"/>
          <a:srcRect/>
          <a:stretch>
            <a:fillRect/>
          </a:stretch>
        </p:blipFill>
        <p:spPr>
          <a:xfrm>
            <a:off x="5072063" y="3571875"/>
            <a:ext cx="3462337" cy="28575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bwMode="auto">
          <a:xfrm>
            <a:off x="5886450" y="3071810"/>
            <a:ext cx="2743200" cy="2143140"/>
          </a:xfrm>
        </p:spPr>
        <p:txBody>
          <a:bodyPr vert="horz" wrap="square" lIns="91440" tIns="45720" rIns="91440" bIns="45720" numCol="1" anchorCtr="0" compatLnSpc="1">
            <a:prstTxWarp prst="textNoShape">
              <a:avLst/>
            </a:prstTxWarp>
          </a:bodyPr>
          <a:lstStyle/>
          <a:p>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Metalistai- </a:t>
            </a:r>
            <a:r>
              <a:rPr lang="lt-LT" b="0" dirty="0" smtClean="0"/>
              <a:t>sunkiojo metalo muzikos fanai. Paplitę visame pasaulyje, ypač jų daug Brazilijoje. Metalistų subkultūra apipinta visokiausių stereotipų. Jie išsiskiria savo išvaizda- ilgi plaukai ar barzda, odinė apranga, papuošta metaliniais spygliais,  mėgsta važinėtis motociklais.</a:t>
            </a:r>
            <a:endParaRPr lang="en-US" b="0" dirty="0" smtClean="0"/>
          </a:p>
        </p:txBody>
      </p:sp>
      <p:sp>
        <p:nvSpPr>
          <p:cNvPr id="16388" name="Text Placeholder 3"/>
          <p:cNvSpPr>
            <a:spLocks noGrp="1"/>
          </p:cNvSpPr>
          <p:nvPr>
            <p:ph type="body" sz="half" idx="2"/>
          </p:nvPr>
        </p:nvSpPr>
        <p:spPr/>
        <p:txBody>
          <a:bodyPr/>
          <a:lstStyle/>
          <a:p>
            <a:pPr>
              <a:spcBef>
                <a:spcPct val="0"/>
              </a:spcBef>
            </a:pPr>
            <a:endParaRPr lang="en-US" smtClean="0"/>
          </a:p>
        </p:txBody>
      </p:sp>
      <p:pic>
        <p:nvPicPr>
          <p:cNvPr id="11" name="Picture Placeholder 10" descr="thCASKK5QI.jpg"/>
          <p:cNvPicPr>
            <a:picLocks noGrp="1" noChangeAspect="1"/>
          </p:cNvPicPr>
          <p:nvPr>
            <p:ph type="pic" idx="1"/>
          </p:nvPr>
        </p:nvPicPr>
        <p:blipFill>
          <a:blip r:embed="rId2"/>
          <a:srcRect l="7247" r="7247"/>
          <a:stretch>
            <a:fillRect/>
          </a:stretch>
        </p:blipFill>
        <p:spPr>
          <a:xfrm>
            <a:off x="571472" y="571481"/>
            <a:ext cx="4786346" cy="5572164"/>
          </a:xfrm>
        </p:spPr>
      </p:pic>
      <p:sp>
        <p:nvSpPr>
          <p:cNvPr id="12" name="Rectangle 11"/>
          <p:cNvSpPr/>
          <p:nvPr/>
        </p:nvSpPr>
        <p:spPr>
          <a:xfrm>
            <a:off x="2286000" y="2274838"/>
            <a:ext cx="4572000" cy="369332"/>
          </a:xfrm>
          <a:prstGeom prst="rect">
            <a:avLst/>
          </a:prstGeom>
        </p:spPr>
        <p:txBody>
          <a:bodyPr>
            <a:spAutoFit/>
          </a:bodyPr>
          <a:lstStyle/>
          <a:p>
            <a:r>
              <a:rPr lang="lt-LT" b="1" dirty="0" smtClean="0"/>
              <a:t>Metal</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1800" dirty="0" smtClean="0">
                <a:solidFill>
                  <a:schemeClr val="tx1"/>
                </a:solidFill>
              </a:rPr>
              <a:t>Žodis metalistas dažnai siejamas su agresija, alkoholiu, netgi satanizmu. Tačiau dažniausiai tai yra mitas. Galima rasti pavyzdžių, kai metalistas nei geria, nei rūko, o sportuoja ir yra pavyzdingas mokinys. Agresyviais save vadinantys metalistai teigia, kad jų nereikia bijoti, o tyrimais buvo nustatyta, kad dauguma jų- geri ir švelnūs žmonės.</a:t>
            </a:r>
            <a:endParaRPr lang="en-US" sz="1800" dirty="0">
              <a:solidFill>
                <a:schemeClr val="tx1"/>
              </a:solidFill>
            </a:endParaRPr>
          </a:p>
        </p:txBody>
      </p:sp>
      <p:pic>
        <p:nvPicPr>
          <p:cNvPr id="6" name="Content Placeholder 5" descr="thCANKZTZ2.jpg"/>
          <p:cNvPicPr>
            <a:picLocks noGrp="1" noChangeAspect="1"/>
          </p:cNvPicPr>
          <p:nvPr>
            <p:ph sz="half" idx="2"/>
          </p:nvPr>
        </p:nvPicPr>
        <p:blipFill>
          <a:blip r:embed="rId2"/>
          <a:stretch>
            <a:fillRect/>
          </a:stretch>
        </p:blipFill>
        <p:spPr>
          <a:xfrm>
            <a:off x="5500694" y="1571612"/>
            <a:ext cx="3000396" cy="4643470"/>
          </a:xfrm>
        </p:spPr>
      </p:pic>
      <p:pic>
        <p:nvPicPr>
          <p:cNvPr id="10" name="Content Placeholder 9" descr="thCATIV4YO.jpg"/>
          <p:cNvPicPr>
            <a:picLocks noGrp="1" noChangeAspect="1"/>
          </p:cNvPicPr>
          <p:nvPr>
            <p:ph sz="half" idx="1"/>
          </p:nvPr>
        </p:nvPicPr>
        <p:blipFill>
          <a:blip r:embed="rId3"/>
          <a:stretch>
            <a:fillRect/>
          </a:stretch>
        </p:blipFill>
        <p:spPr>
          <a:xfrm>
            <a:off x="1643042" y="1857364"/>
            <a:ext cx="3286148" cy="3714776"/>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857232"/>
            <a:ext cx="7498080" cy="5214974"/>
          </a:xfrm>
        </p:spPr>
        <p:txBody>
          <a:bodyPr>
            <a:normAutofit/>
          </a:bodyPr>
          <a:lstStyle/>
          <a:p>
            <a:r>
              <a:rPr lang="lt-LT" sz="3600" dirty="0" smtClean="0"/>
              <a:t>- Kaip apibūdintumėte šiuos žmones?</a:t>
            </a:r>
            <a:br>
              <a:rPr lang="lt-LT" sz="3600" dirty="0" smtClean="0"/>
            </a:br>
            <a:r>
              <a:rPr lang="lt-LT" sz="3600" dirty="0" smtClean="0"/>
              <a:t>- Kaip manote, kokios jų vertybės?</a:t>
            </a:r>
            <a:br>
              <a:rPr lang="lt-LT" sz="3600" dirty="0" smtClean="0"/>
            </a:br>
            <a:r>
              <a:rPr lang="lt-LT" sz="3600" dirty="0" smtClean="0"/>
              <a:t>- Kokių dar pavyzdžių galėtumėte pateikti?</a:t>
            </a:r>
            <a:br>
              <a:rPr lang="lt-LT" sz="3600" dirty="0" smtClean="0"/>
            </a:br>
            <a:r>
              <a:rPr lang="lt-LT" sz="3600" dirty="0" smtClean="0"/>
              <a:t>- Kokių žmonių daugiau jūsų aplinkoje: maištaujančių ar prisitaikančių? </a:t>
            </a:r>
            <a:br>
              <a:rPr lang="lt-LT" sz="3600" dirty="0" smtClean="0"/>
            </a:br>
            <a:r>
              <a:rPr lang="lt-LT" sz="3600" dirty="0" smtClean="0"/>
              <a:t/>
            </a:r>
            <a:br>
              <a:rPr lang="lt-LT" sz="3600" dirty="0" smtClean="0"/>
            </a:b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4869192"/>
          </a:xfrm>
        </p:spPr>
        <p:txBody>
          <a:bodyPr/>
          <a:lstStyle/>
          <a:p>
            <a:r>
              <a:rPr lang="lt-LT" dirty="0" smtClean="0"/>
              <a:t> Grįžkime į literatūros pasaulį. </a:t>
            </a:r>
            <a:br>
              <a:rPr lang="lt-LT" dirty="0" smtClean="0"/>
            </a:br>
            <a:r>
              <a:rPr lang="lt-LT" dirty="0" smtClean="0"/>
              <a:t>                   </a:t>
            </a:r>
            <a:r>
              <a:rPr lang="en-US" dirty="0" smtClean="0">
                <a:sym typeface="Wingdings" pitchFamily="2" charset="2"/>
              </a:rPr>
              <a:t></a:t>
            </a:r>
            <a:r>
              <a:rPr lang="lt-LT" dirty="0" smtClean="0">
                <a:sym typeface="Wingdings" pitchFamily="2" charset="2"/>
              </a:rPr>
              <a:t>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Savaranki</a:t>
            </a:r>
            <a:r>
              <a:rPr lang="lt-LT" dirty="0" smtClean="0"/>
              <a:t>š</a:t>
            </a:r>
            <a:r>
              <a:rPr lang="en-US" dirty="0" err="1" smtClean="0"/>
              <a:t>kas</a:t>
            </a:r>
            <a:r>
              <a:rPr lang="en-US" dirty="0" smtClean="0"/>
              <a:t> </a:t>
            </a:r>
            <a:r>
              <a:rPr lang="en-US" dirty="0" err="1" smtClean="0"/>
              <a:t>darbas</a:t>
            </a:r>
            <a:r>
              <a:rPr lang="lt-LT" dirty="0" smtClean="0"/>
              <a:t>.</a:t>
            </a:r>
            <a:endParaRPr lang="en-US" dirty="0"/>
          </a:p>
        </p:txBody>
      </p:sp>
      <p:sp>
        <p:nvSpPr>
          <p:cNvPr id="3" name="Content Placeholder 2"/>
          <p:cNvSpPr>
            <a:spLocks noGrp="1"/>
          </p:cNvSpPr>
          <p:nvPr>
            <p:ph idx="1"/>
          </p:nvPr>
        </p:nvSpPr>
        <p:spPr/>
        <p:txBody>
          <a:bodyPr/>
          <a:lstStyle/>
          <a:p>
            <a:pPr>
              <a:buNone/>
            </a:pPr>
            <a:r>
              <a:rPr lang="lt-LT" dirty="0" smtClean="0"/>
              <a:t>Pavartykite </a:t>
            </a:r>
            <a:r>
              <a:rPr lang="en-US" dirty="0" smtClean="0"/>
              <a:t>11-12kl. </a:t>
            </a:r>
            <a:r>
              <a:rPr lang="lt-LT" dirty="0" err="1" smtClean="0"/>
              <a:t>v</a:t>
            </a:r>
            <a:r>
              <a:rPr lang="en-US" dirty="0" err="1" smtClean="0"/>
              <a:t>adov</a:t>
            </a:r>
            <a:r>
              <a:rPr lang="lt-LT" dirty="0" smtClean="0"/>
              <a:t>ėlius, prisiminkite autorius, kūrinius ir jų veikėjus. </a:t>
            </a:r>
          </a:p>
          <a:p>
            <a:pPr>
              <a:buNone/>
            </a:pPr>
            <a:endParaRPr lang="lt-LT" dirty="0" smtClean="0"/>
          </a:p>
          <a:p>
            <a:pPr>
              <a:buNone/>
            </a:pPr>
            <a:r>
              <a:rPr lang="lt-LT" dirty="0" smtClean="0"/>
              <a:t>Sugrupuokite juos į maištininkus ir prisitaikiusiuosius, prie kiekvieno palikite trumpą komentarą, kodėl taip manote.</a:t>
            </a:r>
          </a:p>
          <a:p>
            <a:pPr>
              <a:buNone/>
            </a:pPr>
            <a:endParaRPr lang="lt-LT" dirty="0" smtClean="0"/>
          </a:p>
          <a:p>
            <a:pPr>
              <a:buNone/>
            </a:pPr>
            <a:endParaRPr lang="lt-LT" dirty="0" smtClean="0"/>
          </a:p>
          <a:p>
            <a:pPr>
              <a:buNone/>
            </a:pPr>
            <a:endParaRPr lang="lt-LT" dirty="0" smtClean="0"/>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Darbas grupėse.</a:t>
            </a:r>
            <a:endParaRPr lang="en-US" dirty="0"/>
          </a:p>
        </p:txBody>
      </p:sp>
      <p:sp>
        <p:nvSpPr>
          <p:cNvPr id="3" name="Content Placeholder 2"/>
          <p:cNvSpPr>
            <a:spLocks noGrp="1"/>
          </p:cNvSpPr>
          <p:nvPr>
            <p:ph idx="1"/>
          </p:nvPr>
        </p:nvSpPr>
        <p:spPr/>
        <p:txBody>
          <a:bodyPr/>
          <a:lstStyle/>
          <a:p>
            <a:r>
              <a:rPr lang="en-US" dirty="0" smtClean="0"/>
              <a:t>1</a:t>
            </a:r>
            <a:r>
              <a:rPr lang="lt-LT" dirty="0" smtClean="0"/>
              <a:t>gr. </a:t>
            </a:r>
            <a:r>
              <a:rPr lang="en-US" dirty="0" smtClean="0"/>
              <a:t>– </a:t>
            </a:r>
            <a:r>
              <a:rPr lang="en-US" dirty="0" err="1" smtClean="0"/>
              <a:t>remdamiesi</a:t>
            </a:r>
            <a:r>
              <a:rPr lang="en-US" dirty="0" smtClean="0"/>
              <a:t> </a:t>
            </a:r>
            <a:r>
              <a:rPr lang="en-US" dirty="0" err="1" smtClean="0"/>
              <a:t>literat</a:t>
            </a:r>
            <a:r>
              <a:rPr lang="lt-LT" dirty="0" smtClean="0"/>
              <a:t>ūriniais ir </a:t>
            </a:r>
            <a:r>
              <a:rPr lang="lt-LT" dirty="0" smtClean="0"/>
              <a:t>socialiniais </a:t>
            </a:r>
            <a:r>
              <a:rPr lang="lt-LT" dirty="0" smtClean="0"/>
              <a:t>pavyzdžiais pateikite kuo daugiau argumentų, kad maištauti yra geriau.</a:t>
            </a:r>
          </a:p>
          <a:p>
            <a:r>
              <a:rPr lang="lt-LT" dirty="0" smtClean="0"/>
              <a:t>II gr.- remdamiesi literatūriniais ir </a:t>
            </a:r>
            <a:r>
              <a:rPr lang="lt-LT" dirty="0" smtClean="0"/>
              <a:t>socialiniais</a:t>
            </a:r>
            <a:r>
              <a:rPr lang="lt-LT" dirty="0" smtClean="0"/>
              <a:t> </a:t>
            </a:r>
            <a:r>
              <a:rPr lang="lt-LT" dirty="0" smtClean="0"/>
              <a:t>pavyzdžiais pateikite kuo daugiau argumentų, kad geriau prisitaikyti.</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5797886"/>
          </a:xfrm>
        </p:spPr>
        <p:txBody>
          <a:bodyPr>
            <a:normAutofit/>
          </a:bodyPr>
          <a:lstStyle/>
          <a:p>
            <a:r>
              <a:rPr lang="lt-LT" dirty="0" smtClean="0"/>
              <a:t>Diskusija. Tai kas geriau?</a:t>
            </a:r>
            <a:br>
              <a:rPr lang="lt-LT" dirty="0" smtClean="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Įsivertinimas.</a:t>
            </a:r>
            <a:endParaRPr lang="en-US" dirty="0"/>
          </a:p>
        </p:txBody>
      </p:sp>
      <p:sp>
        <p:nvSpPr>
          <p:cNvPr id="3" name="Content Placeholder 2"/>
          <p:cNvSpPr>
            <a:spLocks noGrp="1"/>
          </p:cNvSpPr>
          <p:nvPr>
            <p:ph idx="1"/>
          </p:nvPr>
        </p:nvSpPr>
        <p:spPr/>
        <p:txBody>
          <a:bodyPr/>
          <a:lstStyle/>
          <a:p>
            <a:pPr>
              <a:buNone/>
            </a:pPr>
            <a:endParaRPr lang="lt-LT" dirty="0" smtClean="0"/>
          </a:p>
          <a:p>
            <a:r>
              <a:rPr lang="lt-LT" dirty="0" smtClean="0"/>
              <a:t>Suformuluokite  </a:t>
            </a:r>
            <a:r>
              <a:rPr lang="en-US" dirty="0" smtClean="0"/>
              <a:t>3-5 </a:t>
            </a:r>
            <a:r>
              <a:rPr lang="en-US" dirty="0" err="1" smtClean="0"/>
              <a:t>argumentus</a:t>
            </a:r>
            <a:r>
              <a:rPr lang="en-US" dirty="0" smtClean="0"/>
              <a:t>, </a:t>
            </a:r>
            <a:r>
              <a:rPr lang="lt-LT" dirty="0" smtClean="0"/>
              <a:t> įrodančius jūsų požiūrį.</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Pabaikite sakinius.</a:t>
            </a:r>
            <a:endParaRPr lang="en-US" dirty="0"/>
          </a:p>
        </p:txBody>
      </p:sp>
      <p:sp>
        <p:nvSpPr>
          <p:cNvPr id="3" name="Content Placeholder 2"/>
          <p:cNvSpPr>
            <a:spLocks noGrp="1"/>
          </p:cNvSpPr>
          <p:nvPr>
            <p:ph idx="1"/>
          </p:nvPr>
        </p:nvSpPr>
        <p:spPr/>
        <p:txBody>
          <a:bodyPr/>
          <a:lstStyle/>
          <a:p>
            <a:r>
              <a:rPr lang="lt-LT" dirty="0" smtClean="0"/>
              <a:t>Šią pamoką sužinojau....</a:t>
            </a:r>
          </a:p>
          <a:p>
            <a:r>
              <a:rPr lang="lt-LT" dirty="0" smtClean="0"/>
              <a:t>Sunkiausia buvo...</a:t>
            </a:r>
          </a:p>
          <a:p>
            <a:r>
              <a:rPr lang="lt-LT" dirty="0" smtClean="0"/>
              <a:t>Labiausiai patiko...</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Namų darbai.</a:t>
            </a:r>
            <a:endParaRPr lang="en-US" dirty="0"/>
          </a:p>
        </p:txBody>
      </p:sp>
      <p:sp>
        <p:nvSpPr>
          <p:cNvPr id="3" name="Content Placeholder 2"/>
          <p:cNvSpPr>
            <a:spLocks noGrp="1"/>
          </p:cNvSpPr>
          <p:nvPr>
            <p:ph idx="1"/>
          </p:nvPr>
        </p:nvSpPr>
        <p:spPr/>
        <p:txBody>
          <a:bodyPr/>
          <a:lstStyle/>
          <a:p>
            <a:r>
              <a:rPr lang="lt-LT" dirty="0" smtClean="0"/>
              <a:t>Remdamiesi šios pamokos turiniu suformuluokite savo temą ir parašykite pastraipą.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417</TotalTime>
  <Words>419</Words>
  <Application>Microsoft Office PowerPoint</Application>
  <PresentationFormat>On-screen Show (4:3)</PresentationFormat>
  <Paragraphs>60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Solstice</vt:lpstr>
      <vt:lpstr>       Tema. Maištauti ar prisitaikyti?Socialinių ir kultūrinių pavyzdžių analizė Uždavinys. Remdamiesi pateiktais literatūriniais ir socialiniais pavyzdžiais, dirbdami grupėmis ir savarankiškai, aptarę pasirinktus personažus, pateiksite 3-5 argumentus, įrodančius jūsų poziciją </vt:lpstr>
      <vt:lpstr>    Užduotis raštu. Ką, jūsų nuomone, reiškia maištauti ir prisitaikyti? Pasinaudokite “Minčių lietaus” metodu ir parašykite kuo daugiau apibūdinimų.</vt:lpstr>
      <vt:lpstr>Palyginame rezultatus, pasipildome užrašus.</vt:lpstr>
      <vt:lpstr>      Pamąstykite, kaip apibūdintumėte šiuos asmenis:</vt:lpstr>
      <vt:lpstr>                Stivas Jobsas. 1955 m. vasario 24 d. – 2011 m. spalio 5 d.) buvo JAV verslo magnatas ir išradėjas. Jis buvo vienas „Apple“ kompanijos įkūrėjų, vadovas ir direktorius, tarybos narys. Stivas Džobsas yra minimas kaip išradėjas arba vienas iš išradėjų 338-iuose JAV patentuose. Jo išradimai prasideda nuo pačio kompiuterio iki lietimui jautraus ekrano, kolonėlių ar klaviatūrų. </vt:lpstr>
      <vt:lpstr>Slide 6</vt:lpstr>
      <vt:lpstr>    Pussy Riot – Rusijos feminisčių pankroko grupė iš Maskvos, garsėjanti savo nesankcionuotais viešais koncertais tam neskirtose vietose: metro stotyse, ant troleibusų, policijos nuovados stogo, Kristaus Išganytojo katedroje. Grupė susikūrė 2011 m. rugpjūčio mėn. Tiek koncertų metu, tiek spaudos konferencijose savo veidus merginos slepia po margaspalvėmis megztomis kaukėmis balaklavomis be to, net ir žiemą vilki ryškiaspalves sukneles bei pėdkelnes.</vt:lpstr>
      <vt:lpstr>  Pussy Riot“ narės buvo sulaikytos 2012m. vasario mėn.,  kai pagrindinėje Maskvos Kristaus Išganytojo katedroje surengė triukšmingą protestą. Jos su kaukėmis katedroje meldėsi, kad Rusija būtų išvaduota nuo prezidento Vladimiro Putino. Merginos buvo pripažintos kaltomis dėl „chuliganizmo iš religinės neapykantos“.  Areštas ir po to sekęs nuosprendis joms praleisti dvejus metus darbo stovykloje sutelkė viso pasaulio dėmesį,  byla sulaukė tarptautinio pasmerkimo. Dvi grupės narės išvežtos į atokias kolonijas Mordovijoje ir Permės krašte, kur atliks dvejų metų laisvės atėmimo bausmę. Šiose teritorijose sovietų laikais buvo įrengtos kalinių kolonijos, sąlygos stovyklose itin griežtos. Palaikymą grupės narėms išreiškė Madonna, P. Makartnis, Vokietijos kanclerė A.Merkel,  Bjork.</vt:lpstr>
      <vt:lpstr>    Metalistai- sunkiojo metalo muzikos fanai. Paplitę visame pasaulyje, ypač jų daug Brazilijoje. Metalistų subkultūra apipinta visokiausių stereotipų. Jie išsiskiria savo išvaizda- ilgi plaukai ar barzda, odinė apranga, papuošta metaliniais spygliais,  mėgsta važinėtis motociklais.</vt:lpstr>
      <vt:lpstr>Žodis metalistas dažnai siejamas su agresija, alkoholiu, netgi satanizmu. Tačiau dažniausiai tai yra mitas. Galima rasti pavyzdžių, kai metalistas nei geria, nei rūko, o sportuoja ir yra pavyzdingas mokinys. Agresyviais save vadinantys metalistai teigia, kad jų nereikia bijoti, o tyrimais buvo nustatyta, kad dauguma jų- geri ir švelnūs žmonės.</vt:lpstr>
      <vt:lpstr>- Kaip apibūdintumėte šiuos žmones? - Kaip manote, kokios jų vertybės? - Kokių dar pavyzdžių galėtumėte pateikti? - Kokių žmonių daugiau jūsų aplinkoje: maištaujančių ar prisitaikančių?   </vt:lpstr>
      <vt:lpstr> Grįžkime į literatūros pasaulį.                      </vt:lpstr>
      <vt:lpstr>Savarankiškas darbas.</vt:lpstr>
      <vt:lpstr>Darbas grupėse.</vt:lpstr>
      <vt:lpstr>Diskusija. Tai kas geriau? </vt:lpstr>
      <vt:lpstr>Įsivertinimas.</vt:lpstr>
      <vt:lpstr>Pabaikite sakinius.</vt:lpstr>
      <vt:lpstr>Namų darbai.</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Maištauti ar prisitaikyti?Socialinių ir literatūrinių pavyzdžių analizė Uždavinys. Remdamiesi pateiktais literatūriniais ir socialiniais pavyzdžiais, dirbdami </dc:title>
  <dc:creator>mokinys</dc:creator>
  <cp:lastModifiedBy>mokytojas</cp:lastModifiedBy>
  <cp:revision>31</cp:revision>
  <dcterms:created xsi:type="dcterms:W3CDTF">2013-03-28T07:00:03Z</dcterms:created>
  <dcterms:modified xsi:type="dcterms:W3CDTF">2013-03-29T09:29:22Z</dcterms:modified>
</cp:coreProperties>
</file>