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02" autoAdjust="0"/>
  </p:normalViewPr>
  <p:slideViewPr>
    <p:cSldViewPr>
      <p:cViewPr varScale="1">
        <p:scale>
          <a:sx n="63" d="100"/>
          <a:sy n="63" d="100"/>
        </p:scale>
        <p:origin x="-67" y="-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ED82582-0E7F-40DD-9D63-E5A18B40136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DE0003-5094-4B41-8494-52A99C8772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Justinas marcinkevičius (1930 – 2011)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794" y="1428736"/>
            <a:ext cx="5286412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Gerumas tas gyvenimas...</a:t>
            </a:r>
            <a:endParaRPr lang="en-US" dirty="0"/>
          </a:p>
        </p:txBody>
      </p:sp>
      <p:pic>
        <p:nvPicPr>
          <p:cNvPr id="8" name="Content Placeholder 7" descr="Picture 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357298"/>
            <a:ext cx="6286544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000132"/>
          </a:xfrm>
        </p:spPr>
        <p:txBody>
          <a:bodyPr/>
          <a:lstStyle/>
          <a:p>
            <a:pPr algn="ctr"/>
            <a:r>
              <a:rPr lang="lt-LT" dirty="0" smtClean="0"/>
              <a:t>Kas rūpi lyriniam subjektui?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Apkabink mane, kad būčiau gyvas,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Lūpomis išnešk iš tos tamsos,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Kur dvasia, netekusi drąsos,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Suka pustuštes vienatvės girnas,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Atsiskyrusi ir atskirta.</a:t>
            </a:r>
          </a:p>
          <a:p>
            <a:pPr algn="r">
              <a:buNone/>
            </a:pPr>
            <a:r>
              <a:rPr lang="lt-LT" dirty="0" smtClean="0">
                <a:latin typeface="Arial Black" pitchFamily="34" charset="0"/>
              </a:rPr>
              <a:t>“Amžiaus pabaiga”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Šiandien širdį pasivaikščioti išleisiu.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Aš tai neisiu, aš tai niekur neisiu.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Aš prašau: tik nesumindžiokit širdies</a:t>
            </a:r>
            <a:r>
              <a:rPr lang="en-US" dirty="0" smtClean="0">
                <a:latin typeface="Arial Black" pitchFamily="34" charset="0"/>
              </a:rPr>
              <a:t>!</a:t>
            </a:r>
            <a:endParaRPr lang="lt-LT" dirty="0" smtClean="0">
              <a:latin typeface="Arial Black" pitchFamily="34" charset="0"/>
            </a:endParaRP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lt-LT" dirty="0" smtClean="0">
                <a:latin typeface="Arial Black" pitchFamily="34" charset="0"/>
              </a:rPr>
              <a:t>“Toks vakaras”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715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43116"/>
            <a:ext cx="8686800" cy="393700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Gerųjų žodžių kryptimi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Praplėsk pasaulį, padaryk jį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Vienu gyvenimu gilesnį.</a:t>
            </a:r>
          </a:p>
          <a:p>
            <a:pPr>
              <a:buNone/>
            </a:pPr>
            <a:endParaRPr lang="lt-LT" dirty="0" smtClean="0"/>
          </a:p>
          <a:p>
            <a:pPr algn="r">
              <a:buNone/>
            </a:pPr>
            <a:r>
              <a:rPr lang="lt-LT" dirty="0" smtClean="0">
                <a:latin typeface="Arial Black" pitchFamily="34" charset="0"/>
              </a:rPr>
              <a:t>“Gerųjų žodžių kryptimi”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Tavo tikėjimą, žole, renkuos –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Kvapnų tikėjimą, žalią, minkštą.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Veidu krentu į tavo rankas:</a:t>
            </a:r>
          </a:p>
          <a:p>
            <a:pPr>
              <a:buNone/>
            </a:pPr>
            <a:r>
              <a:rPr lang="lt-LT" dirty="0" smtClean="0">
                <a:latin typeface="Arial Black" pitchFamily="34" charset="0"/>
              </a:rPr>
              <a:t>Šitaip tik meldžiamės arba mirštam.</a:t>
            </a:r>
          </a:p>
          <a:p>
            <a:pPr>
              <a:buNone/>
            </a:pPr>
            <a:endParaRPr lang="lt-LT" dirty="0" smtClean="0"/>
          </a:p>
          <a:p>
            <a:pPr algn="r">
              <a:buNone/>
            </a:pPr>
            <a:r>
              <a:rPr lang="lt-LT" dirty="0" smtClean="0">
                <a:latin typeface="Arial Black" pitchFamily="34" charset="0"/>
              </a:rPr>
              <a:t>“Nusilenkimas žolei”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8686800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5900" dirty="0" smtClean="0">
                <a:latin typeface="Arial Black" pitchFamily="34" charset="0"/>
              </a:rPr>
              <a:t>Kas aš be medžio, be žolės, be paukščio,</a:t>
            </a:r>
          </a:p>
          <a:p>
            <a:pPr>
              <a:buNone/>
            </a:pPr>
            <a:r>
              <a:rPr lang="lt-LT" sz="5900" dirty="0" smtClean="0">
                <a:latin typeface="Arial Black" pitchFamily="34" charset="0"/>
              </a:rPr>
              <a:t>be priėjimo prie žmogaus, be žvilgsnio,</a:t>
            </a:r>
          </a:p>
          <a:p>
            <a:pPr>
              <a:buNone/>
            </a:pPr>
            <a:r>
              <a:rPr lang="lt-LT" sz="5900" dirty="0" smtClean="0">
                <a:latin typeface="Arial Black" pitchFamily="34" charset="0"/>
              </a:rPr>
              <a:t>kuris mane sutinka ir palydi?</a:t>
            </a:r>
            <a:endParaRPr lang="en-US" sz="5900" dirty="0" smtClean="0">
              <a:latin typeface="Arial Black" pitchFamily="34" charset="0"/>
            </a:endParaRPr>
          </a:p>
          <a:p>
            <a:pPr>
              <a:buNone/>
            </a:pPr>
            <a:endParaRPr lang="en-US" sz="3800" dirty="0" smtClean="0">
              <a:latin typeface="Arial Black" pitchFamily="34" charset="0"/>
            </a:endParaRPr>
          </a:p>
          <a:p>
            <a:pPr>
              <a:buNone/>
            </a:pPr>
            <a:endParaRPr lang="en-US" sz="3800" dirty="0" smtClean="0">
              <a:latin typeface="Arial Black" pitchFamily="34" charset="0"/>
            </a:endParaRPr>
          </a:p>
          <a:p>
            <a:pPr>
              <a:buNone/>
            </a:pPr>
            <a:endParaRPr lang="en-US" sz="3800" dirty="0" smtClean="0">
              <a:latin typeface="Arial Black" pitchFamily="34" charset="0"/>
            </a:endParaRPr>
          </a:p>
          <a:p>
            <a:pPr>
              <a:buNone/>
            </a:pPr>
            <a:endParaRPr lang="en-US" sz="3800" dirty="0" smtClean="0">
              <a:latin typeface="Arial Black" pitchFamily="34" charset="0"/>
            </a:endParaRPr>
          </a:p>
          <a:p>
            <a:pPr algn="r">
              <a:buNone/>
            </a:pPr>
            <a:r>
              <a:rPr lang="en-US" sz="6700" dirty="0" smtClean="0">
                <a:latin typeface="Arial Black" pitchFamily="34" charset="0"/>
              </a:rPr>
              <a:t>“P</a:t>
            </a:r>
            <a:r>
              <a:rPr lang="lt-LT" sz="6700" dirty="0" smtClean="0">
                <a:latin typeface="Arial Black" pitchFamily="34" charset="0"/>
              </a:rPr>
              <a:t>risipažinimas”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142984"/>
            <a:ext cx="8458200" cy="4932803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Arial Black" pitchFamily="34" charset="0"/>
              </a:rPr>
              <a:t>TĖVYNĖ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ISTORIJA - DABARTIS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MOTINA 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DUONA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ATSAKOMYBĖ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PAREIGA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GERUMAS</a:t>
            </a:r>
            <a:br>
              <a:rPr lang="lt-LT" dirty="0" smtClean="0">
                <a:latin typeface="Arial Black" pitchFamily="34" charset="0"/>
              </a:rPr>
            </a:br>
            <a:r>
              <a:rPr lang="lt-LT" dirty="0" smtClean="0">
                <a:latin typeface="Arial Black" pitchFamily="34" charset="0"/>
              </a:rPr>
              <a:t> DORA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5728"/>
            <a:ext cx="8458200" cy="642942"/>
          </a:xfrm>
        </p:spPr>
        <p:txBody>
          <a:bodyPr>
            <a:normAutofit/>
          </a:bodyPr>
          <a:lstStyle/>
          <a:p>
            <a:pPr algn="ctr"/>
            <a:r>
              <a:rPr lang="lt-LT" sz="3600" u="sng" dirty="0" smtClean="0">
                <a:latin typeface="Arial Black" pitchFamily="34" charset="0"/>
              </a:rPr>
              <a:t>KŪRYBOS TEMOS</a:t>
            </a:r>
            <a:endParaRPr lang="en-US" sz="3600" u="sng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335846"/>
            <a:ext cx="67866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 smtClean="0">
                <a:latin typeface="Arial Black" pitchFamily="34" charset="0"/>
              </a:rPr>
              <a:t>Apdovanojimai</a:t>
            </a:r>
            <a:br>
              <a:rPr lang="lt-LT" sz="2000" b="1" dirty="0" smtClean="0">
                <a:latin typeface="Arial Black" pitchFamily="34" charset="0"/>
              </a:rPr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1957 m. Lietuvos respublikos valstybinė premija už poemą „Dvidešimtas pavasaris“;</a:t>
            </a:r>
            <a:br>
              <a:rPr lang="lt-LT" dirty="0" smtClean="0"/>
            </a:br>
            <a:r>
              <a:rPr lang="lt-LT" dirty="0" smtClean="0"/>
              <a:t>1965 m. „Poezijos pavasario“ laureatas;</a:t>
            </a:r>
            <a:br>
              <a:rPr lang="lt-LT" dirty="0" smtClean="0"/>
            </a:br>
            <a:r>
              <a:rPr lang="lt-LT" dirty="0" smtClean="0"/>
              <a:t>1969 m. Lietuvos respublikos valstybinė premija už dramą - poemą „Mindaugas“;</a:t>
            </a:r>
            <a:br>
              <a:rPr lang="lt-LT" dirty="0" smtClean="0"/>
            </a:br>
            <a:r>
              <a:rPr lang="lt-LT" dirty="0" smtClean="0"/>
              <a:t>1993 m. Gedimino III laipsnio ordinas;</a:t>
            </a:r>
            <a:br>
              <a:rPr lang="lt-LT" dirty="0" smtClean="0"/>
            </a:br>
            <a:r>
              <a:rPr lang="lt-LT" dirty="0" smtClean="0"/>
              <a:t>1997 m. Gedimino I laipsnio ordinas;</a:t>
            </a:r>
            <a:br>
              <a:rPr lang="lt-LT" dirty="0" smtClean="0"/>
            </a:br>
            <a:r>
              <a:rPr lang="lt-LT" dirty="0" smtClean="0"/>
              <a:t>2000 m. Literatūrinė „Varpų“ premija;</a:t>
            </a:r>
            <a:br>
              <a:rPr lang="lt-LT" dirty="0" smtClean="0"/>
            </a:br>
            <a:r>
              <a:rPr lang="lt-LT" dirty="0" smtClean="0"/>
              <a:t>2001 m. Nacionalinė kultūros ir meno premija;</a:t>
            </a:r>
            <a:br>
              <a:rPr lang="lt-LT" dirty="0" smtClean="0"/>
            </a:br>
            <a:r>
              <a:rPr lang="lt-LT" dirty="0" smtClean="0"/>
              <a:t>2003 m. Vytauto Didžiojo ordino Didysis Kryžius;</a:t>
            </a:r>
            <a:br>
              <a:rPr lang="lt-LT" dirty="0" smtClean="0"/>
            </a:br>
            <a:r>
              <a:rPr lang="lt-LT" dirty="0" smtClean="0"/>
              <a:t>2005 m. Pasaulinės intelektinės nuosavybės organizacijos apdovanojimas;</a:t>
            </a:r>
            <a:br>
              <a:rPr lang="lt-LT" dirty="0" smtClean="0"/>
            </a:br>
            <a:r>
              <a:rPr lang="lt-LT" dirty="0" smtClean="0"/>
              <a:t>2005 m. Baltijos Asamblėjos premija;</a:t>
            </a:r>
            <a:br>
              <a:rPr lang="lt-LT" dirty="0" smtClean="0"/>
            </a:br>
            <a:r>
              <a:rPr lang="lt-LT" dirty="0" smtClean="0"/>
              <a:t>2009 m. Vilniaus mero premija;</a:t>
            </a:r>
            <a:br>
              <a:rPr lang="lt-LT" dirty="0" smtClean="0"/>
            </a:br>
            <a:r>
              <a:rPr lang="lt-LT" dirty="0" smtClean="0"/>
              <a:t>2009 m. Literatūrinė Vaižganto premija </a:t>
            </a:r>
          </a:p>
          <a:p>
            <a:endParaRPr lang="lt-LT" dirty="0" smtClean="0"/>
          </a:p>
          <a:p>
            <a:pPr algn="r"/>
            <a:r>
              <a:rPr lang="lt-LT" dirty="0" smtClean="0"/>
              <a:t>Visuotinė lietuvių enciklopedija. Vilnius, 2008, t. 14.</a:t>
            </a:r>
            <a:br>
              <a:rPr lang="lt-LT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“Gerųjų žodžių kryptimi”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2984"/>
            <a:ext cx="4191000" cy="5181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1600" dirty="0" smtClean="0">
                <a:latin typeface="Arial Black" pitchFamily="34" charset="0"/>
              </a:rPr>
              <a:t>     Gerųjų žodžių kryptimi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praplėsk pasaulį,padaryk jį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vienu gyvenimu gilesnį.</a:t>
            </a:r>
          </a:p>
          <a:p>
            <a:pPr>
              <a:buNone/>
            </a:pPr>
            <a:r>
              <a:rPr lang="lt-LT" sz="1600" dirty="0" smtClean="0">
                <a:latin typeface="Arial Black" pitchFamily="34" charset="0"/>
              </a:rPr>
              <a:t/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Čia krinta vargšės mūsų viltys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ir nieks jų nerenka.Kaip lapai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po žodžiais čeža mūsų mintys.</a:t>
            </a:r>
          </a:p>
          <a:p>
            <a:pPr>
              <a:buNone/>
            </a:pPr>
            <a:r>
              <a:rPr lang="lt-LT" sz="1600" dirty="0" smtClean="0">
                <a:latin typeface="Arial Black" pitchFamily="34" charset="0"/>
              </a:rPr>
              <a:t/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Stovėdamas tarp jų,esi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tu žemės medis,nes viršūnė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nuo vakar lig rytoj siūbuoja.</a:t>
            </a:r>
          </a:p>
          <a:p>
            <a:pPr>
              <a:buNone/>
            </a:pPr>
            <a:r>
              <a:rPr lang="lt-LT" sz="1600" dirty="0" smtClean="0">
                <a:latin typeface="Arial Black" pitchFamily="34" charset="0"/>
              </a:rPr>
              <a:t/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Bet šaknys daug giliau.Iš ten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sapnai ir l</a:t>
            </a:r>
            <a:r>
              <a:rPr lang="en-US" sz="1600" dirty="0" err="1" smtClean="0">
                <a:latin typeface="Arial Black" pitchFamily="34" charset="0"/>
              </a:rPr>
              <a:t>i</a:t>
            </a:r>
            <a:r>
              <a:rPr lang="lt-LT" sz="1600" dirty="0" smtClean="0">
                <a:latin typeface="Arial Black" pitchFamily="34" charset="0"/>
              </a:rPr>
              <a:t>ūdesys iškyla.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Tamsus tenai buvimo auksas.</a:t>
            </a:r>
          </a:p>
          <a:p>
            <a:pPr>
              <a:buNone/>
            </a:pPr>
            <a:r>
              <a:rPr lang="lt-LT" sz="1600" dirty="0" smtClean="0">
                <a:latin typeface="Arial Black" pitchFamily="34" charset="0"/>
              </a:rPr>
              <a:t/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Sakau,kam nors ir tu gražus,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su paukščiais augdamas į dangų</a:t>
            </a:r>
            <a:br>
              <a:rPr lang="lt-LT" sz="1600" dirty="0" smtClean="0">
                <a:latin typeface="Arial Black" pitchFamily="34" charset="0"/>
              </a:rPr>
            </a:br>
            <a:r>
              <a:rPr lang="lt-LT" sz="1600" dirty="0" smtClean="0">
                <a:latin typeface="Arial Black" pitchFamily="34" charset="0"/>
              </a:rPr>
              <a:t>gerųjų žodžių kryptimi.</a:t>
            </a:r>
            <a:br>
              <a:rPr lang="lt-LT" sz="1600" dirty="0" smtClean="0">
                <a:latin typeface="Arial Black" pitchFamily="34" charset="0"/>
              </a:rPr>
            </a:b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6" y="1142984"/>
            <a:ext cx="4633914" cy="5181616"/>
          </a:xfrm>
        </p:spPr>
        <p:txBody>
          <a:bodyPr>
            <a:normAutofit/>
          </a:bodyPr>
          <a:lstStyle/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Pavadinimo, pirmos frazės pradžia ir teksto pabaiga ta pati. Kaip ją suprantate?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Į ką kreipiamasi pirmame posme? Kokiu tikslu?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Koks įvaizdis sieja visą tekstą?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Paaiškinkite medžio ir žmogaus paralelę. Ką simbolizuoja medis?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Žmogus – medis – pasaulio centras. Paaiškinkite, kaip tai suprantate.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Kaip suprantate IV posmą? Atkreipkite dėmesį į menines raiškos priemones. Paaiškinkite jas.</a:t>
            </a: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Kokia nuotaika baigiasi eilėraštis? Pakomentuokite</a:t>
            </a:r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Susiekite </a:t>
            </a:r>
            <a:r>
              <a:rPr lang="en-US" sz="1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tekst</a:t>
            </a:r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ą</a:t>
            </a:r>
            <a:r>
              <a:rPr lang="en-U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</a:t>
            </a:r>
            <a:r>
              <a:rPr lang="en-U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drama “Ma</a:t>
            </a:r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</a:t>
            </a:r>
            <a:r>
              <a:rPr lang="en-US" sz="1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vydas</a:t>
            </a:r>
            <a:r>
              <a:rPr lang="en-U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</a:t>
            </a:r>
            <a:r>
              <a:rPr lang="lt-LT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Savo argumentams pateikite citatų.</a:t>
            </a:r>
            <a:endParaRPr lang="en-US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lt-LT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lt-LT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Užduotis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Palyginkite H. Radausko eilėraštį “Dainos gimimas” ir Just. Marcinkevičiaus eilėraštį “Gerųjų žodžių kryptimi”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</a:t>
            </a:r>
            <a:r>
              <a:rPr lang="lt-LT" sz="2000" dirty="0" smtClean="0"/>
              <a:t>Kuriant pateiktis, pasinaudota D. Beitnarienės kn. “Grožinių kūrinių analizė ir </a:t>
            </a:r>
            <a:r>
              <a:rPr lang="lt-LT" sz="2000" smtClean="0"/>
              <a:t>interpretavimas”.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178</TotalTime>
  <Words>293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Trek</vt:lpstr>
      <vt:lpstr>Justinas marcinkevičius (1930 – 2011)</vt:lpstr>
      <vt:lpstr>Gerumas tas gyvenimas...</vt:lpstr>
      <vt:lpstr>Kas rūpi lyriniam subjektui?</vt:lpstr>
      <vt:lpstr>Slide 4</vt:lpstr>
      <vt:lpstr>Slide 5</vt:lpstr>
      <vt:lpstr>Slide 6</vt:lpstr>
      <vt:lpstr>Slide 7</vt:lpstr>
      <vt:lpstr>TĖVYNĖ ISTORIJA - DABARTIS MOTINA  DUONA ATSAKOMYBĖ PAREIGA GERUMAS  DORA </vt:lpstr>
      <vt:lpstr>Slide 9</vt:lpstr>
      <vt:lpstr>“Gerųjų žodžių kryptimi”</vt:lpstr>
      <vt:lpstr>Užduotis 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JUSTINAS MARCINKEVIČIUS (1930 -  )</dc:title>
  <dc:creator>Pirmas</dc:creator>
  <cp:lastModifiedBy>Pirmas</cp:lastModifiedBy>
  <cp:revision>36</cp:revision>
  <dcterms:created xsi:type="dcterms:W3CDTF">2013-01-27T18:53:14Z</dcterms:created>
  <dcterms:modified xsi:type="dcterms:W3CDTF">2013-02-07T16:21:47Z</dcterms:modified>
</cp:coreProperties>
</file>