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6" r:id="rId6"/>
    <p:sldId id="279" r:id="rId7"/>
    <p:sldId id="259" r:id="rId8"/>
    <p:sldId id="261" r:id="rId9"/>
    <p:sldId id="260" r:id="rId10"/>
    <p:sldId id="262" r:id="rId11"/>
    <p:sldId id="263" r:id="rId12"/>
    <p:sldId id="264" r:id="rId13"/>
    <p:sldId id="268" r:id="rId14"/>
    <p:sldId id="269" r:id="rId15"/>
    <p:sldId id="276" r:id="rId16"/>
    <p:sldId id="277" r:id="rId17"/>
    <p:sldId id="270" r:id="rId18"/>
    <p:sldId id="272" r:id="rId19"/>
    <p:sldId id="271" r:id="rId20"/>
    <p:sldId id="265" r:id="rId21"/>
    <p:sldId id="273" r:id="rId22"/>
    <p:sldId id="274" r:id="rId23"/>
    <p:sldId id="278" r:id="rId24"/>
    <p:sldId id="280" r:id="rId2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5B540-2695-4336-B929-2B8A2F85FFC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0502A-2DC3-4426-8283-6CEE1051FAD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402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0502A-2DC3-4426-8283-6CEE1051FAD4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442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0502A-2DC3-4426-8283-6CEE1051FAD4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6792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675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585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009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67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011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189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373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0481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67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492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51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30D44-4F33-43E9-A098-D8FA3AC788D3}" type="datetimeFigureOut">
              <a:rPr lang="lt-LT" smtClean="0"/>
              <a:t>2013.03.19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9BB3A-99BB-4F76-A670-1F241FDAB78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159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258" y="2564904"/>
            <a:ext cx="7772400" cy="1470025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Comic Sans MS" pitchFamily="66" charset="0"/>
              </a:rPr>
              <a:t>Hansas Kristianas Andersenas (1805 – 1875 ) </a:t>
            </a:r>
            <a:endParaRPr lang="lt-LT" sz="36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786" y="4316329"/>
            <a:ext cx="78488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 smtClean="0">
                <a:solidFill>
                  <a:srgbClr val="7030A0"/>
                </a:solidFill>
                <a:latin typeface="Comic Sans MS" pitchFamily="66" charset="0"/>
              </a:rPr>
              <a:t>,,Apkaklis‘‘</a:t>
            </a:r>
          </a:p>
          <a:p>
            <a:pPr algn="ctr"/>
            <a:r>
              <a:rPr lang="lt-LT" sz="2800" b="1" dirty="0" smtClean="0">
                <a:solidFill>
                  <a:srgbClr val="002060"/>
                </a:solidFill>
                <a:latin typeface="Comic Sans MS" pitchFamily="66" charset="0"/>
              </a:rPr>
              <a:t>Charakterio komizmas, humoras, ironija</a:t>
            </a:r>
          </a:p>
          <a:p>
            <a:endParaRPr lang="lt-LT" sz="3200" dirty="0">
              <a:solidFill>
                <a:srgbClr val="7030A0"/>
              </a:solidFill>
            </a:endParaRPr>
          </a:p>
        </p:txBody>
      </p:sp>
      <p:pic>
        <p:nvPicPr>
          <p:cNvPr id="1034" name="Picture 10" descr="https://encrypted-tbn2.gstatic.com/images?q=tbn:ANd9GcRtFJM_APVi6k_CvnoTaWQZbVyZYKD9XucLspA5ghjWKkogvVgZw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063" y="188640"/>
            <a:ext cx="4320480" cy="215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8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828092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UŽDAVINIAI</a:t>
            </a:r>
          </a:p>
          <a:p>
            <a:endParaRPr lang="lt-LT" sz="32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Perskaičius H.K.Anderseno pasaką </a:t>
            </a:r>
          </a:p>
          <a:p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,,Apkaklis“, pagal </a:t>
            </a:r>
            <a:r>
              <a:rPr lang="lt-LT" sz="3200" smtClean="0">
                <a:solidFill>
                  <a:srgbClr val="7030A0"/>
                </a:solidFill>
                <a:latin typeface="Comic Sans MS" pitchFamily="66" charset="0"/>
              </a:rPr>
              <a:t>duotą </a:t>
            </a:r>
            <a:r>
              <a:rPr lang="lt-LT" sz="3200" smtClean="0">
                <a:solidFill>
                  <a:srgbClr val="7030A0"/>
                </a:solidFill>
                <a:latin typeface="Comic Sans MS" pitchFamily="66" charset="0"/>
              </a:rPr>
              <a:t>schemą dirbant grupėse </a:t>
            </a:r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išsamiai</a:t>
            </a:r>
            <a:r>
              <a:rPr lang="lt-LT" sz="3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apibūdinti pagrindinį veikėją.</a:t>
            </a:r>
          </a:p>
          <a:p>
            <a:endParaRPr lang="lt-LT" sz="32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2-3 argumentais </a:t>
            </a:r>
            <a:r>
              <a:rPr lang="lt-LT" sz="3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pagrįsti, kad </a:t>
            </a:r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pagrindinio veikėjo </a:t>
            </a:r>
            <a:r>
              <a:rPr lang="lt-LT" sz="3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charakteris komiškas.</a:t>
            </a:r>
          </a:p>
          <a:p>
            <a:endParaRPr lang="lt-LT" sz="32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Argumentuotai išsakyti savo nuomonę apie</a:t>
            </a:r>
          </a:p>
          <a:p>
            <a:r>
              <a:rPr lang="lt-LT" sz="3200" dirty="0">
                <a:solidFill>
                  <a:srgbClr val="7030A0"/>
                </a:solidFill>
                <a:latin typeface="Comic Sans MS" pitchFamily="66" charset="0"/>
              </a:rPr>
              <a:t>t</a:t>
            </a:r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ai, kada dera juokauti, o iš ko juoktis nevalia.</a:t>
            </a:r>
          </a:p>
          <a:p>
            <a:endParaRPr lang="lt-LT" sz="32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1386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>
                <a:latin typeface="Comic Sans MS" pitchFamily="66" charset="0"/>
              </a:rPr>
              <a:t>NAMŲ  DARBAS</a:t>
            </a:r>
            <a:endParaRPr lang="lt-LT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772816"/>
            <a:ext cx="763284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Su tėveliais, seneliais </a:t>
            </a:r>
            <a:r>
              <a:rPr lang="lt-LT" sz="2400" b="1" dirty="0" smtClean="0">
                <a:solidFill>
                  <a:srgbClr val="7030A0"/>
                </a:solidFill>
                <a:latin typeface="Comic Sans MS" pitchFamily="66" charset="0"/>
              </a:rPr>
              <a:t>pasikalbėti apie </a:t>
            </a:r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tai, kada ir kaip tinka juokauti. Iš ko galima pasijuokti, o iš ko šiukštu</a:t>
            </a:r>
            <a:r>
              <a:rPr lang="lt-LT" sz="2400" b="1" dirty="0" smtClean="0">
                <a:solidFill>
                  <a:srgbClr val="7030A0"/>
                </a:solidFill>
                <a:latin typeface="Comic Sans MS" pitchFamily="66" charset="0"/>
              </a:rPr>
              <a:t>?</a:t>
            </a:r>
          </a:p>
          <a:p>
            <a:r>
              <a:rPr lang="lt-LT" sz="2400" b="1" dirty="0" smtClean="0">
                <a:solidFill>
                  <a:srgbClr val="7030A0"/>
                </a:solidFill>
                <a:latin typeface="Comic Sans MS" pitchFamily="66" charset="0"/>
              </a:rPr>
              <a:t> Užrašyti </a:t>
            </a:r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vyresniųjų samprotavimus ant lapelių.</a:t>
            </a:r>
            <a:endParaRPr lang="lt-LT" sz="2400" dirty="0">
              <a:solidFill>
                <a:srgbClr val="7030A0"/>
              </a:solidFill>
              <a:latin typeface="Comic Sans MS" pitchFamily="66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562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1592"/>
            <a:ext cx="828092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 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,,Iš gyvenimo išauga pačios gražiausios </a:t>
            </a:r>
            <a:r>
              <a:rPr lang="lt-LT" sz="28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pasakos“(H.K.Andersenas)</a:t>
            </a:r>
          </a:p>
          <a:p>
            <a:endParaRPr lang="lt-LT" sz="2800" b="1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latin typeface="Comic Sans MS" pitchFamily="66" charset="0"/>
              </a:rPr>
              <a:t>H.K.Andersenas </a:t>
            </a:r>
            <a:r>
              <a:rPr lang="lt-LT" sz="2800" b="1" dirty="0">
                <a:latin typeface="Comic Sans MS" pitchFamily="66" charset="0"/>
              </a:rPr>
              <a:t>stengėsi nutrinti ribą tarp pasakos ir tikrovės. Savęs jis neleido vadinti vaikų rašytoju, buvo įsitikinęs, kad meninė pasakų kalba leidžia kalbėti apie esmines visų žmonių problemas.</a:t>
            </a:r>
            <a:endParaRPr lang="lt-LT" sz="2800" dirty="0"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Specifinis </a:t>
            </a:r>
            <a:r>
              <a:rPr lang="lt-LT" sz="2800" b="1" dirty="0" smtClean="0">
                <a:latin typeface="Comic Sans MS" pitchFamily="66" charset="0"/>
              </a:rPr>
              <a:t>rašytojo kūrybos </a:t>
            </a:r>
            <a:r>
              <a:rPr lang="lt-LT" sz="2800" b="1" dirty="0">
                <a:latin typeface="Comic Sans MS" pitchFamily="66" charset="0"/>
              </a:rPr>
              <a:t>ypatumas – daiktų sugyvinimas, sužmoginimas. Pačiomis originaliausiomis H.K.Anderseno pasakomis laikomos tos, kurių veikėjai yra kasdieninės buities daiktai, žaislai ir kt.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1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72008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 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dirty="0">
                <a:solidFill>
                  <a:srgbClr val="002060"/>
                </a:solidFill>
                <a:latin typeface="Comic Sans MS" pitchFamily="66" charset="0"/>
              </a:rPr>
              <a:t>Hansas Kristianas Andersenas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sugebėjo sukurti labai individualizuotus, spalvingus charakterius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.</a:t>
            </a:r>
          </a:p>
          <a:p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Iš pasakų matyti, kad rašytojas turėjo labai daug gyvenimiškos išminties, buvo labai pastabus.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 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122" name="Picture 2" descr="http://auksozuvys.lt/wp-content/uploads/2012/04/hans_christian_andersen_digital_coll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40968"/>
            <a:ext cx="28575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32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34228"/>
            <a:ext cx="842493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itchFamily="66" charset="0"/>
              </a:rPr>
              <a:t>Jo pasakos tapo tam tikrais </a:t>
            </a:r>
            <a:r>
              <a:rPr lang="lt-LT" sz="2800" b="1" dirty="0" smtClean="0">
                <a:solidFill>
                  <a:srgbClr val="00B050"/>
                </a:solidFill>
                <a:latin typeface="Comic Sans MS" pitchFamily="66" charset="0"/>
              </a:rPr>
              <a:t>aforizmais</a:t>
            </a:r>
          </a:p>
          <a:p>
            <a:r>
              <a:rPr lang="lt-LT" sz="2800" b="1" dirty="0" smtClean="0">
                <a:latin typeface="Comic Sans MS" pitchFamily="66" charset="0"/>
              </a:rPr>
              <a:t> </a:t>
            </a:r>
          </a:p>
          <a:p>
            <a:r>
              <a:rPr lang="lt-LT" sz="2800" b="1" dirty="0" smtClean="0">
                <a:latin typeface="Comic Sans MS" pitchFamily="66" charset="0"/>
              </a:rPr>
              <a:t> </a:t>
            </a:r>
            <a:r>
              <a:rPr lang="lt-LT" sz="2800" b="1" dirty="0" smtClean="0">
                <a:solidFill>
                  <a:srgbClr val="00B050"/>
                </a:solidFill>
                <a:latin typeface="Comic Sans MS" pitchFamily="66" charset="0"/>
              </a:rPr>
              <a:t>aforìzmas - </a:t>
            </a:r>
            <a:r>
              <a:rPr lang="lt-LT" sz="2800" b="1" dirty="0">
                <a:latin typeface="Comic Sans MS" pitchFamily="66" charset="0"/>
              </a:rPr>
              <a:t> </a:t>
            </a:r>
            <a:r>
              <a:rPr lang="lt-LT" sz="2800" dirty="0">
                <a:latin typeface="Comic Sans MS" pitchFamily="66" charset="0"/>
              </a:rPr>
              <a:t>sm. (2) </a:t>
            </a:r>
            <a:r>
              <a:rPr lang="lt-LT" sz="2800" i="1" dirty="0">
                <a:latin typeface="Comic Sans MS" pitchFamily="66" charset="0"/>
              </a:rPr>
              <a:t>trumpas, vaizdingas posakis, reiškiantis kokią nors apibendrintą mintį</a:t>
            </a:r>
            <a:r>
              <a:rPr lang="lt-LT" sz="2800" dirty="0">
                <a:latin typeface="Comic Sans MS" pitchFamily="66" charset="0"/>
              </a:rPr>
              <a:t> </a:t>
            </a:r>
          </a:p>
          <a:p>
            <a:endParaRPr lang="lt-LT" sz="2800" dirty="0"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Tu tikra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princesė ant 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žirnio</a:t>
            </a:r>
            <a:r>
              <a:rPr lang="lt-LT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lt-LT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O</a:t>
            </a:r>
            <a:r>
              <a:rPr lang="lt-LT" sz="2800" b="1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karalius vis dėlto 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nuogas.</a:t>
            </a:r>
          </a:p>
          <a:p>
            <a:endParaRPr lang="lt-LT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Vaikystėje jaučiausi tarsi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bjaurusis 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ančiukas</a:t>
            </a:r>
            <a:r>
              <a:rPr lang="lt-LT" sz="2800" b="1" dirty="0" smtClean="0">
                <a:latin typeface="Comic Sans MS" pitchFamily="66" charset="0"/>
              </a:rPr>
              <a:t>.</a:t>
            </a:r>
          </a:p>
          <a:p>
            <a:endParaRPr lang="lt-LT" sz="2800" dirty="0"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Ji gimė tikra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 coliukė</a:t>
            </a:r>
            <a:r>
              <a:rPr lang="lt-LT" sz="2800" b="1" dirty="0">
                <a:latin typeface="Comic Sans MS" pitchFamily="66" charset="0"/>
              </a:rPr>
              <a:t>, o va, kokia </a:t>
            </a:r>
            <a:r>
              <a:rPr lang="lt-LT" sz="2800" b="1" dirty="0" smtClean="0">
                <a:latin typeface="Comic Sans MS" pitchFamily="66" charset="0"/>
              </a:rPr>
              <a:t>užaugo.</a:t>
            </a:r>
            <a:endParaRPr lang="lt-LT" sz="2800" dirty="0">
              <a:latin typeface="Comic Sans MS" pitchFamily="66" charset="0"/>
            </a:endParaRPr>
          </a:p>
          <a:p>
            <a:r>
              <a:rPr lang="lt-LT" sz="2800" b="1" dirty="0">
                <a:latin typeface="Comic Sans MS" pitchFamily="66" charset="0"/>
              </a:rPr>
              <a:t> </a:t>
            </a:r>
            <a:endParaRPr lang="lt-LT" sz="2800" dirty="0">
              <a:latin typeface="Comic Sans MS" pitchFamily="66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7187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824533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Kūrinio pavadinimas</a:t>
            </a:r>
          </a:p>
          <a:p>
            <a:pPr algn="ctr"/>
            <a:r>
              <a:rPr lang="lt-LT" sz="3200" dirty="0" smtClean="0">
                <a:solidFill>
                  <a:srgbClr val="7030A0"/>
                </a:solidFill>
                <a:latin typeface="Comic Sans MS" pitchFamily="66" charset="0"/>
              </a:rPr>
              <a:t>( antraštė )</a:t>
            </a:r>
          </a:p>
          <a:p>
            <a:pPr algn="ctr"/>
            <a:endParaRPr lang="lt-LT" sz="32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lt-LT" sz="3200" dirty="0" smtClean="0">
                <a:solidFill>
                  <a:srgbClr val="00B050"/>
                </a:solidFill>
                <a:latin typeface="Comic Sans MS" pitchFamily="66" charset="0"/>
              </a:rPr>
              <a:t>,,APKAKLIS“ (1848)</a:t>
            </a:r>
            <a:endParaRPr lang="lt-LT" sz="32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42088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97884" y="3689449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0000"/>
                </a:solidFill>
                <a:latin typeface="Comic Sans MS" pitchFamily="66" charset="0"/>
              </a:rPr>
              <a:t>Kūrinio pavadinimas – kūrinio raktas</a:t>
            </a:r>
          </a:p>
          <a:p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Kaip jūs suprantate šios pasakos pavadinimą ?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" name="Picture 4" descr="http://www.pasakas.net/files/picture_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8757"/>
            <a:ext cx="4694045" cy="329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6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787233"/>
              </p:ext>
            </p:extLst>
          </p:nvPr>
        </p:nvGraphicFramePr>
        <p:xfrm>
          <a:off x="302840" y="908720"/>
          <a:ext cx="8229600" cy="91440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48184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1" dirty="0">
                          <a:solidFill>
                            <a:srgbClr val="440066"/>
                          </a:solidFill>
                          <a:effectLst/>
                        </a:rPr>
                        <a:t>ãpkaklis </a:t>
                      </a:r>
                      <a:r>
                        <a:rPr lang="vi-VN" sz="2800" b="0" dirty="0">
                          <a:solidFill>
                            <a:srgbClr val="006400"/>
                          </a:solidFill>
                          <a:effectLst/>
                        </a:rPr>
                        <a:t>sm</a:t>
                      </a:r>
                      <a:r>
                        <a:rPr lang="vi-VN" sz="2800" b="0" dirty="0" smtClean="0">
                          <a:solidFill>
                            <a:srgbClr val="006400"/>
                          </a:solidFill>
                          <a:effectLst/>
                        </a:rPr>
                        <a:t>.</a:t>
                      </a:r>
                      <a:r>
                        <a:rPr lang="lt-LT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3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žr. </a:t>
                      </a:r>
                      <a:r>
                        <a:rPr lang="lt-LT" sz="3200" b="0" i="0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apykaklė:</a:t>
                      </a:r>
                      <a:r>
                        <a:rPr lang="vi-VN" sz="3200" b="0" dirty="0" smtClean="0">
                          <a:solidFill>
                            <a:srgbClr val="006400"/>
                          </a:solidFill>
                          <a:effectLst/>
                        </a:rPr>
                        <a:t> </a:t>
                      </a:r>
                      <a:r>
                        <a:rPr lang="vi-VN" sz="2800" b="1" dirty="0" smtClean="0">
                          <a:solidFill>
                            <a:srgbClr val="8B0000"/>
                          </a:solidFill>
                          <a:effectLst/>
                        </a:rPr>
                        <a:t>2</a:t>
                      </a:r>
                      <a:r>
                        <a:rPr lang="vi-VN" sz="2800" b="1" dirty="0">
                          <a:solidFill>
                            <a:srgbClr val="8B0000"/>
                          </a:solidFill>
                          <a:effectLst/>
                        </a:rPr>
                        <a:t>. </a:t>
                      </a:r>
                      <a:r>
                        <a:rPr lang="vi-VN" sz="2800" b="0" dirty="0">
                          <a:solidFill>
                            <a:srgbClr val="000000"/>
                          </a:solidFill>
                          <a:effectLst/>
                        </a:rPr>
                        <a:t>Apkaklẽlis reik uždėti marškiniams </a:t>
                      </a:r>
                      <a:r>
                        <a:rPr lang="vi-VN" sz="2800" b="0" dirty="0">
                          <a:solidFill>
                            <a:srgbClr val="006400"/>
                          </a:solidFill>
                          <a:effectLst/>
                        </a:rPr>
                        <a:t>Akm.</a:t>
                      </a:r>
                      <a:endParaRPr lang="vi-VN" sz="28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0"/>
                    </a:solidFill>
                  </a:tcPr>
                </a:tc>
              </a:tr>
            </a:tbl>
          </a:graphicData>
        </a:graphic>
      </p:graphicFrame>
      <p:sp>
        <p:nvSpPr>
          <p:cNvPr id="4" name="AutoShape 2" descr="data:image/jpeg;base64,/9j/4AAQSkZJRgABAQAAAQABAAD/2wCEAAkGBhQQEBQUEhQUFBAUEBQPEBQPFBQPFBAUFBAVFBQUFBQXHCYeFxkjGRQUHy8gJCcpLCwsFR4xNTAqNSYrLCkBCQoKDgwOGg8PGiwfHyQsLCkpKSksKSwsLCwsKSwsLC0sLCkpLCwsLCksLCkpLCwpLCksLCksKSksLCwpKSwpKf/AABEIANAA0AMBIgACEQEDEQH/xAAaAAACAwEBAAAAAAAAAAAAAAABAgADBAUG/8QAMhAAAgIAAwcBBwQDAQEAAAAAAAECEQMEIQUSMUFRYXGREzKBobHR8CLB4fEGFEJiUv/EABoBAAIDAQEAAAAAAAAAAAAAAAABAgMEBgX/xAAtEQACAgEDAwIEBgMAAAAAAAAAAQIDEQQSMQUhYUFREyKB0TJxkaGx8BQ0Qv/aAAwDAQACEQMRAD8A2xzC7lscdGuGULY5QxqJdkyRx11LVjLqjXHJlkciug9rEZI4i6otjNGlbPXT5DrZy6EtrEURkh0y9bNXQP8AoxX9g1juwK0MGWViubEcYL/p+tmWerohzNDHSGUTO8eC5tklnorgjNLqlC4y/oGGad0m4VQzqrmH/dXf5FL6tWv+WG1lm4DcEeej39BlmY9fXQmuq0vlMMMO4T2Y0cSL5r4MLX5xLl1HTv1/YWCvcA4Dy9fkLvPozZXbCzvB5AVwA4Db/Z+gPaflFgCbhNwf2iB7RAAjgLulu8gbyACuGEXQwiyMC2MCaQiuOEWxwyyMBpaJvorG8JZYFU2oq2ZcXPPikkusufhEm7bb1pX8aOJi5hybs53U9Qtm8V/Kv3JJHRxNo95Pt7q+RRLaD5aeDGGjypOUu8m2SLZZmT4t+oqmKhkQ2oYbJQVEaiXAD4cuHgdleHwLIoWMgKhqJujbpEAJFkZtcGwUGg2oC6OZfPUuhiXw0ZkSLMNlsMp5TEzpYEk9HxL3lkYL1/Op1sHWKfVHTdO1Erk4T5XqVvsZXlEK8muhu3AOB6u0jk57yC6CPZy6HScAbgtqHk5kUXRQkUXQRBDDFAzHuPwWRRXnfc+KK7niuT8MRz5LTtVepwcbD3ZNPimd+PQx7Rym9qveXzX3OQfsWI5iGoTfS7vsFYj5afMpbJF0Yh0XF+mpTq+LYVAjlgWvGS4W/kK8aT6L5k3BoxfQFGT4GLhzn1+hasSXb0LMLAf/AMv0Zb7PqvXQl8Oa9GIo9v1ivgx1mOsX8GWrBD7Ei4yXICLMR7ryvsWQlF8GgexBLLoXcCzdHw46meOG4+6/XVGzLx0tqn+xbBiZYubOps6e9hp+V8zh5rHpUvB1NiYv6Gukvqe10p7bO/qiEuDoUShiUdGViNAoegUAHKhEuigRiWRRSiQ0UZ9oe6vP7GpIybR5LyzPrHimQLkxpDVf5wBFBOTk+5YcvP7Pq5R8yX7oowcu5cOHV6I7TjYMPLJv9uXwLdPVC2SUngecGDDyN9X40RtwdkXx08HRwMGjXCB79eiqj6FbkYMHY8VyvzqbIZRLkaFEO6bI1RjwiOSuOER4SLd0aie0Rllk4vkvQqls2PLQ30SiLrT5Q8nKxNmPk78mTFyzjxVfQ9BumbOYsYrXVvgvzkYtRpKHFymseRqTOLDC6/2LmMxuquZMzmVFdzDJ3x48Wc5hZxHgsDd+Tq7GlTa7X6HLgbdnzqa9D0dJLbZF+QfB31IZMpjIdM6jJSWAImQYGKMR4xDFDpFIyJGDaHvLwdJI5eclc320MHUJYqx5GuShERAo5eRYShlwFsLIp44GbMrj26fH6m+COHZ0MlnN7R+99TotDrlZ8k+fTyVyRvQ1CpjI9lECUEhCWBEogRMbFUVb4fmhCTUVljBjYqirf99kcDOZq25Pjy7dEizOZ7edvh/yjkY+PvM5fW6z/Iltj+Ff3P2LYxwCc7ev9BjHQGGiyJiTJERfgunZSo/nxLIM0VywJnew5F0TFk53FehsidZXPdFSKmWIIqGLRFKQyQEOkVjI3S+Zxpyt/M6edxKh3ehymeH1SzuoexKJAEQaPBZMG9+fAZsWgxEMNCfUehWgzjuBvym0eU/Xp5+50Uzzm8asnn3B1LWPrXg9zR9Sa+S3j3+/3IOPsduw2V4eIpK1qhnKlrw5nQKSayVkxMVRVvgjhZ7Ptu3wXCPTyNn9o73D3Vw79zl4jb5/wcz1DXO2Xw6/w/yWRj6lWNiOT/boJGJd7MMcNfY8ssBujeQ7v2/kF/wNMRN7+BkytoaLL4AdHIY1Srrp8TrRPPYbo72VxN6KfY9/p9uU4Mrki9BsBD1iAiHQqQxWBg2jLVLtZio056Vz+FGc5PWz3XS/MtXBEiBohgYxWgJjUSiIw0RkQzdDQFE4HLzecamoxfd877I3Z/NLDg2/gcTJS3rxJc+HZE4+4zu5XaLi9HrzXJ+TXndqPEjUVp/1Ts4immrTVcE5yjFX5k0mWYONy59vraL1bdGtwy9rFt9SueJUrfu/T8o2JLkJiwU13+QmUxqbhLinprxRmxhDL6/P2A6HcaEbAQkmJL8sMho4da8ySARjJgUeJIouiwLoHW2XiaNdH9Tkxib9nSqZv0Nm25foRlwdchCHUFQEEVDJlYHKzTub80VNBk7ZDiLJbpOXuy4BKGBRUwIStQhEMVEYTFtHN7qrmyyEXJqKA4u3cw5zUFw5+Ohry2AlHhy9RNHV8uBtwUmtPQ1XUSr78oMniNp4lNuv1N+i6LoW/wCMZyXttz/lp6dHa+52trf44sV7ybi3x10b9A7I2JHA/U35b14c2/6NU9RXKrb6ljaOpmcf2cG+PRdW+BzsJydSXvXfkWeI8ed/8J/oXDy33Ong4Sgu/wBDz66ZWy2xIcGjCnaVrWk+4WvzwZ5Zj4d+hoUtCd9Lql7oQkl+fEklY+9oAzpgJufP6DRiNuhiieQIkaMn76Kd0swHUkzRRLbZF+UJndIREOzKRUDGlUW+wUU51/o+KMuoltqlLwxrk51kAGzi2WkCAiIgGiEopzGZUVb/ACgSGLns4sON86PPzzDnK39xM5nXiy7cizK4FnsaWjasvkC3Dg2aYYbRqyuSOjDJHqxqyiGTlwxHz9fuJnVvLdvTnXPt4OvPZ6M89m2ZpaCG7dj6D3HLwsNQVR9UWxwmzo4WyTdhZJIup0qgsITkcT/SYIxcdHw5dj0Dy6MWaydju0ynHDBMxLUYzzTi6fDr08l8J2c9bS6pYZIKVB3SV9g2VAEkQMiZJAd3BlcU+wxk2diXFrozVZ2dE/iVxl7oqYDPtCdRS6v6GhGXaPCPxMuveNPL++o1yYSWALZyJYElkKMzm1BcULGRhzWbUF+I81nM88WX/n6/wHNZmWNLS92/Xu/sdHZ+x29WerpdK+XyHBjymRbO9k9n0bcts9RN0MKj3K6NpW5FGDl6NMYDKIyNSRHIm6D2ZZRKHgQigNQaIGABuiSgWEYmgOdmcipI4+NgvDfb6Hp3EpxsspcUZL9NGxYZJSOJh4iY6YM1s2ULcOHNdSjDx+T+zXk52/Szpfgs5NDAgkZlQG7Zj1fg32crZ86n5TOodZ0+WaF4K5ckMm0X7vxNaMG0parw/qQ6h/ry+n8guTLZLElNJanMzm10tFbb4JcTlowcnhFhszmfUEziqE8xLnV8Dbkdj4mM7npHkux6XKbPjBUke3pNA13kJywczZ2w1HjxO1hZdItURj2oVqKwitvIFEZIhCzAgkBZCQBICyAAQAslgASAsgAGwAsFiwBHEw5zZUZ68JcmjdZLK51qSw0NM85iYU8J/qVx6rh8eg0Z39TvyinxOZmtk1rh+XH7PkeJqemtfNV+hNSyU4MqkvJ2EzzvtqeqquvKvod7CncU+xf0ttRlF+4pFlnN21PdUZd3H5X9zoplGcyixY7rurvQ36ir4tbgJdmeVnizxpbsFb4do92zs7K/x2OHrL9U+LbOnlcpHDVRSS7F5Tp9HGpeRuRIwoYWw2bsEBiWLYbGAbDYtksYBslgslgASWCyWABBYLJYAElgsDYAGyWLZLAA2BsFgsBhsm8LYLEBXmMrHE95a9eD9UWQjSolgIqKTygGslkolDANhsFEABrJYpBgOmSxCWAD2SxbJYANZLFslgA1ksWwWMBrJYtgsQDWCwWCwAawWCwWADWCxbIABsgtksADYLBYLEM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076" name="Picture 4" descr="http://img.jurgita.lt/img/t/a486/154407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48167"/>
            <a:ext cx="24765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e-danceshop.lt/images/nuotraukos_uploaded/WE1274384723W4bf591537c8a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34888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karnavalui.lt/images/Pabais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0848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2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Apkaklis  -  marškinių  apykaklė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6259" y="1799046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Apkakliui  šioje  pasakoje suteiktos žmogaus savybės, t.y. jis </a:t>
            </a:r>
          </a:p>
          <a:p>
            <a:r>
              <a:rPr lang="lt-LT" sz="2800" dirty="0" smtClean="0">
                <a:solidFill>
                  <a:srgbClr val="0070C0"/>
                </a:solidFill>
                <a:latin typeface="Comic Sans MS" pitchFamily="66" charset="0"/>
              </a:rPr>
              <a:t> įasmenintas</a:t>
            </a:r>
            <a:r>
              <a:rPr lang="lt-LT" sz="2800" dirty="0" smtClean="0">
                <a:latin typeface="Comic Sans MS" pitchFamily="66" charset="0"/>
              </a:rPr>
              <a:t>, arba </a:t>
            </a:r>
            <a:r>
              <a:rPr lang="lt-LT" sz="2800" dirty="0" smtClean="0">
                <a:solidFill>
                  <a:srgbClr val="0070C0"/>
                </a:solidFill>
                <a:latin typeface="Comic Sans MS" pitchFamily="66" charset="0"/>
              </a:rPr>
              <a:t>personifikuotas</a:t>
            </a:r>
            <a:r>
              <a:rPr lang="lt-LT" sz="2800" dirty="0" smtClean="0">
                <a:latin typeface="Comic Sans MS" pitchFamily="66" charset="0"/>
              </a:rPr>
              <a:t> .</a:t>
            </a:r>
          </a:p>
          <a:p>
            <a:endParaRPr lang="lt-LT" sz="2800" dirty="0">
              <a:latin typeface="Comic Sans MS" pitchFamily="66" charset="0"/>
            </a:endParaRPr>
          </a:p>
          <a:p>
            <a:r>
              <a:rPr lang="lt-LT" sz="2800" dirty="0" smtClean="0">
                <a:latin typeface="Comic Sans MS" pitchFamily="66" charset="0"/>
              </a:rPr>
              <a:t>Kokio žmogaus ypatybes atpažįstate ? </a:t>
            </a:r>
          </a:p>
        </p:txBody>
      </p:sp>
    </p:spTree>
    <p:extLst>
      <p:ext uri="{BB962C8B-B14F-4D97-AF65-F5344CB8AC3E}">
        <p14:creationId xmlns:p14="http://schemas.microsoft.com/office/powerpoint/2010/main" val="267569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836712"/>
            <a:ext cx="70567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7030A0"/>
                </a:solidFill>
              </a:rPr>
              <a:t>pagyrū̃nas,</a:t>
            </a:r>
            <a:r>
              <a:rPr lang="lt-LT" sz="2800" b="1" dirty="0"/>
              <a:t> </a:t>
            </a:r>
            <a:r>
              <a:rPr lang="lt-LT" sz="2800" dirty="0"/>
              <a:t>-ė smob. (2) </a:t>
            </a:r>
            <a:r>
              <a:rPr lang="lt-LT" sz="2800" i="1" dirty="0"/>
              <a:t>kas mėgsta girtis, </a:t>
            </a:r>
            <a:r>
              <a:rPr lang="lt-LT" sz="2800" i="1" dirty="0">
                <a:solidFill>
                  <a:srgbClr val="7030A0"/>
                </a:solidFill>
              </a:rPr>
              <a:t>pagyras</a:t>
            </a:r>
            <a:r>
              <a:rPr lang="lt-LT" sz="2800" i="1" dirty="0"/>
              <a:t>: </a:t>
            </a:r>
            <a:endParaRPr lang="lt-LT" sz="2800" i="1" dirty="0" smtClean="0"/>
          </a:p>
          <a:p>
            <a:r>
              <a:rPr lang="lt-LT" sz="2800" dirty="0" smtClean="0"/>
              <a:t>Abu </a:t>
            </a:r>
            <a:r>
              <a:rPr lang="lt-LT" sz="2800" dirty="0"/>
              <a:t>draugai buvo ožiai ir </a:t>
            </a:r>
            <a:r>
              <a:rPr lang="lt-LT" sz="2800" u="sng" dirty="0"/>
              <a:t>pagyrūnai</a:t>
            </a:r>
            <a:r>
              <a:rPr lang="lt-LT" sz="2800" dirty="0"/>
              <a:t> P.Cvir</a:t>
            </a:r>
            <a:r>
              <a:rPr lang="lt-LT" sz="2800" dirty="0" smtClean="0"/>
              <a:t>.</a:t>
            </a:r>
          </a:p>
          <a:p>
            <a:r>
              <a:rPr lang="lt-LT" sz="2800" dirty="0"/>
              <a:t> Jaunikis – girtuoklis ir </a:t>
            </a:r>
            <a:r>
              <a:rPr lang="lt-LT" sz="2800" u="sng" dirty="0"/>
              <a:t>pagyrūnas</a:t>
            </a:r>
            <a:r>
              <a:rPr lang="lt-LT" sz="2800" dirty="0"/>
              <a:t> K.Bor</a:t>
            </a:r>
            <a:r>
              <a:rPr lang="lt-LT" sz="2800" dirty="0" smtClean="0"/>
              <a:t>. </a:t>
            </a:r>
          </a:p>
          <a:p>
            <a:r>
              <a:rPr lang="lt-LT" sz="2800" dirty="0"/>
              <a:t> Ot niekam nevertas </a:t>
            </a:r>
            <a:r>
              <a:rPr lang="lt-LT" sz="2800" u="sng" dirty="0"/>
              <a:t>pagyrū̃nas</a:t>
            </a:r>
            <a:r>
              <a:rPr lang="lt-LT" sz="2800" dirty="0"/>
              <a:t>! Vis giriasi, ir galo nėra!Šmk</a:t>
            </a:r>
            <a:r>
              <a:rPr lang="lt-LT" sz="2800" dirty="0" smtClean="0"/>
              <a:t>.</a:t>
            </a:r>
          </a:p>
          <a:p>
            <a:r>
              <a:rPr lang="lt-LT" sz="2800" dirty="0"/>
              <a:t> Iš </a:t>
            </a:r>
            <a:r>
              <a:rPr lang="lt-LT" sz="2800" u="sng" dirty="0"/>
              <a:t>pagyrūno</a:t>
            </a:r>
            <a:r>
              <a:rPr lang="lt-LT" sz="2800" dirty="0"/>
              <a:t>, rods, juokas ne vienam pašok Žlv</a:t>
            </a:r>
            <a:r>
              <a:rPr lang="lt-LT" sz="2800" dirty="0" smtClean="0"/>
              <a:t>.</a:t>
            </a:r>
          </a:p>
          <a:p>
            <a:r>
              <a:rPr lang="lt-LT" sz="2800" dirty="0" smtClean="0"/>
              <a:t> </a:t>
            </a:r>
            <a:r>
              <a:rPr lang="lt-LT" sz="2800" dirty="0"/>
              <a:t> </a:t>
            </a:r>
            <a:r>
              <a:rPr lang="lt-LT" sz="2800" u="sng" dirty="0"/>
              <a:t>Pagyrū̃nas</a:t>
            </a:r>
            <a:r>
              <a:rPr lang="lt-LT" sz="2800" dirty="0"/>
              <a:t> vis iš vieno šimtą padaro Ds.</a:t>
            </a:r>
          </a:p>
          <a:p>
            <a:r>
              <a:rPr lang="lt-LT" dirty="0"/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146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222" y="723264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Comic Sans MS" pitchFamily="66" charset="0"/>
              </a:rPr>
              <a:t>Su kokiais daiktais  apkaklis  susiduria  skalbinių  geldoje  ir vėliau, kai iš jos išnyra?</a:t>
            </a:r>
            <a:endParaRPr lang="lt-LT" sz="24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472" y="212572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0070C0"/>
                </a:solidFill>
                <a:latin typeface="Comic Sans MS" pitchFamily="66" charset="0"/>
              </a:rPr>
              <a:t>keliaraište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472" y="2780928"/>
            <a:ext cx="4529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0070C0"/>
                </a:solidFill>
                <a:latin typeface="Comic Sans MS" pitchFamily="66" charset="0"/>
              </a:rPr>
              <a:t>laidyne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623" y="334770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0070C0"/>
                </a:solidFill>
                <a:latin typeface="Comic Sans MS" pitchFamily="66" charset="0"/>
              </a:rPr>
              <a:t>žirklėmis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4221088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0070C0"/>
                </a:solidFill>
                <a:latin typeface="Comic Sans MS" pitchFamily="66" charset="0"/>
              </a:rPr>
              <a:t>šukomis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4098" name="Picture 2" descr="https://encrypted-tbn2.gstatic.com/images?q=tbn:ANd9GcRrPZ4Jdp-QUfkBHhsLvoHaSLF8hIZay0Mg4h378LF4CEygZow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697" y="1238739"/>
            <a:ext cx="1847850" cy="233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data:image/jpeg;base64,/9j/4AAQSkZJRgABAQAAAQABAAD/2wCEAAkGBhMSEBQUEhQUExUTFhUYEhcVGBUaGBQXFxUWFBUVFxUXGyYeGCAjGRQWHy8gIycpLC0uFx4xNTIsNSYsLCkBCQoKDgwOFw8PGikfHBwpLCkpKSkpLSkpKSwpKSwpKSwsKSksLDU1LCkpKSkpLCkpLCkqKSwsLCkpKSwsLCwsLP/AABEIAHQAgAMBIgACEQEDEQH/xAAcAAABBAMBAAAAAAAAAAAAAAAAAQUGBwMECAL/xABJEAACAQIDBQQECQgHCQAAAAABAgMAEQQSIQUGBzFBEyJRYXGBkbEUIzJTgqHB0uFCVHKSk6LR8BczNVJjc8IVFiVDRGSDo8P/xAAXAQEBAQEAAAAAAAAAAAAAAAAAAQID/8QAIBEBAAIBBAIDAAAAAAAAAAAAAAERAhITIVEDQRQxYf/aAAwDAQACEQMRAD8AvGiiig8ySBQSSAACSToABzJPSoTjOL+ARyqtLKBe7RoSnqZiM3pFb/E7EFNk4th81Y9NGdVb6ia54j2obmyKSb6KDr6hp9VSViva+o+L2zz+VMPTDJ9gNO+B36wMvycRGp8JDkP79q56G3AgHaQsn6SkD3U74XbGHNyRb0kGuGfkywdsfHjl7dBDa8Nr9rFb9NP40n+2IPnov10/jVHpNhyPkr7B/Csi4iLwA/nyIrHyJ6a2Y7XnDi0f5DK36JB91Zb1RfaQk8xpci3qFbcWNNrCeZfJZZB7AGq/I7hNnqV0XovVHvML3MjknmxdibekmvGK2hIhULiZEsToJpBcWPg1vDppVjz81TOz+rzvS3qj9m734uCRH+EPKisudGcOGXMFYa6g2JIt1FXetdsctTnljpLRRRW2RRRRQR/fzFxR7OxLTrnjMTKy3sWL91QD0NyNRqLXF7Vynjtom2VDlXwXTN4liNSTztyF66Y4vQFtlS21ytGW8hnCk+rMK5XxF8xvoet+h6iqjLh9oOh7rEeV9D6VOh9dWNw53OwO0y6yyzYeS/cjjaMKxA74UOpNxo1h0byNqvp82ZjTDh2cEgmWPs7EggoLllYaqVuO90JosL2PAbDAdzFYtfC5hYewx/bTfLwNnX+rx4PlJAfekn2VtcMeLIxAXD4th2rHLDMbATHpHJ0STlbo3TXnagrE44z6a1TCml4LY3ri4P2cp/1Us3BvHjVMXh2PgySr9YLe6rloqbePS68u3POP4ebZjJHwdZR0MUia6+DZT9VQ7BbOxuKPxUUkt1z5YwDZb5c1r+NdV7YxXZYeWT5uOR/1ULfZVRcFIAs8drXODkzefx8OW/jbW3pqxhjHMQk5zPFoxuZuHjpcbEsuHmiiR0eZpVKrkRgxUX+UWKgWHia6PFFqWtMiiiigKKKKBk31hDbOxYbUdhKT9FC3+muWdrYaMtc5gT1UA+0Ei/tv6a6u3ljzYPEjxgmHtjYVyXixcjXw/jVhJaowsQ1zO/kEC3+kWNvYa2xh3lDZEzLChdwvKOPMqs2up1ZSTqda1ewP11YnBaSGPHSfCHjRHw0iHtWQKxZ4hk75s1xfSpaxCvEvEbgXRrZgeR6/z4Vc/DvjEqxiHGuzIthHObsyjos4GunSQX8/Ewbf7dQYDHyQKD2LjtMPc3sjEgr9FgV9Fq8bJ4aYrEwifAlZbMUljzBJInXXL3jZlIKsCCOfKg6JTfbAMuYYzDWIuPjowfYTf6qYtp8W8FGD2OfEEfNjKn7SSw5+F6qXZ/CzbDmxgWMdWleED90kn2VPN3+BqizY6czHrFDdI/pP8ptPAL66zNtRSMb2cY55keIdnFHIpV1S8jlWBDL2jWAuCfyRUV3e3zmw8ubCF0cpkt2SyApcHLlte1wvIeurU4t7r4PDbHkMGGgjYPCqMsaB1vIoJEls3LzqN8BsPbHTH/tvfMn8KtJayeHW9GIxsDNioeyeNgtwkqdoCt82SQd3w0JGnSnGPfnAML/C4AOfedVJB5EBrEg9COdV5jsZtTbHw4YSZIYIJHiWIXVpstwR2oFxmAB1sO+B0JMJ2TuttGZFy4KZsiBfjEyctLDtSp0v00qkcrnn4r7MU2GIDn/DV2HtAtT1sTefDYsH4PKrlflLqGX0obEeF+VUAd1drxkAYKUa6WSNv3gT9dWLw33NxsWKOKxQSEdm6LEMvaNnKG8mS6gDJyuTe3K1Sbvj6Iqln0hNBpg3l32wuBsJ3OdgSkaAs7AaXsOQvcXJA9htURvijv0+FywQdkzSJJ22e7FFICqLBhlJzMbnovI1R6bKB/vaAewC3O1SfezeT4fjHmEXYgIkagkFmAJYM5Ulb961gSLDmaZew1PS32fhRqIarbKFubWPLT8NKBghYm4sDYrfvG/dNr+nlat9IbcrE+qvahifwqNM+8+DPwXCzPj5MRlYRnDyr3sNnjLNZ83eX4pV5eGo5U4bhb3HAz5ls8UuUTIGFza9nS/Vbn0g9NDTckD+FifIdeVKmHYjW3sFLZp0Vsva0WIiWWFg6PezC/Q2IPgQQQR5VtJKDqDf0a1zYdnpqTHGT1ORbn12pVwCDkii/Owte/O9ufr50spYXHDageCPCJqzSLJLbkqqDkVvNmINvBSeovEdzNqtg0x08eXPHgmMea9swmQKbAa6sPqvTamCUfkjx0LDXqdDz86J8MMrC7AOpRrM2qkqxUgnUXVTbyHhS0pN+BWJcHExG2QrFKb/ACs7ZoyQLaghBfwIHjVuZaoDczfBtm9taJZjKsYBzlAvZmQ3Iym9+06crdasTcziacbiTA8PZkq7IyvmBy5bqQVBBsb38qWSndqLUClqoQ1SvFXdLFri5cWqNLA6pcr3miCIFIdR3suhbML/ACje1XUTWtg9oxTrmhkSVQbFo2VgCOl1JF9RpQcvJIp72tyNSrEA+ehsfTWaKQcrv+sa97yTp8OxfZoEQYiZVVdAArlTYdLkE+utGOWxrdQlnDtbad79Y1kWYeLjzzfhWgJDShvCmmDU3u7/AH5vP4w9fVR2Y6Szj6YPp5qffWjn869dpU0wtycFwl7nt5/bF4H/AA/Os64FjoJ5beiH7lakD6HlzFb0T1JhbY2wcnz7fSjjPutWGaKUc51/ZL7flU4mStTaArMlm53b5wH/AMS+/OfIVLuE39qJfU9lNy7utl6a30qBz4kg1NuDhP8AtJL/ADUvuWkQsyvoUtIKWqy1NqYBZ4JYWJCyxvGxXQgOpU2PQ2NURvDuLidhqMXBi9S6xjs43jLXBNn7zIVsp0I8LakVbfELZeKxGBePBuUlLITZihdAe8gkB7t/st1qsdkcGpyc+0MSmGQ/khw8jdP6yTuJ05Bj6Kor2SQs7sxuzOzMfEt3mPrJJ9dIGryp5+nX2CltWoZllWSvYasBNKDVRsZq9Kb1rjnWwi6XPvorZwzaG3lW9G/j/N608PItrHQkj3WFL2/h/OnPyvrWVb/aVjx8lwPKtI4k3514xU2lZmA3yg369fwqecHR/wAST/Km9y1BGF/ZU54P/wBqJ/lTe5aovsUtIKWopDUH364XR7SlWZpmidYxGPi45EsGZr5WswN3PJhyFTmkag5Pxez3w8s0Mg78Uro3MXymwIB6EWYeRFYivlVn8Vdy8bNjzPBA00bxxL3CmZWTNfMrMPEVDf8AcTaX5liP1V+/W2TAx/GkBp9O4W0vzLEexPvUn9H+0/zKf2R/foGhCKyh9KdBw/2n+ZT/APr+/WWPh7tP8zm9fZffopnuPEV7WX0U9/0b7TPLCS+toh/9KyJww2of+lYemSH79S1MDSeNYZpalY4TbUP/ACEHpmi+wmtrD8FNot8r4PH6ZXb6kjPvqCEJU64OpfaanwhmJ8heNQT6zT/sjgRaxxWKJ8VgTL6u0kLG3oVTVh7vbq4fBIUw8YQMQXNyzORyzMxubdByFz41FO9FIKWiCkNLRQJai1LRQJai1FFAtJalooEtS0UUCWpbUUUBRRRQFFFF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28240"/>
            <a:ext cx="15240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 descr="http://www.rcsinnovations.com/wp-content/uploads/2012/06/scissors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08" y="3425023"/>
            <a:ext cx="1600862" cy="15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g.diena.lt/02/26/306ba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80" y="3933057"/>
            <a:ext cx="270385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4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48680"/>
            <a:ext cx="7344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Kokias tų daiktų savybes  apkaklis  ,,pasičiumpa“ įasmeninimui ? ( kokia jų lytis,</a:t>
            </a:r>
          </a:p>
          <a:p>
            <a:r>
              <a:rPr lang="lt-LT" sz="2800" dirty="0">
                <a:solidFill>
                  <a:srgbClr val="7030A0"/>
                </a:solidFill>
                <a:latin typeface="Comic Sans MS" pitchFamily="66" charset="0"/>
              </a:rPr>
              <a:t>š</a:t>
            </a:r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eimyninė padėtis )</a:t>
            </a:r>
          </a:p>
          <a:p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dirty="0" smtClean="0">
                <a:solidFill>
                  <a:srgbClr val="7030A0"/>
                </a:solidFill>
                <a:latin typeface="Comic Sans MS" pitchFamily="66" charset="0"/>
              </a:rPr>
              <a:t>Ko siekia bendraudamas su tais daiktais ?</a:t>
            </a:r>
            <a:endParaRPr lang="lt-LT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09894"/>
            <a:ext cx="74168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rgbClr val="002060"/>
                </a:solidFill>
                <a:latin typeface="Comic Sans MS" pitchFamily="66" charset="0"/>
              </a:rPr>
              <a:t>Literatūrinis portretas </a:t>
            </a:r>
            <a:r>
              <a:rPr lang="lt-LT" dirty="0" smtClean="0"/>
              <a:t>-</a:t>
            </a:r>
          </a:p>
          <a:p>
            <a:r>
              <a:rPr lang="lt-LT" dirty="0" smtClean="0"/>
              <a:t> </a:t>
            </a:r>
            <a:r>
              <a:rPr lang="lt-LT" sz="2400" dirty="0" smtClean="0">
                <a:latin typeface="Comic Sans MS" pitchFamily="66" charset="0"/>
              </a:rPr>
              <a:t>kūrinyje sukurtas  veikėjo paveikslas.</a:t>
            </a:r>
          </a:p>
          <a:p>
            <a:endParaRPr lang="lt-LT" sz="2400" dirty="0">
              <a:latin typeface="Comic Sans MS" pitchFamily="66" charset="0"/>
            </a:endParaRPr>
          </a:p>
          <a:p>
            <a:r>
              <a:rPr lang="lt-LT" sz="2400" b="1" dirty="0" smtClean="0">
                <a:solidFill>
                  <a:srgbClr val="002060"/>
                </a:solidFill>
                <a:latin typeface="Comic Sans MS" pitchFamily="66" charset="0"/>
              </a:rPr>
              <a:t>Charakteris – 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veikėjo bruožų visuma</a:t>
            </a:r>
            <a:r>
              <a:rPr lang="lt-LT" sz="2400" b="1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  <a:p>
            <a:endParaRPr lang="lt-LT" sz="2400" b="1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lt-LT" sz="2400" b="1" dirty="0" smtClean="0">
                <a:solidFill>
                  <a:srgbClr val="002060"/>
                </a:solidFill>
                <a:latin typeface="Comic Sans MS" pitchFamily="66" charset="0"/>
              </a:rPr>
              <a:t>Veikėjo (personažo, herojaus) kūrimo būdai</a:t>
            </a:r>
          </a:p>
          <a:p>
            <a:endParaRPr lang="lt-LT" sz="2400" b="1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lt-LT" sz="24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a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utorinė charakteristika</a:t>
            </a:r>
          </a:p>
          <a:p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portretas</a:t>
            </a:r>
          </a:p>
          <a:p>
            <a:r>
              <a:rPr lang="lt-LT" sz="24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k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itų veikėjų nuomonė</a:t>
            </a:r>
          </a:p>
          <a:p>
            <a:r>
              <a:rPr lang="lt-LT" sz="24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k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alba</a:t>
            </a:r>
          </a:p>
          <a:p>
            <a:r>
              <a:rPr lang="lt-LT" sz="24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v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eiksmai , poelgiai</a:t>
            </a:r>
          </a:p>
          <a:p>
            <a:r>
              <a:rPr lang="lt-LT" sz="24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a</a:t>
            </a:r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plinka, daiktai</a:t>
            </a:r>
          </a:p>
          <a:p>
            <a:r>
              <a:rPr lang="lt-LT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vardas</a:t>
            </a:r>
          </a:p>
        </p:txBody>
      </p:sp>
    </p:spTree>
    <p:extLst>
      <p:ext uri="{BB962C8B-B14F-4D97-AF65-F5344CB8AC3E}">
        <p14:creationId xmlns:p14="http://schemas.microsoft.com/office/powerpoint/2010/main" val="33955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2736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</a:t>
            </a:r>
            <a:r>
              <a:rPr lang="lt-LT" sz="3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Veikėjo  analizės  </a:t>
            </a:r>
            <a:r>
              <a:rPr lang="lt-LT" dirty="0" smtClean="0"/>
              <a:t>lentelė</a:t>
            </a:r>
            <a:endParaRPr lang="lt-LT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835608"/>
              </p:ext>
            </p:extLst>
          </p:nvPr>
        </p:nvGraphicFramePr>
        <p:xfrm>
          <a:off x="971600" y="1637510"/>
          <a:ext cx="7344816" cy="5031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9029"/>
                <a:gridCol w="3715787"/>
              </a:tblGrid>
              <a:tr h="528278">
                <a:tc>
                  <a:txBody>
                    <a:bodyPr/>
                    <a:lstStyle/>
                    <a:p>
                      <a:r>
                        <a:rPr lang="lt-LT" dirty="0" smtClean="0"/>
                        <a:t>Kūrinio</a:t>
                      </a:r>
                      <a:r>
                        <a:rPr lang="lt-LT" baseline="0" dirty="0" smtClean="0"/>
                        <a:t> pavadinimas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453438">
                <a:tc>
                  <a:txBody>
                    <a:bodyPr/>
                    <a:lstStyle/>
                    <a:p>
                      <a:r>
                        <a:rPr lang="lt-LT" dirty="0" smtClean="0"/>
                        <a:t>Veikėjas: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747722">
                <a:tc>
                  <a:txBody>
                    <a:bodyPr/>
                    <a:lstStyle/>
                    <a:p>
                      <a:r>
                        <a:rPr lang="lt-LT" dirty="0" smtClean="0"/>
                        <a:t>1.Ką veikėjas veikia?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2. Ką veikėjas kalba ir mąsto?</a:t>
                      </a:r>
                      <a:endParaRPr lang="lt-LT" dirty="0"/>
                    </a:p>
                  </a:txBody>
                  <a:tcPr/>
                </a:tc>
              </a:tr>
              <a:tr h="1848974">
                <a:tc>
                  <a:txBody>
                    <a:bodyPr/>
                    <a:lstStyle/>
                    <a:p>
                      <a:r>
                        <a:rPr lang="lt-LT" dirty="0" smtClean="0"/>
                        <a:t>3.Ką</a:t>
                      </a:r>
                      <a:r>
                        <a:rPr lang="lt-LT" baseline="0" dirty="0" smtClean="0"/>
                        <a:t> apie veikėją mano</a:t>
                      </a:r>
                    </a:p>
                    <a:p>
                      <a:r>
                        <a:rPr lang="lt-LT" baseline="0" dirty="0" smtClean="0"/>
                        <a:t>kiti? ( veikėjai, pasakotojas)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          4Kaip</a:t>
                      </a:r>
                      <a:r>
                        <a:rPr lang="lt-LT" baseline="0" dirty="0" smtClean="0"/>
                        <a:t> veikėjas keičiasi?</a:t>
                      </a:r>
                      <a:endParaRPr lang="lt-LT" dirty="0"/>
                    </a:p>
                  </a:txBody>
                  <a:tcPr/>
                </a:tc>
              </a:tr>
              <a:tr h="453438">
                <a:tc>
                  <a:txBody>
                    <a:bodyPr/>
                    <a:lstStyle/>
                    <a:p>
                      <a:r>
                        <a:rPr lang="lt-LT" dirty="0" smtClean="0"/>
                        <a:t>Pagrindinė mintis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3491880" y="3140968"/>
            <a:ext cx="1944216" cy="1800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3851920" y="37170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Konfliktas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501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792088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Kuri, jūsų nuomone, patarlė tiktų kaip šios pasakos pagrindinė mintis?</a:t>
            </a:r>
            <a:endParaRPr lang="lt-LT" sz="24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400" b="1" dirty="0">
                <a:latin typeface="Comic Sans MS" pitchFamily="66" charset="0"/>
              </a:rPr>
              <a:t> </a:t>
            </a:r>
            <a:endParaRPr lang="lt-LT" sz="2400" dirty="0"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Geriau tyla negu bet kokia byla.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Kokia galva, tokia kalba.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Juokiasi puodas, kad katilas juodas.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Mokyk Jonelį, o ne Joną.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Tušti puodai garsiai skamba.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Žodis žvirbliu išlekia, jaučiu sugrižta.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Kas kam rūpi, - ant liežuvio </a:t>
            </a:r>
            <a:r>
              <a:rPr lang="lt-LT" sz="2400" b="1" dirty="0" smtClean="0">
                <a:solidFill>
                  <a:srgbClr val="0070C0"/>
                </a:solidFill>
                <a:latin typeface="Comic Sans MS" pitchFamily="66" charset="0"/>
              </a:rPr>
              <a:t>tupi.</a:t>
            </a: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Lėkė kaip sakalas, tūpė kaip vabalas</a:t>
            </a:r>
            <a:r>
              <a:rPr lang="lt-LT" sz="2400" b="1" dirty="0" smtClean="0">
                <a:solidFill>
                  <a:srgbClr val="0070C0"/>
                </a:solidFill>
                <a:latin typeface="Comic Sans MS" pitchFamily="66" charset="0"/>
              </a:rPr>
              <a:t>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Nemoka nei šuniui uodegos užmegzt.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Bene kiaulė debesį pažįsta?</a:t>
            </a:r>
            <a:endParaRPr lang="lt-LT" sz="2400" dirty="0">
              <a:solidFill>
                <a:srgbClr val="0070C0"/>
              </a:solidFill>
              <a:latin typeface="Comic Sans MS" pitchFamily="66" charset="0"/>
            </a:endParaRPr>
          </a:p>
          <a:p>
            <a:endParaRPr lang="lt-LT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1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42493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3200" b="1" dirty="0" smtClean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lt-LT" sz="32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IŠVADA</a:t>
            </a:r>
          </a:p>
          <a:p>
            <a:endParaRPr lang="lt-LT" sz="32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lt-LT" sz="32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Apkaklis </a:t>
            </a:r>
            <a:r>
              <a:rPr lang="lt-LT" sz="32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apsimeta geresnis negu yra ir stengiasi visus tuo įtikinti.</a:t>
            </a:r>
            <a:endParaRPr lang="lt-LT" sz="3200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  <a:p>
            <a:endParaRPr lang="lt-LT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3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63284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Kaip pasakotojas vertina tai,  apie ką </a:t>
            </a:r>
            <a:r>
              <a:rPr lang="lt-LT" sz="28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pasakoja</a:t>
            </a:r>
            <a:r>
              <a:rPr lang="lt-LT" sz="28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lt-LT" sz="28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? Pasirink  priimtiniausius  atsakymus.</a:t>
            </a:r>
          </a:p>
          <a:p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l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inksmai pókštauja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, </a:t>
            </a:r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atvirai išju</a:t>
            </a:r>
            <a:r>
              <a:rPr lang="lt-LT" sz="2800" b="1" i="1" dirty="0">
                <a:solidFill>
                  <a:srgbClr val="7030A0"/>
                </a:solidFill>
                <a:latin typeface="Comic Sans MS" pitchFamily="66" charset="0"/>
              </a:rPr>
              <a:t>õ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kia, </a:t>
            </a:r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slapčia šaiposi, </a:t>
            </a:r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piktai pašiẽpia, </a:t>
            </a:r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neužgauliaĩ juokauja 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,</a:t>
            </a: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žavisi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,</a:t>
            </a: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pritaria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,</a:t>
            </a: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ironizuoja</a:t>
            </a:r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,</a:t>
            </a: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7030A0"/>
                </a:solidFill>
                <a:latin typeface="Comic Sans MS" pitchFamily="66" charset="0"/>
              </a:rPr>
              <a:t>smerkia, </a:t>
            </a:r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tyčiojasi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425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27383"/>
            <a:ext cx="698477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Tinkamiausi  atsakymai  būtų  šie:</a:t>
            </a:r>
          </a:p>
          <a:p>
            <a:endParaRPr lang="lt-LT" sz="2000" dirty="0"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slapčia šaiposi,</a:t>
            </a:r>
          </a:p>
          <a:p>
            <a:endParaRPr lang="lt-LT" sz="2800" b="1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 neužgauliaĩ juokauja ,</a:t>
            </a:r>
          </a:p>
          <a:p>
            <a:endParaRPr lang="lt-LT" sz="2800" b="1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rgbClr val="7030A0"/>
                </a:solidFill>
                <a:latin typeface="Comic Sans MS" pitchFamily="66" charset="0"/>
              </a:rPr>
              <a:t>ironizuoja,</a:t>
            </a:r>
          </a:p>
          <a:p>
            <a:endParaRPr lang="lt-LT" sz="2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endParaRPr lang="lt-LT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08720"/>
            <a:ext cx="799288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rgbClr val="002060"/>
                </a:solidFill>
                <a:latin typeface="Comic Sans MS" pitchFamily="66" charset="0"/>
              </a:rPr>
              <a:t>Atidžiai  perskaityk sąvokų  aiškinimus. Kurias sąvokas tau reikia įsidėmėti, kad galėtum pavartoti siekdamas tiksliau ir išsamiau  nusakyti savo įspūdį  apie  perskaitytą  H.K.Anderseno </a:t>
            </a:r>
            <a:r>
              <a:rPr lang="lt-LT" sz="2400" b="1" dirty="0" smtClean="0">
                <a:solidFill>
                  <a:srgbClr val="002060"/>
                </a:solidFill>
                <a:latin typeface="Comic Sans MS" pitchFamily="66" charset="0"/>
              </a:rPr>
              <a:t>pasaką ir pagrįsti </a:t>
            </a:r>
          </a:p>
          <a:p>
            <a:r>
              <a:rPr lang="lt-LT" sz="2400" b="1" dirty="0">
                <a:solidFill>
                  <a:srgbClr val="002060"/>
                </a:solidFill>
                <a:latin typeface="Comic Sans MS" pitchFamily="66" charset="0"/>
              </a:rPr>
              <a:t>t</a:t>
            </a:r>
            <a:r>
              <a:rPr lang="lt-LT" sz="2400" b="1" dirty="0" smtClean="0">
                <a:solidFill>
                  <a:srgbClr val="002060"/>
                </a:solidFill>
                <a:latin typeface="Comic Sans MS" pitchFamily="66" charset="0"/>
              </a:rPr>
              <a:t>eiginį, kad pagrindinio veikėjo charakteris komiškas  </a:t>
            </a:r>
            <a:endParaRPr lang="lt-LT" sz="2400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lt-L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73448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 </a:t>
            </a:r>
            <a:endParaRPr lang="lt-LT" sz="2400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Komizmas</a:t>
            </a:r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– </a:t>
            </a:r>
            <a:r>
              <a:rPr lang="lt-LT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vaizdavimo būdas, paremtas  neatitikimu</a:t>
            </a:r>
          </a:p>
          <a:p>
            <a:r>
              <a:rPr lang="lt-LT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Humoras</a:t>
            </a:r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lt-LT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– komizmo  rū́šis,  pakantus neįžeĩdžiamas  draugiškas  pajuokimas,  toks pavaizdavimas; kalbėjimas juokaujant</a:t>
            </a:r>
          </a:p>
          <a:p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lt-LT" sz="2400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Humoreska</a:t>
            </a:r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– </a:t>
            </a:r>
            <a:r>
              <a:rPr lang="lt-LT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trumpas juokingo turinio pasakojimas</a:t>
            </a:r>
          </a:p>
          <a:p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lt-LT" sz="2400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0070C0"/>
                </a:solidFill>
                <a:latin typeface="Comic Sans MS" pitchFamily="66" charset="0"/>
              </a:rPr>
              <a:t>Ironija</a:t>
            </a:r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– </a:t>
            </a:r>
            <a:r>
              <a:rPr lang="lt-LT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sąmojìngas, netiesioginis  pašiepimas,  kai žodis vartojamas priešinga  réikšme.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69900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Kuri iš šių sąvokų atrodo  sunkiausia, mažiausiai ,,pažįstama“?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9454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3"/>
            <a:ext cx="828092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0070C0"/>
                </a:solidFill>
                <a:latin typeface="Comic Sans MS" pitchFamily="66" charset="0"/>
              </a:rPr>
              <a:t>Ironija</a:t>
            </a:r>
            <a:r>
              <a:rPr lang="lt-LT" sz="2800" b="1" dirty="0">
                <a:latin typeface="Comic Sans MS" pitchFamily="66" charset="0"/>
              </a:rPr>
              <a:t> – </a:t>
            </a:r>
            <a:r>
              <a:rPr lang="lt-LT" sz="2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pašaipa, kurios tikroji  prasmė  paslėpta.  Dažniausiai  ji būna priešinga </a:t>
            </a:r>
            <a:r>
              <a:rPr lang="lt-LT" b="1" dirty="0" smtClean="0">
                <a:latin typeface="Comic Sans MS" pitchFamily="66" charset="0"/>
              </a:rPr>
              <a:t>:</a:t>
            </a:r>
          </a:p>
          <a:p>
            <a:r>
              <a:rPr lang="lt-LT" b="1" dirty="0" smtClean="0">
                <a:latin typeface="Comic Sans MS" pitchFamily="66" charset="0"/>
              </a:rPr>
              <a:t>  </a:t>
            </a:r>
            <a:endParaRPr lang="lt-LT" dirty="0">
              <a:latin typeface="Comic Sans MS" pitchFamily="66" charset="0"/>
            </a:endParaRPr>
          </a:p>
          <a:p>
            <a:r>
              <a:rPr lang="lt-LT" sz="2400" b="1" dirty="0">
                <a:latin typeface="Comic Sans MS" pitchFamily="66" charset="0"/>
              </a:rPr>
              <a:t>Gudrus  kaip  avinas.  Drąsus  kaip  kiškis.</a:t>
            </a:r>
            <a:endParaRPr lang="lt-LT" sz="2400" dirty="0">
              <a:latin typeface="Comic Sans MS" pitchFamily="66" charset="0"/>
            </a:endParaRPr>
          </a:p>
          <a:p>
            <a:r>
              <a:rPr lang="lt-LT" b="1" dirty="0">
                <a:latin typeface="Comic Sans MS" pitchFamily="66" charset="0"/>
              </a:rPr>
              <a:t> </a:t>
            </a:r>
            <a:endParaRPr lang="lt-LT" dirty="0">
              <a:latin typeface="Comic Sans MS" pitchFamily="66" charset="0"/>
            </a:endParaRPr>
          </a:p>
          <a:p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Mat,  svarbiausias  ironijos  požymis </a:t>
            </a:r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– apsimetimas </a:t>
            </a:r>
          </a:p>
          <a:p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 </a:t>
            </a:r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graikiškai  </a:t>
            </a:r>
            <a:r>
              <a:rPr lang="lt-LT" sz="24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eirõneia</a:t>
            </a:r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– </a:t>
            </a:r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apsimetimas </a:t>
            </a:r>
            <a:r>
              <a:rPr lang="lt-LT" sz="2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). Pavyzdžiui,  kalbama tarsi pritariant, gėrintis,  bet  iš tiesų – smerkiama, piktinamasi, peikiama</a:t>
            </a:r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lt-LT" sz="2400" b="1" dirty="0" smtClean="0">
              <a:latin typeface="Comic Sans MS" pitchFamily="66" charset="0"/>
            </a:endParaRPr>
          </a:p>
          <a:p>
            <a:r>
              <a:rPr lang="lt-LT" sz="2400" b="1" dirty="0" smtClean="0">
                <a:latin typeface="Comic Sans MS" pitchFamily="66" charset="0"/>
              </a:rPr>
              <a:t> </a:t>
            </a:r>
            <a:r>
              <a:rPr lang="lt-LT" sz="2400" b="1" i="1" dirty="0" smtClean="0">
                <a:latin typeface="Comic Sans MS" pitchFamily="66" charset="0"/>
              </a:rPr>
              <a:t>Reikalingas kaip tilte skylė.</a:t>
            </a:r>
            <a:r>
              <a:rPr lang="lt-LT" sz="2400" b="1" dirty="0" smtClean="0">
                <a:latin typeface="Comic Sans MS" pitchFamily="66" charset="0"/>
              </a:rPr>
              <a:t> </a:t>
            </a:r>
            <a:r>
              <a:rPr lang="lt-LT" sz="2400" b="1" i="1" dirty="0" smtClean="0">
                <a:latin typeface="Comic Sans MS" pitchFamily="66" charset="0"/>
              </a:rPr>
              <a:t>Spartus kaip atbulas jautis.</a:t>
            </a:r>
            <a:r>
              <a:rPr lang="lt-LT" sz="2400" b="1" dirty="0" smtClean="0">
                <a:latin typeface="Comic Sans MS" pitchFamily="66" charset="0"/>
              </a:rPr>
              <a:t> </a:t>
            </a:r>
            <a:r>
              <a:rPr lang="lt-LT" sz="2400" b="1" i="1" dirty="0" smtClean="0">
                <a:latin typeface="Comic Sans MS" pitchFamily="66" charset="0"/>
              </a:rPr>
              <a:t>Tinka kaip šuniui balnas.</a:t>
            </a:r>
            <a:r>
              <a:rPr lang="lt-LT" sz="2400" b="1" dirty="0" smtClean="0">
                <a:latin typeface="Comic Sans MS" pitchFamily="66" charset="0"/>
              </a:rPr>
              <a:t> </a:t>
            </a:r>
            <a:r>
              <a:rPr lang="lt-LT" sz="2400" b="1" i="1" dirty="0" smtClean="0">
                <a:latin typeface="Comic Sans MS" pitchFamily="66" charset="0"/>
              </a:rPr>
              <a:t>Myli kaip šuo katę. </a:t>
            </a:r>
            <a:r>
              <a:rPr lang="lt-LT" sz="2400" b="1" dirty="0" smtClean="0">
                <a:latin typeface="Comic Sans MS" pitchFamily="66" charset="0"/>
              </a:rPr>
              <a:t> </a:t>
            </a:r>
            <a:r>
              <a:rPr lang="lt-LT" sz="2400" b="1" i="1" dirty="0" smtClean="0">
                <a:latin typeface="Comic Sans MS" pitchFamily="66" charset="0"/>
              </a:rPr>
              <a:t>Sutinka kaip kirvis su akmeniu.</a:t>
            </a:r>
            <a:endParaRPr lang="lt-LT" sz="2400" b="1" dirty="0" smtClean="0">
              <a:latin typeface="Comic Sans MS" pitchFamily="66" charset="0"/>
            </a:endParaRPr>
          </a:p>
          <a:p>
            <a:endParaRPr lang="lt-LT" sz="2400" dirty="0">
              <a:latin typeface="Comic Sans MS" pitchFamily="66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6915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35292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Ironizuojant</a:t>
            </a:r>
            <a:r>
              <a:rPr lang="lt-LT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 nesiekiama  užgauti,  pažeminti  žmogaus</a:t>
            </a:r>
            <a:r>
              <a:rPr lang="lt-LT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lt-LT" sz="28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Juoką sukelia koks nors </a:t>
            </a:r>
            <a:r>
              <a:rPr lang="lt-LT" sz="2800" b="1" dirty="0" smtClean="0">
                <a:solidFill>
                  <a:srgbClr val="0070C0"/>
                </a:solidFill>
                <a:latin typeface="Comic Sans MS" pitchFamily="66" charset="0"/>
              </a:rPr>
              <a:t>neatitikimas</a:t>
            </a:r>
            <a:r>
              <a:rPr lang="lt-LT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lt-LT" sz="28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endParaRPr lang="lt-LT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lt-LT" sz="2800" b="1" dirty="0"/>
              <a:t> </a:t>
            </a:r>
            <a:endParaRPr lang="lt-LT" sz="2800" dirty="0"/>
          </a:p>
          <a:p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842062" y="3914142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rgbClr val="0070C0"/>
                </a:solidFill>
                <a:latin typeface="Comic Sans MS" pitchFamily="66" charset="0"/>
              </a:rPr>
              <a:t>neatitikimas</a:t>
            </a:r>
            <a:endParaRPr lang="lt-LT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636912"/>
            <a:ext cx="79928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Kas kelia šypseną klausantis Apkaklio gyrimosi?</a:t>
            </a:r>
            <a:endParaRPr lang="lt-LT" sz="28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42062" y="4912586"/>
            <a:ext cx="8122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Apkaklis: „</a:t>
            </a:r>
            <a:r>
              <a:rPr lang="en-US" sz="2800" dirty="0" smtClean="0"/>
              <a:t> O </a:t>
            </a:r>
            <a:r>
              <a:rPr lang="en-US" sz="2800" dirty="0" err="1" smtClean="0"/>
              <a:t>kaipgi</a:t>
            </a:r>
            <a:r>
              <a:rPr lang="en-US" sz="2800" dirty="0" smtClean="0"/>
              <a:t>, </a:t>
            </a:r>
            <a:r>
              <a:rPr lang="lt-LT" sz="2800" dirty="0" smtClean="0"/>
              <a:t>aš išties šaunus ponaitis</a:t>
            </a:r>
            <a:r>
              <a:rPr lang="en-US" sz="2800" dirty="0" smtClean="0"/>
              <a:t>!”</a:t>
            </a:r>
            <a:endParaRPr lang="lt-LT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42062" y="5733256"/>
            <a:ext cx="5818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„</a:t>
            </a:r>
            <a:r>
              <a:rPr lang="en-US" sz="2800" dirty="0" smtClean="0"/>
              <a:t>- D</a:t>
            </a:r>
            <a:r>
              <a:rPr lang="lt-LT" sz="2800" dirty="0" smtClean="0"/>
              <a:t>r</a:t>
            </a:r>
            <a:r>
              <a:rPr lang="en-US" sz="2800" dirty="0" err="1" smtClean="0"/>
              <a:t>iskius</a:t>
            </a:r>
            <a:r>
              <a:rPr lang="en-US" sz="2800" dirty="0" smtClean="0"/>
              <a:t>! – met</a:t>
            </a:r>
            <a:r>
              <a:rPr lang="lt-LT" sz="2800" dirty="0" smtClean="0"/>
              <a:t>ė laidynė...“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24838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284" y="692696"/>
            <a:ext cx="82089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rgbClr val="7030A0"/>
                </a:solidFill>
                <a:latin typeface="Comic Sans MS" pitchFamily="66" charset="0"/>
              </a:rPr>
              <a:t>Kai įžvalgaujame geranoriškai, dažniau pasikviečiame</a:t>
            </a:r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800" b="1" dirty="0">
                <a:solidFill>
                  <a:srgbClr val="00B050"/>
                </a:solidFill>
                <a:latin typeface="Comic Sans MS" pitchFamily="66" charset="0"/>
              </a:rPr>
              <a:t>humorą</a:t>
            </a:r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400" dirty="0">
                <a:solidFill>
                  <a:srgbClr val="7030A0"/>
                </a:solidFill>
                <a:latin typeface="Comic Sans MS" pitchFamily="66" charset="0"/>
              </a:rPr>
              <a:t>–</a:t>
            </a:r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lt-LT" sz="2400" dirty="0">
                <a:solidFill>
                  <a:srgbClr val="7030A0"/>
                </a:solidFill>
                <a:latin typeface="Comic Sans MS" pitchFamily="66" charset="0"/>
              </a:rPr>
              <a:t>draugišką, neužgaulų (todėl ir linksmą ) juokavimą... Nuo jo gūžiasi ir traukiasi </a:t>
            </a:r>
            <a:r>
              <a:rPr lang="lt-LT" sz="2400">
                <a:solidFill>
                  <a:srgbClr val="7030A0"/>
                </a:solidFill>
                <a:latin typeface="Comic Sans MS" pitchFamily="66" charset="0"/>
              </a:rPr>
              <a:t>šalin </a:t>
            </a:r>
            <a:r>
              <a:rPr lang="lt-LT" sz="2400" smtClean="0">
                <a:solidFill>
                  <a:srgbClr val="7030A0"/>
                </a:solidFill>
                <a:latin typeface="Comic Sans MS" pitchFamily="66" charset="0"/>
              </a:rPr>
              <a:t>pasipiktinimas, </a:t>
            </a:r>
            <a:r>
              <a:rPr lang="lt-LT" sz="2400" dirty="0">
                <a:solidFill>
                  <a:srgbClr val="7030A0"/>
                </a:solidFill>
                <a:latin typeface="Comic Sans MS" pitchFamily="66" charset="0"/>
              </a:rPr>
              <a:t>įžeidimas, liūdesys</a:t>
            </a:r>
            <a:r>
              <a:rPr lang="lt-LT" sz="2400" dirty="0" smtClean="0">
                <a:solidFill>
                  <a:srgbClr val="7030A0"/>
                </a:solidFill>
                <a:latin typeface="Comic Sans MS" pitchFamily="66" charset="0"/>
              </a:rPr>
              <a:t>.</a:t>
            </a:r>
          </a:p>
          <a:p>
            <a:endParaRPr lang="lt-LT" sz="2400" dirty="0">
              <a:solidFill>
                <a:srgbClr val="7030A0"/>
              </a:solidFill>
              <a:latin typeface="Comic Sans MS" pitchFamily="66" charset="0"/>
            </a:endParaRPr>
          </a:p>
          <a:p>
            <a:endParaRPr lang="lt-LT" sz="24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400" dirty="0" smtClean="0">
                <a:solidFill>
                  <a:srgbClr val="7030A0"/>
                </a:solidFill>
                <a:latin typeface="Comic Sans MS" pitchFamily="66" charset="0"/>
              </a:rPr>
              <a:t>Ką apie juokavimą (ir ne tik jį) mano jūsų artimieji?</a:t>
            </a:r>
            <a:endParaRPr lang="lt-LT" sz="24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sz="2400" b="1" dirty="0">
                <a:solidFill>
                  <a:srgbClr val="7030A0"/>
                </a:solidFill>
                <a:latin typeface="Comic Sans MS" pitchFamily="66" charset="0"/>
              </a:rPr>
              <a:t> </a:t>
            </a:r>
            <a:endParaRPr lang="lt-LT" sz="2400" dirty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lt-LT" b="1" dirty="0"/>
              <a:t> </a:t>
            </a:r>
            <a:endParaRPr lang="lt-LT" dirty="0"/>
          </a:p>
          <a:p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653136"/>
            <a:ext cx="82089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7030A0"/>
                </a:solidFill>
                <a:latin typeface="Comic Sans MS" pitchFamily="66" charset="0"/>
              </a:rPr>
              <a:t>Pažiūrėkime, ką apie juokavimą svarsto rašytoja Vytautė Žilinskaitė.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9844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76328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Pabaik sakinius</a:t>
            </a:r>
          </a:p>
          <a:p>
            <a:endParaRPr lang="lt-LT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lt-LT" dirty="0"/>
          </a:p>
          <a:p>
            <a:r>
              <a:rPr lang="lt-LT" sz="2800" dirty="0" smtClean="0"/>
              <a:t>Juoktis nedera iš ..............................................</a:t>
            </a:r>
          </a:p>
          <a:p>
            <a:endParaRPr lang="lt-LT" sz="2800" dirty="0"/>
          </a:p>
          <a:p>
            <a:r>
              <a:rPr lang="lt-LT" sz="2800" dirty="0" smtClean="0"/>
              <a:t>Juokauti tinka tada, kai .....................................</a:t>
            </a:r>
          </a:p>
          <a:p>
            <a:endParaRPr lang="lt-LT" sz="2800" dirty="0"/>
          </a:p>
          <a:p>
            <a:r>
              <a:rPr lang="lt-LT" sz="2800" dirty="0" smtClean="0"/>
              <a:t>Humoras yra ..................................juokas.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0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</TotalTime>
  <Words>543</Words>
  <Application>Microsoft Office PowerPoint</Application>
  <PresentationFormat>On-screen Show (4:3)</PresentationFormat>
  <Paragraphs>172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Hansas Kristianas Andersenas (1805 – 1875 )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Domas</dc:creator>
  <cp:lastModifiedBy>Domas</cp:lastModifiedBy>
  <cp:revision>51</cp:revision>
  <dcterms:created xsi:type="dcterms:W3CDTF">2013-02-24T16:56:26Z</dcterms:created>
  <dcterms:modified xsi:type="dcterms:W3CDTF">2013-03-19T14:04:53Z</dcterms:modified>
</cp:coreProperties>
</file>