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1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43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9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25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9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56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014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442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58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27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3FB7E-9A1F-4A9C-A2AF-383FA5601AAC}" type="datetimeFigureOut">
              <a:rPr lang="en-US" smtClean="0"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2AF5A-2A24-4F08-BCFC-7283A0DC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1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/>
          <a:lstStyle/>
          <a:p>
            <a:r>
              <a:rPr lang="en-US" dirty="0" err="1" smtClean="0"/>
              <a:t>Broni</a:t>
            </a:r>
            <a:r>
              <a:rPr lang="lt-LT" dirty="0" smtClean="0"/>
              <a:t>a</a:t>
            </a:r>
            <a:r>
              <a:rPr lang="en-US" dirty="0" smtClean="0"/>
              <a:t>us </a:t>
            </a:r>
            <a:r>
              <a:rPr lang="en-US" dirty="0" err="1" smtClean="0"/>
              <a:t>Krivick</a:t>
            </a:r>
            <a:r>
              <a:rPr lang="lt-LT" dirty="0" smtClean="0"/>
              <a:t>o</a:t>
            </a:r>
            <a:br>
              <a:rPr lang="lt-LT" dirty="0" smtClean="0"/>
            </a:br>
            <a:r>
              <a:rPr lang="lt-LT" dirty="0" smtClean="0"/>
              <a:t>poezijos analizė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1336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Darb</a:t>
            </a:r>
            <a:r>
              <a:rPr lang="lt-LT" dirty="0" smtClean="0"/>
              <a:t>ą atliko: Panevėžio 5-osios </a:t>
            </a:r>
          </a:p>
          <a:p>
            <a:r>
              <a:rPr lang="lt-LT" dirty="0" smtClean="0"/>
              <a:t>gimnazijos mokiniai </a:t>
            </a:r>
          </a:p>
          <a:p>
            <a:r>
              <a:rPr lang="lt-LT" dirty="0" smtClean="0"/>
              <a:t>Eglė Čiurlytė</a:t>
            </a:r>
          </a:p>
          <a:p>
            <a:r>
              <a:rPr lang="lt-LT" dirty="0" smtClean="0"/>
              <a:t>Karolis Žemaitis</a:t>
            </a:r>
          </a:p>
          <a:p>
            <a:r>
              <a:rPr lang="lt-LT" dirty="0" smtClean="0"/>
              <a:t>Mindaugas Čepelis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07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„Dovydas prieš Galijot</a:t>
            </a:r>
            <a:r>
              <a:rPr lang="lt-LT" dirty="0"/>
              <a:t>ą</a:t>
            </a:r>
            <a:r>
              <a:rPr lang="lt-LT" dirty="0" smtClean="0"/>
              <a:t>“</a:t>
            </a:r>
          </a:p>
          <a:p>
            <a:r>
              <a:rPr lang="lt-LT" dirty="0" smtClean="0"/>
              <a:t>„Rudens melodija“</a:t>
            </a:r>
          </a:p>
          <a:p>
            <a:r>
              <a:rPr lang="lt-LT" dirty="0" smtClean="0"/>
              <a:t>„Žiaurusis Dievas“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15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Nagrinėjimo planas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lt-LT" dirty="0" smtClean="0"/>
              <a:t>Temos</a:t>
            </a:r>
          </a:p>
          <a:p>
            <a:pPr marL="514350" indent="-514350">
              <a:buAutoNum type="arabicPeriod"/>
            </a:pPr>
            <a:r>
              <a:rPr lang="lt-LT" dirty="0" smtClean="0"/>
              <a:t>Idėjos</a:t>
            </a:r>
          </a:p>
          <a:p>
            <a:pPr marL="514350" indent="-514350">
              <a:buAutoNum type="arabicPeriod"/>
            </a:pPr>
            <a:r>
              <a:rPr lang="lt-LT" dirty="0" smtClean="0"/>
              <a:t>Problemos</a:t>
            </a:r>
          </a:p>
          <a:p>
            <a:pPr marL="514350" indent="-514350">
              <a:buAutoNum type="arabicPeriod"/>
            </a:pPr>
            <a:r>
              <a:rPr lang="lt-LT" dirty="0" smtClean="0"/>
              <a:t>Kontekstai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4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„Dovydas prieš Galijotą“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lt-LT" dirty="0" smtClean="0"/>
              <a:t>1. Temos</a:t>
            </a:r>
            <a:r>
              <a:rPr lang="lt-LT" dirty="0"/>
              <a:t>:</a:t>
            </a:r>
            <a:endParaRPr lang="en-US" dirty="0"/>
          </a:p>
          <a:p>
            <a:pPr lvl="0"/>
            <a:r>
              <a:rPr lang="lt-LT" dirty="0"/>
              <a:t>Partizanų kovos.</a:t>
            </a:r>
            <a:endParaRPr lang="en-US" dirty="0"/>
          </a:p>
          <a:p>
            <a:pPr lvl="0"/>
            <a:r>
              <a:rPr lang="lt-LT" dirty="0"/>
              <a:t>Sunkumai užklumpantys partizanus.</a:t>
            </a:r>
            <a:endParaRPr lang="en-US" dirty="0"/>
          </a:p>
          <a:p>
            <a:pPr lvl="0"/>
            <a:r>
              <a:rPr lang="lt-LT" dirty="0"/>
              <a:t>Tautos susiskaldymas.</a:t>
            </a:r>
            <a:endParaRPr lang="en-US" dirty="0"/>
          </a:p>
          <a:p>
            <a:pPr lvl="0"/>
            <a:r>
              <a:rPr lang="lt-LT" dirty="0"/>
              <a:t>Patriotizmo jausmas.</a:t>
            </a:r>
            <a:endParaRPr lang="en-US" dirty="0"/>
          </a:p>
          <a:p>
            <a:pPr marL="0" indent="0">
              <a:buNone/>
            </a:pPr>
            <a:r>
              <a:rPr lang="lt-LT" dirty="0"/>
              <a:t> </a:t>
            </a:r>
            <a:endParaRPr lang="en-US" dirty="0"/>
          </a:p>
          <a:p>
            <a:pPr marL="0" lvl="0" indent="0">
              <a:buNone/>
            </a:pPr>
            <a:r>
              <a:rPr lang="lt-LT" dirty="0" smtClean="0"/>
              <a:t>2. Idėjos</a:t>
            </a:r>
            <a:r>
              <a:rPr lang="lt-LT" dirty="0"/>
              <a:t>:</a:t>
            </a:r>
            <a:endParaRPr lang="en-US" dirty="0"/>
          </a:p>
          <a:p>
            <a:pPr lvl="0"/>
            <a:r>
              <a:rPr lang="lt-LT" dirty="0"/>
              <a:t>Didelės širdies vedamas žmogus gali įveikti baisiausią priešą.</a:t>
            </a:r>
            <a:endParaRPr lang="en-US" dirty="0"/>
          </a:p>
          <a:p>
            <a:pPr lvl="0"/>
            <a:r>
              <a:rPr lang="lt-LT" dirty="0"/>
              <a:t>Patriotizmo jausmas yra stipresnis už bet kokius ginklus.</a:t>
            </a:r>
            <a:endParaRPr lang="en-US" dirty="0"/>
          </a:p>
          <a:p>
            <a:pPr lvl="0"/>
            <a:r>
              <a:rPr lang="lt-LT" dirty="0"/>
              <a:t> Ir tvirčiausiai tautai reikalingi pasiaukojantys didvyriai.</a:t>
            </a:r>
            <a:endParaRPr lang="en-US" dirty="0"/>
          </a:p>
          <a:p>
            <a:pPr lvl="0"/>
            <a:r>
              <a:rPr lang="lt-LT" dirty="0"/>
              <a:t>Kad ir koks priešas tykotų, tėvynę ginti  – pareiga ir garbė.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19200"/>
            <a:ext cx="3011424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60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lt-LT" dirty="0" smtClean="0"/>
              <a:t>3. Problemos:</a:t>
            </a:r>
            <a:endParaRPr lang="en-US" dirty="0" smtClean="0"/>
          </a:p>
          <a:p>
            <a:pPr lvl="0"/>
            <a:r>
              <a:rPr lang="lt-LT" dirty="0" smtClean="0"/>
              <a:t>Kodėl didžioji dalis tautos yra linkusi prisitaikyti prie užpuolusio priešo santvarkos?</a:t>
            </a:r>
            <a:endParaRPr lang="en-US" dirty="0" smtClean="0"/>
          </a:p>
          <a:p>
            <a:pPr lvl="0"/>
            <a:r>
              <a:rPr lang="lt-LT" dirty="0" smtClean="0"/>
              <a:t>Ar sugebės maža grupelė partizanų nugalėti didelį būrį okupantų?</a:t>
            </a:r>
            <a:endParaRPr lang="en-US" dirty="0" smtClean="0"/>
          </a:p>
          <a:p>
            <a:endParaRPr lang="en-US" dirty="0" smtClean="0"/>
          </a:p>
          <a:p>
            <a:pPr marL="0" lvl="0" indent="0">
              <a:buNone/>
            </a:pPr>
            <a:r>
              <a:rPr lang="lt-LT" dirty="0" smtClean="0"/>
              <a:t>4</a:t>
            </a:r>
            <a:r>
              <a:rPr lang="lt-LT" dirty="0"/>
              <a:t>. Kontekstai:</a:t>
            </a:r>
          </a:p>
          <a:p>
            <a:pPr marL="0" lvl="0" indent="0">
              <a:buNone/>
            </a:pPr>
            <a:r>
              <a:rPr lang="lt-LT" dirty="0"/>
              <a:t>• Romantizmo estetika – partizaninis karas už tėvynę (</a:t>
            </a:r>
            <a:r>
              <a:rPr lang="lt-LT" dirty="0" smtClean="0"/>
              <a:t>patriotizmas</a:t>
            </a:r>
            <a:r>
              <a:rPr lang="en-US" dirty="0" smtClean="0"/>
              <a:t>)</a:t>
            </a:r>
          </a:p>
          <a:p>
            <a:pPr marL="0" lvl="0" indent="0">
              <a:buNone/>
            </a:pPr>
            <a:r>
              <a:rPr lang="lt-LT" dirty="0" smtClean="0"/>
              <a:t>• </a:t>
            </a:r>
            <a:r>
              <a:rPr lang="lt-LT" dirty="0"/>
              <a:t>Senojo testamento epizodai – biblinis variantas „Dovydas prieš Galijotą“.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104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„Rudens melodija“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1. Temos</a:t>
            </a:r>
            <a:r>
              <a:rPr lang="lt-LT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lt-LT" dirty="0">
                <a:solidFill>
                  <a:schemeClr val="bg1"/>
                </a:solidFill>
              </a:rPr>
              <a:t>Sunkumai lydintys partizanus.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lt-LT" dirty="0">
                <a:solidFill>
                  <a:schemeClr val="bg1"/>
                </a:solidFill>
              </a:rPr>
              <a:t>Partizaninis judėjimas žvarbiuoju metų laiku.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lt-LT" dirty="0">
                <a:solidFill>
                  <a:schemeClr val="bg1"/>
                </a:solidFill>
              </a:rPr>
              <a:t>Sentimentalios rudeniškos nuotaikos.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2. Idėjos</a:t>
            </a:r>
            <a:r>
              <a:rPr lang="lt-LT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lt-LT" dirty="0">
                <a:solidFill>
                  <a:schemeClr val="bg1"/>
                </a:solidFill>
              </a:rPr>
              <a:t>Nesvarbu kokie sunkumai užkluptų, išduoti savo įsitikinimų ir tėvynės nevalia.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lt-LT" dirty="0">
                <a:solidFill>
                  <a:schemeClr val="bg1"/>
                </a:solidFill>
              </a:rPr>
              <a:t>Stingstanti gamta kviečia atsisveikinti su prarastomis gyvybėmis.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lt-LT" dirty="0">
                <a:solidFill>
                  <a:schemeClr val="bg1"/>
                </a:solidFill>
              </a:rPr>
              <a:t>Brolių, kritusių mūšiuose, netektis turi įkvėpti aršesniai kovai jų atminimui.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3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3. Problemos:</a:t>
            </a:r>
            <a:endParaRPr lang="en-US" dirty="0" smtClean="0">
              <a:solidFill>
                <a:schemeClr val="bg1"/>
              </a:solidFill>
            </a:endParaRPr>
          </a:p>
          <a:p>
            <a:pPr lvl="0"/>
            <a:r>
              <a:rPr lang="lt-LT" dirty="0" smtClean="0">
                <a:solidFill>
                  <a:schemeClr val="bg1"/>
                </a:solidFill>
              </a:rPr>
              <a:t>Ar atsilaikys partizanai prieš atšiaurių žiemų keliamus vargus?</a:t>
            </a:r>
            <a:endParaRPr lang="en-US" dirty="0" smtClean="0">
              <a:solidFill>
                <a:schemeClr val="bg1"/>
              </a:solidFill>
            </a:endParaRPr>
          </a:p>
          <a:p>
            <a:pPr lvl="0"/>
            <a:r>
              <a:rPr lang="lt-LT" dirty="0" smtClean="0">
                <a:solidFill>
                  <a:schemeClr val="bg1"/>
                </a:solidFill>
              </a:rPr>
              <a:t>Ar moraliniai sunkumai nepalauš narsiųjų karių?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 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4</a:t>
            </a:r>
            <a:r>
              <a:rPr lang="lt-LT" dirty="0">
                <a:solidFill>
                  <a:schemeClr val="bg1"/>
                </a:solidFill>
              </a:rPr>
              <a:t>. Kontekstai:</a:t>
            </a:r>
          </a:p>
          <a:p>
            <a:pPr marL="0" indent="0">
              <a:buNone/>
            </a:pPr>
            <a:r>
              <a:rPr lang="lt-LT" dirty="0">
                <a:solidFill>
                  <a:schemeClr val="bg1"/>
                </a:solidFill>
              </a:rPr>
              <a:t>• Romantizmo estetika – </a:t>
            </a:r>
            <a:r>
              <a:rPr lang="lt-LT" dirty="0" smtClean="0">
                <a:solidFill>
                  <a:schemeClr val="bg1"/>
                </a:solidFill>
              </a:rPr>
              <a:t>patriotizmas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52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43000"/>
            <a:ext cx="8229600" cy="1143000"/>
          </a:xfrm>
        </p:spPr>
        <p:txBody>
          <a:bodyPr/>
          <a:lstStyle/>
          <a:p>
            <a:r>
              <a:rPr lang="lt-LT" dirty="0" smtClean="0"/>
              <a:t>„Žiaurusis Dievas“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332037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lt-LT" dirty="0" smtClean="0"/>
              <a:t>1. Temos</a:t>
            </a:r>
            <a:r>
              <a:rPr lang="lt-LT" dirty="0"/>
              <a:t>:</a:t>
            </a:r>
            <a:endParaRPr lang="en-US" dirty="0"/>
          </a:p>
          <a:p>
            <a:pPr lvl="0"/>
            <a:r>
              <a:rPr lang="lt-LT" dirty="0"/>
              <a:t>Dievo negailestingumas.</a:t>
            </a:r>
            <a:endParaRPr lang="en-US" dirty="0"/>
          </a:p>
          <a:p>
            <a:pPr lvl="0"/>
            <a:r>
              <a:rPr lang="lt-LT" dirty="0"/>
              <a:t>Atsakomybė prieš save ir Dievą karo lauke.</a:t>
            </a:r>
            <a:endParaRPr lang="en-US" dirty="0"/>
          </a:p>
          <a:p>
            <a:pPr lvl="0"/>
            <a:r>
              <a:rPr lang="lt-LT" dirty="0"/>
              <a:t>Besąlygiškas atsidavimas vardan tėvynės.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lt-LT" dirty="0" smtClean="0"/>
              <a:t>2. Idėjos</a:t>
            </a:r>
            <a:r>
              <a:rPr lang="lt-LT" dirty="0"/>
              <a:t>:</a:t>
            </a:r>
            <a:endParaRPr lang="en-US" dirty="0"/>
          </a:p>
          <a:p>
            <a:pPr lvl="0"/>
            <a:r>
              <a:rPr lang="lt-LT" dirty="0"/>
              <a:t>Dievas nėra vienareikšmiškai nei blogas, nei geras.</a:t>
            </a:r>
            <a:endParaRPr lang="en-US" dirty="0"/>
          </a:p>
          <a:p>
            <a:pPr lvl="0"/>
            <a:r>
              <a:rPr lang="lt-LT" dirty="0"/>
              <a:t>Lemiamais momentais, nesvarbu tikime ar ne, maldomis pagalbos kreipiamės į Dievą.</a:t>
            </a:r>
            <a:endParaRPr lang="en-US" dirty="0"/>
          </a:p>
          <a:p>
            <a:pPr lvl="0"/>
            <a:r>
              <a:rPr lang="lt-LT" dirty="0"/>
              <a:t>Viltis miršta paskutinė</a:t>
            </a:r>
            <a:r>
              <a:rPr lang="lt-LT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8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lt-LT" dirty="0" smtClean="0"/>
              <a:t>3. Problemos:</a:t>
            </a:r>
            <a:endParaRPr lang="en-US" dirty="0" smtClean="0"/>
          </a:p>
          <a:p>
            <a:pPr lvl="0"/>
            <a:r>
              <a:rPr lang="lt-LT" dirty="0" smtClean="0"/>
              <a:t>Kodėl Dievas leidžia vykti tokioms žiaurioms kovoms?</a:t>
            </a:r>
            <a:endParaRPr lang="en-US" dirty="0" smtClean="0"/>
          </a:p>
          <a:p>
            <a:pPr lvl="0"/>
            <a:r>
              <a:rPr lang="lt-LT" dirty="0" smtClean="0"/>
              <a:t>Kaip dera garbinti Dievą?</a:t>
            </a:r>
            <a:endParaRPr lang="en-US" dirty="0" smtClean="0"/>
          </a:p>
          <a:p>
            <a:pPr lvl="0"/>
            <a:r>
              <a:rPr lang="lt-LT" dirty="0" smtClean="0"/>
              <a:t>Kada baigsis ši negailestinga kova?</a:t>
            </a:r>
            <a:endParaRPr lang="en-US" dirty="0" smtClean="0"/>
          </a:p>
          <a:p>
            <a:pPr marL="0" indent="0">
              <a:buNone/>
            </a:pPr>
            <a:r>
              <a:rPr lang="lt-LT" dirty="0" smtClean="0"/>
              <a:t> </a:t>
            </a:r>
            <a:endParaRPr lang="en-US" dirty="0" smtClean="0"/>
          </a:p>
          <a:p>
            <a:pPr marL="0" indent="0">
              <a:buNone/>
            </a:pPr>
            <a:r>
              <a:rPr lang="lt-LT" dirty="0" smtClean="0"/>
              <a:t>4</a:t>
            </a:r>
            <a:r>
              <a:rPr lang="lt-LT" dirty="0"/>
              <a:t>. Kontekstai:</a:t>
            </a:r>
          </a:p>
          <a:p>
            <a:pPr marL="0" indent="0">
              <a:buNone/>
            </a:pPr>
            <a:r>
              <a:rPr lang="lt-LT" dirty="0"/>
              <a:t>• Romantizmo estetika – romantizuojama </a:t>
            </a:r>
            <a:r>
              <a:rPr lang="lt-LT" dirty="0" smtClean="0"/>
              <a:t>kova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680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52400"/>
            <a:ext cx="3633788" cy="5071895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5181600"/>
            <a:ext cx="8229600" cy="1143000"/>
          </a:xfrm>
        </p:spPr>
        <p:txBody>
          <a:bodyPr/>
          <a:lstStyle/>
          <a:p>
            <a:r>
              <a:rPr lang="lt-LT" dirty="0" smtClean="0"/>
              <a:t>AČIŪ už dėmesį </a:t>
            </a:r>
            <a:r>
              <a:rPr lang="lt-LT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75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275</Words>
  <Application>Microsoft Office PowerPoint</Application>
  <PresentationFormat>On-screen Show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Broniaus Krivicko poezijos analizė</vt:lpstr>
      <vt:lpstr>Turinys</vt:lpstr>
      <vt:lpstr>Nagrinėjimo planas</vt:lpstr>
      <vt:lpstr>„Dovydas prieš Galijotą“</vt:lpstr>
      <vt:lpstr>PowerPoint Presentation</vt:lpstr>
      <vt:lpstr>„Rudens melodija“</vt:lpstr>
      <vt:lpstr>PowerPoint Presentation</vt:lpstr>
      <vt:lpstr>„Žiaurusis Dievas“</vt:lpstr>
      <vt:lpstr>PowerPoint Presentation</vt:lpstr>
      <vt:lpstr>AČIŪ už dėmesį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Bronius Krivickas</dc:title>
  <dc:creator>Karolis</dc:creator>
  <cp:lastModifiedBy>Karolis</cp:lastModifiedBy>
  <cp:revision>8</cp:revision>
  <dcterms:created xsi:type="dcterms:W3CDTF">2012-11-12T09:23:20Z</dcterms:created>
  <dcterms:modified xsi:type="dcterms:W3CDTF">2012-11-12T21:02:35Z</dcterms:modified>
</cp:coreProperties>
</file>