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9" r:id="rId10"/>
    <p:sldId id="263" r:id="rId11"/>
    <p:sldId id="264" r:id="rId12"/>
    <p:sldId id="270" r:id="rId13"/>
    <p:sldId id="271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490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ED2AA10-7D1E-48A1-A3CB-DB251133FE88}" type="datetimeFigureOut">
              <a:rPr lang="lt-LT" smtClean="0"/>
              <a:t>2013.01.31</a:t>
            </a:fld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AEE82E-E76F-472A-8B67-56C8277A5522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8458200" cy="1222375"/>
          </a:xfrm>
        </p:spPr>
        <p:txBody>
          <a:bodyPr/>
          <a:lstStyle/>
          <a:p>
            <a:r>
              <a:rPr lang="lt-LT" dirty="0" err="1"/>
              <a:t>Pedras</a:t>
            </a:r>
            <a:r>
              <a:rPr lang="lt-LT" dirty="0"/>
              <a:t> </a:t>
            </a:r>
            <a:r>
              <a:rPr lang="lt-LT" dirty="0" err="1"/>
              <a:t>Kalderonas</a:t>
            </a:r>
            <a:r>
              <a:rPr lang="lt-LT" dirty="0"/>
              <a:t> </a:t>
            </a:r>
            <a:r>
              <a:rPr lang="lt-LT" dirty="0" err="1"/>
              <a:t>de</a:t>
            </a:r>
            <a:r>
              <a:rPr lang="lt-LT" dirty="0"/>
              <a:t> </a:t>
            </a:r>
            <a:r>
              <a:rPr lang="lt-LT" dirty="0" err="1"/>
              <a:t>la</a:t>
            </a:r>
            <a:r>
              <a:rPr lang="lt-LT" dirty="0"/>
              <a:t> </a:t>
            </a:r>
            <a:r>
              <a:rPr lang="lt-LT" dirty="0" err="1"/>
              <a:t>Barka</a:t>
            </a:r>
            <a:r>
              <a:rPr lang="lt-LT" dirty="0"/>
              <a:t> 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21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lt-LT" dirty="0" smtClean="0"/>
          </a:p>
          <a:p>
            <a:pPr marL="109728" indent="0">
              <a:buNone/>
            </a:pPr>
            <a:r>
              <a:rPr lang="lt-LT" dirty="0" smtClean="0"/>
              <a:t>1600 </a:t>
            </a:r>
            <a:r>
              <a:rPr lang="lt-LT" dirty="0"/>
              <a:t>– 1681 m. Ispanų Aukso amžiaus dramaturgas, rašytojas ir poetas, žymiausias brandžiojo baroko ispanų kūrėjas.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84984"/>
            <a:ext cx="2554696" cy="339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Biografija</a:t>
            </a: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Gimė </a:t>
            </a:r>
            <a:r>
              <a:rPr lang="lt-LT" dirty="0"/>
              <a:t>1600m. sausio 17d. Madride. </a:t>
            </a:r>
            <a:endParaRPr lang="lt-LT" dirty="0" smtClean="0"/>
          </a:p>
          <a:p>
            <a:r>
              <a:rPr lang="lt-LT" dirty="0"/>
              <a:t>M</a:t>
            </a:r>
            <a:r>
              <a:rPr lang="lt-LT" dirty="0" smtClean="0"/>
              <a:t>okėsi </a:t>
            </a:r>
            <a:r>
              <a:rPr lang="lt-LT" dirty="0"/>
              <a:t>Jėzuitų gimnazijoje, o vėliau </a:t>
            </a:r>
            <a:r>
              <a:rPr lang="lt-LT" dirty="0" err="1"/>
              <a:t>Alkalos</a:t>
            </a:r>
            <a:r>
              <a:rPr lang="lt-LT" dirty="0"/>
              <a:t> ir </a:t>
            </a:r>
            <a:r>
              <a:rPr lang="lt-LT" dirty="0" err="1"/>
              <a:t>Salamankos</a:t>
            </a:r>
            <a:r>
              <a:rPr lang="lt-LT" dirty="0"/>
              <a:t> universitetuose. </a:t>
            </a:r>
            <a:endParaRPr lang="lt-LT" dirty="0" smtClean="0"/>
          </a:p>
          <a:p>
            <a:r>
              <a:rPr lang="lt-LT" dirty="0" smtClean="0"/>
              <a:t>1623 </a:t>
            </a:r>
            <a:r>
              <a:rPr lang="lt-LT" dirty="0"/>
              <a:t>m. birželio 29 dieną  debiutavo kaip </a:t>
            </a:r>
            <a:r>
              <a:rPr lang="lt-LT" dirty="0" smtClean="0"/>
              <a:t>dramaturgas.</a:t>
            </a:r>
          </a:p>
          <a:p>
            <a:r>
              <a:rPr lang="lt-LT" dirty="0"/>
              <a:t> 1</a:t>
            </a:r>
            <a:r>
              <a:rPr lang="lt-LT" dirty="0" smtClean="0"/>
              <a:t>655-1638 </a:t>
            </a:r>
            <a:r>
              <a:rPr lang="lt-LT" dirty="0"/>
              <a:t>m. su Ispanijos armija </a:t>
            </a:r>
            <a:r>
              <a:rPr lang="lt-LT" dirty="0" smtClean="0"/>
              <a:t>kare </a:t>
            </a:r>
            <a:r>
              <a:rPr lang="lt-LT" dirty="0"/>
              <a:t>su Prancūzija</a:t>
            </a:r>
            <a:endParaRPr lang="lt-LT" dirty="0" smtClean="0"/>
          </a:p>
          <a:p>
            <a:r>
              <a:rPr lang="lt-LT" dirty="0"/>
              <a:t>1651 m. tapo </a:t>
            </a:r>
            <a:r>
              <a:rPr lang="lt-LT" dirty="0" smtClean="0"/>
              <a:t>šventiku.</a:t>
            </a:r>
          </a:p>
          <a:p>
            <a:r>
              <a:rPr lang="lt-LT" dirty="0"/>
              <a:t>1681 m. gegužės 25 d. </a:t>
            </a:r>
            <a:r>
              <a:rPr lang="lt-LT" dirty="0" smtClean="0"/>
              <a:t>mirė.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4518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4294967295"/>
          </p:nvPr>
        </p:nvSpPr>
        <p:spPr>
          <a:xfrm>
            <a:off x="0" y="1484313"/>
            <a:ext cx="6570663" cy="4595812"/>
          </a:xfrm>
        </p:spPr>
        <p:txBody>
          <a:bodyPr/>
          <a:lstStyle/>
          <a:p>
            <a:pPr marL="109728" indent="0">
              <a:buNone/>
            </a:pPr>
            <a:endParaRPr lang="lt-LT" dirty="0" smtClean="0"/>
          </a:p>
          <a:p>
            <a:pPr marL="109728" indent="0">
              <a:buNone/>
            </a:pPr>
            <a:r>
              <a:rPr lang="lt-LT" dirty="0" err="1" smtClean="0"/>
              <a:t>Kalderonas</a:t>
            </a:r>
            <a:r>
              <a:rPr lang="lt-LT" dirty="0" smtClean="0"/>
              <a:t> </a:t>
            </a:r>
            <a:r>
              <a:rPr lang="lt-LT" dirty="0"/>
              <a:t>buvo atsidavęs katalikas ir karališkos valdžios bei feodalinės Ispanijos valstybės santvarkos šalininkas.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40968"/>
            <a:ext cx="2690242" cy="358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11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79512" y="729364"/>
            <a:ext cx="8686800" cy="4525963"/>
          </a:xfrm>
        </p:spPr>
        <p:txBody>
          <a:bodyPr/>
          <a:lstStyle/>
          <a:p>
            <a:pPr marL="109728" indent="0">
              <a:buNone/>
            </a:pPr>
            <a:endParaRPr lang="lt-LT" dirty="0" smtClean="0"/>
          </a:p>
          <a:p>
            <a:pPr marL="109728" indent="0">
              <a:buNone/>
            </a:pPr>
            <a:r>
              <a:rPr lang="lt-LT" dirty="0" err="1" smtClean="0"/>
              <a:t>Kalderonas</a:t>
            </a:r>
            <a:r>
              <a:rPr lang="lt-LT" dirty="0" smtClean="0"/>
              <a:t> </a:t>
            </a:r>
            <a:r>
              <a:rPr lang="lt-LT" dirty="0"/>
              <a:t>negailestingai vaizdavo savo laikmečio disonansus ir prieštaravimus. Jis neidealizavo nei žmogaus, nei pačios Ispanijos valstybės.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40968"/>
            <a:ext cx="2595482" cy="321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502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lt-LT" dirty="0"/>
              <a:t>Dažniausiai </a:t>
            </a:r>
            <a:r>
              <a:rPr lang="lt-LT" dirty="0" err="1"/>
              <a:t>Kalderonas</a:t>
            </a:r>
            <a:r>
              <a:rPr lang="lt-LT" dirty="0"/>
              <a:t> rašė dramas, nors nevengė ir komedijų</a:t>
            </a:r>
            <a:r>
              <a:rPr lang="lt-LT" dirty="0" smtClean="0"/>
              <a:t>. </a:t>
            </a:r>
            <a:r>
              <a:rPr lang="lt-LT" dirty="0"/>
              <a:t>Jis sukūrė ir įdiegė kai kurių sceninių naujovių susijusių su stiliumi ir dramaturgine technika.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84984"/>
            <a:ext cx="2380633" cy="326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9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Žymiausios  dramos:</a:t>
            </a:r>
            <a:br>
              <a:rPr lang="lt-LT" dirty="0"/>
            </a:b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,,</a:t>
            </a:r>
            <a:r>
              <a:rPr lang="lt-LT" dirty="0"/>
              <a:t>Gyvenimas yra sapnas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,,</a:t>
            </a:r>
            <a:r>
              <a:rPr lang="lt-LT" dirty="0"/>
              <a:t>Ištvermingas princas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,,</a:t>
            </a:r>
            <a:r>
              <a:rPr lang="lt-LT" dirty="0"/>
              <a:t>Oro duktė</a:t>
            </a:r>
            <a:r>
              <a:rPr lang="lt-LT" dirty="0" smtClean="0"/>
              <a:t>“.</a:t>
            </a:r>
          </a:p>
        </p:txBody>
      </p:sp>
    </p:spTree>
    <p:extLst>
      <p:ext uri="{BB962C8B-B14F-4D97-AF65-F5344CB8AC3E}">
        <p14:creationId xmlns:p14="http://schemas.microsoft.com/office/powerpoint/2010/main" val="3656156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08920"/>
            <a:ext cx="25527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/>
              <a:t>Kalderono</a:t>
            </a:r>
            <a:r>
              <a:rPr lang="lt-LT" dirty="0"/>
              <a:t> dramose :</a:t>
            </a:r>
            <a:br>
              <a:rPr lang="lt-LT" dirty="0"/>
            </a:b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endParaRPr lang="lt-LT" dirty="0" smtClean="0"/>
          </a:p>
          <a:p>
            <a:r>
              <a:rPr lang="lt-LT" dirty="0"/>
              <a:t>atskiriamas idėjos, alegorijų, metaforų pasaulis ir </a:t>
            </a:r>
            <a:r>
              <a:rPr lang="lt-LT" dirty="0" smtClean="0"/>
              <a:t>realybė;</a:t>
            </a:r>
          </a:p>
          <a:p>
            <a:r>
              <a:rPr lang="lt-LT" dirty="0"/>
              <a:t>g</a:t>
            </a:r>
            <a:r>
              <a:rPr lang="lt-LT" dirty="0" smtClean="0"/>
              <a:t>yvenimas </a:t>
            </a:r>
            <a:r>
              <a:rPr lang="lt-LT" dirty="0"/>
              <a:t>vaizduojamas </a:t>
            </a:r>
            <a:r>
              <a:rPr lang="lt-LT" dirty="0" smtClean="0"/>
              <a:t>kaip</a:t>
            </a:r>
          </a:p>
          <a:p>
            <a:pPr marL="109728" indent="0">
              <a:buNone/>
            </a:pPr>
            <a:r>
              <a:rPr lang="lt-LT" dirty="0" smtClean="0"/>
              <a:t> </a:t>
            </a:r>
            <a:r>
              <a:rPr lang="lt-LT" dirty="0"/>
              <a:t>iliuzija, žaidimas, vaidinimas, </a:t>
            </a:r>
            <a:endParaRPr lang="lt-LT" dirty="0" smtClean="0"/>
          </a:p>
          <a:p>
            <a:pPr marL="109728" indent="0">
              <a:buNone/>
            </a:pPr>
            <a:r>
              <a:rPr lang="lt-LT" dirty="0"/>
              <a:t> </a:t>
            </a:r>
            <a:r>
              <a:rPr lang="lt-LT" dirty="0" smtClean="0"/>
              <a:t>sapnas;</a:t>
            </a:r>
          </a:p>
          <a:p>
            <a:r>
              <a:rPr lang="lt-LT" dirty="0"/>
              <a:t>d</a:t>
            </a:r>
            <a:r>
              <a:rPr lang="lt-LT" dirty="0" smtClean="0"/>
              <a:t>aug poetinio </a:t>
            </a:r>
            <a:r>
              <a:rPr lang="lt-LT" dirty="0"/>
              <a:t>šurmulio </a:t>
            </a:r>
            <a:endParaRPr lang="lt-LT" dirty="0" smtClean="0"/>
          </a:p>
          <a:p>
            <a:pPr marL="109728" indent="0">
              <a:buNone/>
            </a:pPr>
            <a:r>
              <a:rPr lang="lt-LT" dirty="0" smtClean="0"/>
              <a:t> ir </a:t>
            </a:r>
            <a:r>
              <a:rPr lang="lt-LT" dirty="0"/>
              <a:t>išraiškingų metaforinių </a:t>
            </a:r>
            <a:endParaRPr lang="lt-LT" dirty="0" smtClean="0"/>
          </a:p>
          <a:p>
            <a:pPr marL="109728" indent="0">
              <a:buNone/>
            </a:pPr>
            <a:r>
              <a:rPr lang="lt-LT" dirty="0" smtClean="0"/>
              <a:t> elementų.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1503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Žymiausios komedijos:</a:t>
            </a:r>
            <a:br>
              <a:rPr lang="lt-LT" dirty="0"/>
            </a:b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lt-LT" dirty="0"/>
          </a:p>
          <a:p>
            <a:r>
              <a:rPr lang="lt-LT" dirty="0"/>
              <a:t>,,Meile nežaidžiama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,,</a:t>
            </a:r>
            <a:r>
              <a:rPr lang="lt-LT" dirty="0"/>
              <a:t>Sunku saugoti namą su dviem išėjimais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,,</a:t>
            </a:r>
            <a:r>
              <a:rPr lang="lt-LT" dirty="0"/>
              <a:t>Paslėptas </a:t>
            </a:r>
            <a:r>
              <a:rPr lang="lt-LT" dirty="0" err="1"/>
              <a:t>kabaljeras</a:t>
            </a:r>
            <a:r>
              <a:rPr lang="lt-LT" dirty="0"/>
              <a:t>“.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22510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err="1">
                <a:effectLst/>
              </a:rPr>
              <a:t>Kalderono</a:t>
            </a:r>
            <a:r>
              <a:rPr lang="lt-LT" dirty="0">
                <a:effectLst/>
              </a:rPr>
              <a:t> komedijos pasižymi </a:t>
            </a:r>
            <a:r>
              <a:rPr lang="lt-LT" dirty="0" smtClean="0">
                <a:effectLst/>
              </a:rPr>
              <a:t>:</a:t>
            </a: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puikia </a:t>
            </a:r>
            <a:r>
              <a:rPr lang="lt-LT" dirty="0"/>
              <a:t>intriga, žaismingumu, </a:t>
            </a:r>
            <a:r>
              <a:rPr lang="lt-LT" dirty="0" smtClean="0"/>
              <a:t>sąmojingumu;</a:t>
            </a:r>
          </a:p>
          <a:p>
            <a:r>
              <a:rPr lang="lt-LT" dirty="0"/>
              <a:t>išradingų </a:t>
            </a:r>
            <a:r>
              <a:rPr lang="lt-LT" dirty="0" smtClean="0"/>
              <a:t>moterų paveikslais;</a:t>
            </a:r>
          </a:p>
          <a:p>
            <a:r>
              <a:rPr lang="lt-LT" dirty="0"/>
              <a:t>griežtų I</a:t>
            </a:r>
            <a:r>
              <a:rPr lang="lt-LT" dirty="0" smtClean="0"/>
              <a:t>spanijos </a:t>
            </a:r>
            <a:r>
              <a:rPr lang="lt-LT" dirty="0"/>
              <a:t>šeimos papročių </a:t>
            </a:r>
            <a:r>
              <a:rPr lang="lt-LT" dirty="0" smtClean="0"/>
              <a:t>kritika</a:t>
            </a:r>
            <a:r>
              <a:rPr lang="lt-LT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1061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Žymiausios dramos</a:t>
            </a: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Jis kūrė </a:t>
            </a:r>
            <a:r>
              <a:rPr lang="lt-LT" dirty="0"/>
              <a:t>dramas karaliaus rūmų </a:t>
            </a:r>
            <a:r>
              <a:rPr lang="lt-LT" dirty="0" smtClean="0"/>
              <a:t>teatrui.</a:t>
            </a:r>
          </a:p>
          <a:p>
            <a:pPr marL="109728" indent="0">
              <a:buNone/>
            </a:pPr>
            <a:endParaRPr lang="lt-LT" dirty="0"/>
          </a:p>
          <a:p>
            <a:pPr marL="109728" indent="0">
              <a:buNone/>
            </a:pPr>
            <a:r>
              <a:rPr lang="lt-LT" dirty="0" smtClean="0"/>
              <a:t>Žymiausi kūriniai: </a:t>
            </a:r>
          </a:p>
          <a:p>
            <a:r>
              <a:rPr lang="lt-LT" dirty="0" smtClean="0"/>
              <a:t>"Dama </a:t>
            </a:r>
            <a:r>
              <a:rPr lang="lt-LT" dirty="0" err="1" smtClean="0"/>
              <a:t>vaiduoklė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 </a:t>
            </a:r>
            <a:r>
              <a:rPr lang="lt-LT" dirty="0"/>
              <a:t>"Gyvenimas - tai sapnas".</a:t>
            </a:r>
          </a:p>
        </p:txBody>
      </p:sp>
    </p:spTree>
    <p:extLst>
      <p:ext uri="{BB962C8B-B14F-4D97-AF65-F5344CB8AC3E}">
        <p14:creationId xmlns:p14="http://schemas.microsoft.com/office/powerpoint/2010/main" val="2782164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lt-LT" dirty="0"/>
              <a:t>J</a:t>
            </a:r>
            <a:r>
              <a:rPr lang="lt-LT" dirty="0" smtClean="0"/>
              <a:t>o </a:t>
            </a:r>
            <a:r>
              <a:rPr lang="lt-LT" dirty="0"/>
              <a:t>kūryba vystėsi dvejomis kryptimis : </a:t>
            </a:r>
            <a:endParaRPr lang="lt-LT" dirty="0" smtClean="0"/>
          </a:p>
          <a:p>
            <a:r>
              <a:rPr lang="lt-LT" dirty="0" smtClean="0"/>
              <a:t>religine </a:t>
            </a:r>
          </a:p>
          <a:p>
            <a:r>
              <a:rPr lang="lt-LT" dirty="0" smtClean="0"/>
              <a:t>ir pasaulietine.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88847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Baroko požiūrį į žmogaus galimybes </a:t>
            </a:r>
            <a:r>
              <a:rPr lang="lt-LT" dirty="0" err="1"/>
              <a:t>Kalderonas</a:t>
            </a:r>
            <a:r>
              <a:rPr lang="lt-LT"/>
              <a:t> parodo vaizduodamas karaliaus pasitikėjimą, o vėliau – abejones mokslo galia.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95997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Žyg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Žyg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87</TotalTime>
  <Words>252</Words>
  <Application>Microsoft Office PowerPoint</Application>
  <PresentationFormat>Demonstracija ekrane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Žygis</vt:lpstr>
      <vt:lpstr>Pedras Kalderonas de la Barka </vt:lpstr>
      <vt:lpstr>PowerPoint pristatymas</vt:lpstr>
      <vt:lpstr>Biografija</vt:lpstr>
      <vt:lpstr>PowerPoint pristatymas</vt:lpstr>
      <vt:lpstr>PowerPoint pristatymas</vt:lpstr>
      <vt:lpstr>PowerPoint pristatymas</vt:lpstr>
      <vt:lpstr>Žymiausios  dramos: </vt:lpstr>
      <vt:lpstr>Kalderono dramose : </vt:lpstr>
      <vt:lpstr>Žymiausios komedijos: </vt:lpstr>
      <vt:lpstr>Kalderono komedijos pasižymi :</vt:lpstr>
      <vt:lpstr>Žymiausios dramos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Pedras Kalderonas de la Barka</dc:title>
  <dc:creator>Admin</dc:creator>
  <cp:lastModifiedBy>Vida</cp:lastModifiedBy>
  <cp:revision>9</cp:revision>
  <dcterms:created xsi:type="dcterms:W3CDTF">2013-01-13T12:16:10Z</dcterms:created>
  <dcterms:modified xsi:type="dcterms:W3CDTF">2013-01-31T06:46:17Z</dcterms:modified>
</cp:coreProperties>
</file>