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0" r:id="rId2"/>
    <p:sldId id="261" r:id="rId3"/>
    <p:sldId id="263" r:id="rId4"/>
    <p:sldId id="280" r:id="rId5"/>
    <p:sldId id="262" r:id="rId6"/>
    <p:sldId id="257" r:id="rId7"/>
    <p:sldId id="265" r:id="rId8"/>
    <p:sldId id="258" r:id="rId9"/>
    <p:sldId id="259" r:id="rId10"/>
    <p:sldId id="271" r:id="rId11"/>
    <p:sldId id="264" r:id="rId12"/>
    <p:sldId id="278" r:id="rId13"/>
    <p:sldId id="267" r:id="rId14"/>
    <p:sldId id="266" r:id="rId15"/>
    <p:sldId id="268" r:id="rId16"/>
    <p:sldId id="277" r:id="rId17"/>
    <p:sldId id="279" r:id="rId18"/>
    <p:sldId id="270" r:id="rId19"/>
    <p:sldId id="272" r:id="rId20"/>
    <p:sldId id="281" r:id="rId21"/>
    <p:sldId id="269" r:id="rId22"/>
    <p:sldId id="285" r:id="rId23"/>
    <p:sldId id="282" r:id="rId24"/>
    <p:sldId id="288" r:id="rId25"/>
    <p:sldId id="283" r:id="rId26"/>
    <p:sldId id="289" r:id="rId27"/>
    <p:sldId id="284" r:id="rId28"/>
    <p:sldId id="287" r:id="rId29"/>
    <p:sldId id="290" r:id="rId30"/>
    <p:sldId id="291" r:id="rId31"/>
    <p:sldId id="292" r:id="rId32"/>
    <p:sldId id="293" r:id="rId33"/>
    <p:sldId id="295" r:id="rId34"/>
    <p:sldId id="294" r:id="rId35"/>
    <p:sldId id="296" r:id="rId36"/>
    <p:sldId id="275" r:id="rId37"/>
    <p:sldId id="273" r:id="rId38"/>
    <p:sldId id="286" r:id="rId39"/>
    <p:sldId id="274" r:id="rId40"/>
    <p:sldId id="297" r:id="rId4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129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BBAFF0F-B78B-43AA-B9B7-BC417E484181}" type="datetimeFigureOut">
              <a:rPr lang="lt-LT" smtClean="0"/>
              <a:t>2013.01.23</a:t>
            </a:fld>
            <a:endParaRPr lang="lt-LT"/>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lt-LT"/>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36F3843-9DC1-46E8-B259-03ED2EA71DAA}"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536F3843-9DC1-46E8-B259-03ED2EA71DAA}" type="slidenum">
              <a:rPr lang="lt-LT" smtClean="0"/>
              <a:t>‹#›</a:t>
            </a:fld>
            <a:endParaRPr lang="lt-LT"/>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536F3843-9DC1-46E8-B259-03ED2EA71DAA}" type="slidenum">
              <a:rPr lang="lt-LT" smtClean="0"/>
              <a:t>‹#›</a:t>
            </a:fld>
            <a:endParaRPr lang="lt-LT"/>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536F3843-9DC1-46E8-B259-03ED2EA71DAA}" type="slidenum">
              <a:rPr lang="lt-LT" smtClean="0"/>
              <a:t>‹#›</a:t>
            </a:fld>
            <a:endParaRPr lang="lt-LT"/>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8" name="Footer Placeholder 7"/>
          <p:cNvSpPr>
            <a:spLocks noGrp="1"/>
          </p:cNvSpPr>
          <p:nvPr>
            <p:ph type="ftr" sz="quarter" idx="11"/>
          </p:nvPr>
        </p:nvSpPr>
        <p:spPr/>
        <p:txBody>
          <a:bodyPr/>
          <a:lstStyle>
            <a:extLst/>
          </a:lstStyle>
          <a:p>
            <a:endParaRPr lang="lt-LT"/>
          </a:p>
        </p:txBody>
      </p:sp>
      <p:sp>
        <p:nvSpPr>
          <p:cNvPr id="9" name="Slide Number Placeholder 8"/>
          <p:cNvSpPr>
            <a:spLocks noGrp="1"/>
          </p:cNvSpPr>
          <p:nvPr>
            <p:ph type="sldNum" sz="quarter" idx="12"/>
          </p:nvPr>
        </p:nvSpPr>
        <p:spPr/>
        <p:txBody>
          <a:bodyPr/>
          <a:lstStyle>
            <a:extLst/>
          </a:lstStyle>
          <a:p>
            <a:fld id="{536F3843-9DC1-46E8-B259-03ED2EA71DAA}"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4" name="Footer Placeholder 3"/>
          <p:cNvSpPr>
            <a:spLocks noGrp="1"/>
          </p:cNvSpPr>
          <p:nvPr>
            <p:ph type="ftr" sz="quarter" idx="11"/>
          </p:nvPr>
        </p:nvSpPr>
        <p:spPr/>
        <p:txBody>
          <a:bodyPr/>
          <a:lstStyle>
            <a:extLst/>
          </a:lstStyle>
          <a:p>
            <a:endParaRPr lang="lt-LT"/>
          </a:p>
        </p:txBody>
      </p:sp>
      <p:sp>
        <p:nvSpPr>
          <p:cNvPr id="5" name="Slide Number Placeholder 4"/>
          <p:cNvSpPr>
            <a:spLocks noGrp="1"/>
          </p:cNvSpPr>
          <p:nvPr>
            <p:ph type="sldNum" sz="quarter" idx="12"/>
          </p:nvPr>
        </p:nvSpPr>
        <p:spPr/>
        <p:txBody>
          <a:bodyPr/>
          <a:lstStyle>
            <a:extLst/>
          </a:lstStyle>
          <a:p>
            <a:fld id="{536F3843-9DC1-46E8-B259-03ED2EA71DAA}" type="slidenum">
              <a:rPr lang="lt-LT" smtClean="0"/>
              <a:t>‹#›</a:t>
            </a:fld>
            <a:endParaRPr lang="lt-LT"/>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3" name="Footer Placeholder 2"/>
          <p:cNvSpPr>
            <a:spLocks noGrp="1"/>
          </p:cNvSpPr>
          <p:nvPr>
            <p:ph type="ftr" sz="quarter" idx="11"/>
          </p:nvPr>
        </p:nvSpPr>
        <p:spPr/>
        <p:txBody>
          <a:bodyPr/>
          <a:lstStyle>
            <a:extLst/>
          </a:lstStyle>
          <a:p>
            <a:endParaRPr lang="lt-LT"/>
          </a:p>
        </p:txBody>
      </p:sp>
      <p:sp>
        <p:nvSpPr>
          <p:cNvPr id="4" name="Slide Number Placeholder 3"/>
          <p:cNvSpPr>
            <a:spLocks noGrp="1"/>
          </p:cNvSpPr>
          <p:nvPr>
            <p:ph type="sldNum" sz="quarter" idx="12"/>
          </p:nvPr>
        </p:nvSpPr>
        <p:spPr/>
        <p:txBody>
          <a:bodyPr/>
          <a:lstStyle>
            <a:extLst/>
          </a:lstStyle>
          <a:p>
            <a:fld id="{536F3843-9DC1-46E8-B259-03ED2EA71DAA}"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BBAFF0F-B78B-43AA-B9B7-BC417E484181}" type="datetimeFigureOut">
              <a:rPr lang="lt-LT" smtClean="0"/>
              <a:t>2013.01.23</a:t>
            </a:fld>
            <a:endParaRPr lang="lt-LT"/>
          </a:p>
        </p:txBody>
      </p:sp>
      <p:sp>
        <p:nvSpPr>
          <p:cNvPr id="6" name="Footer Placeholder 5"/>
          <p:cNvSpPr>
            <a:spLocks noGrp="1"/>
          </p:cNvSpPr>
          <p:nvPr>
            <p:ph type="ftr" sz="quarter" idx="11"/>
          </p:nvPr>
        </p:nvSpPr>
        <p:spPr/>
        <p:txBody>
          <a:bodyPr/>
          <a:lstStyle>
            <a:extLst/>
          </a:lstStyle>
          <a:p>
            <a:endParaRPr lang="lt-LT"/>
          </a:p>
        </p:txBody>
      </p:sp>
      <p:sp>
        <p:nvSpPr>
          <p:cNvPr id="7" name="Slide Number Placeholder 6"/>
          <p:cNvSpPr>
            <a:spLocks noGrp="1"/>
          </p:cNvSpPr>
          <p:nvPr>
            <p:ph type="sldNum" sz="quarter" idx="12"/>
          </p:nvPr>
        </p:nvSpPr>
        <p:spPr/>
        <p:txBody>
          <a:bodyPr/>
          <a:lstStyle>
            <a:extLst/>
          </a:lstStyle>
          <a:p>
            <a:fld id="{536F3843-9DC1-46E8-B259-03ED2EA71DAA}" type="slidenum">
              <a:rPr lang="lt-LT" smtClean="0"/>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BBAFF0F-B78B-43AA-B9B7-BC417E484181}" type="datetimeFigureOut">
              <a:rPr lang="lt-LT" smtClean="0"/>
              <a:t>2013.01.23</a:t>
            </a:fld>
            <a:endParaRPr lang="lt-LT"/>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lt-LT"/>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36F3843-9DC1-46E8-B259-03ED2EA71DAA}" type="slidenum">
              <a:rPr lang="lt-LT" smtClean="0"/>
              <a:t>‹#›</a:t>
            </a:fld>
            <a:endParaRPr lang="lt-LT"/>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536F3843-9DC1-46E8-B259-03ED2EA71DAA}"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BAFF0F-B78B-43AA-B9B7-BC417E484181}" type="datetimeFigureOut">
              <a:rPr lang="lt-LT" smtClean="0"/>
              <a:t>2013.01.23</a:t>
            </a:fld>
            <a:endParaRPr lang="lt-LT"/>
          </a:p>
        </p:txBody>
      </p:sp>
      <p:sp>
        <p:nvSpPr>
          <p:cNvPr id="5" name="Footer Placeholder 4"/>
          <p:cNvSpPr>
            <a:spLocks noGrp="1"/>
          </p:cNvSpPr>
          <p:nvPr>
            <p:ph type="ftr" sz="quarter" idx="11"/>
          </p:nvPr>
        </p:nvSpPr>
        <p:spPr/>
        <p:txBody>
          <a:bodyPr/>
          <a:lstStyle>
            <a:extLst/>
          </a:lstStyle>
          <a:p>
            <a:endParaRPr lang="lt-LT"/>
          </a:p>
        </p:txBody>
      </p:sp>
      <p:sp>
        <p:nvSpPr>
          <p:cNvPr id="6" name="Slide Number Placeholder 5"/>
          <p:cNvSpPr>
            <a:spLocks noGrp="1"/>
          </p:cNvSpPr>
          <p:nvPr>
            <p:ph type="sldNum" sz="quarter" idx="12"/>
          </p:nvPr>
        </p:nvSpPr>
        <p:spPr/>
        <p:txBody>
          <a:bodyPr/>
          <a:lstStyle>
            <a:extLst/>
          </a:lstStyle>
          <a:p>
            <a:fld id="{536F3843-9DC1-46E8-B259-03ED2EA71DAA}"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BBAFF0F-B78B-43AA-B9B7-BC417E484181}" type="datetimeFigureOut">
              <a:rPr lang="lt-LT" smtClean="0"/>
              <a:t>2013.01.23</a:t>
            </a:fld>
            <a:endParaRPr lang="lt-LT"/>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lt-LT"/>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36F3843-9DC1-46E8-B259-03ED2EA71DAA}"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466728" cy="4525963"/>
          </a:xfrm>
        </p:spPr>
        <p:txBody>
          <a:bodyPr>
            <a:normAutofit lnSpcReduction="10000"/>
          </a:bodyPr>
          <a:lstStyle/>
          <a:p>
            <a:r>
              <a:rPr lang="lt-LT" dirty="0" smtClean="0"/>
              <a:t>Marius Katiliškis (Albinas Marius Vaitkus) gimė 1914 m. rugsėjo 15 d. (kai kurie šaltiniai nurodo jį gimus 1915 metais) Gruzdžiuose, Šiaulių apskrityje.</a:t>
            </a:r>
            <a:endParaRPr lang="lt-LT" dirty="0"/>
          </a:p>
        </p:txBody>
      </p:sp>
      <p:sp>
        <p:nvSpPr>
          <p:cNvPr id="2" name="Title 1"/>
          <p:cNvSpPr>
            <a:spLocks noGrp="1"/>
          </p:cNvSpPr>
          <p:nvPr>
            <p:ph type="title"/>
          </p:nvPr>
        </p:nvSpPr>
        <p:spPr/>
        <p:txBody>
          <a:bodyPr/>
          <a:lstStyle/>
          <a:p>
            <a:r>
              <a:rPr lang="lt-LT" dirty="0" smtClean="0"/>
              <a:t>Marius Katiliškis</a:t>
            </a: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524000"/>
            <a:ext cx="2952328"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8607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400600"/>
          </a:xfrm>
        </p:spPr>
        <p:txBody>
          <a:bodyPr>
            <a:normAutofit/>
          </a:bodyPr>
          <a:lstStyle/>
          <a:p>
            <a:r>
              <a:rPr lang="lt-LT" dirty="0" smtClean="0"/>
              <a:t>Savo autobiografijoje sakosi turėjęs devynerius metus, kai tėvai nusipirko žemės ir persikėlė ūkininkauti į  Katiliškių kaimą Žagarės valsčiuje.  </a:t>
            </a:r>
          </a:p>
          <a:p>
            <a:r>
              <a:rPr lang="lt-LT" dirty="0" smtClean="0"/>
              <a:t>Buvo  gegužės mėnuo:</a:t>
            </a:r>
          </a:p>
          <a:p>
            <a:r>
              <a:rPr lang="lt-LT" dirty="0" smtClean="0"/>
              <a:t>Akys apraibo nuo neišpasakytai balto žagarvyšnių žydėjimo abiejose pusėse reto didumo Stungių </a:t>
            </a:r>
            <a:r>
              <a:rPr lang="lt-LT" dirty="0" smtClean="0"/>
              <a:t>ir </a:t>
            </a:r>
            <a:r>
              <a:rPr lang="lt-LT" dirty="0" smtClean="0"/>
              <a:t>Veršių kaimų vyšnynuose.</a:t>
            </a:r>
          </a:p>
          <a:p>
            <a:r>
              <a:rPr lang="lt-LT" dirty="0" smtClean="0"/>
              <a:t>Čia pat švokštė miškas. Turėjau peilį ir iš alksnio pasidariau švilpynę. </a:t>
            </a:r>
          </a:p>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127908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2040" y="1268760"/>
            <a:ext cx="3754760" cy="5112568"/>
          </a:xfrm>
        </p:spPr>
        <p:txBody>
          <a:bodyPr>
            <a:normAutofit/>
          </a:bodyPr>
          <a:lstStyle/>
          <a:p>
            <a:r>
              <a:rPr lang="lt-LT" dirty="0" smtClean="0"/>
              <a:t>Šeimoje užaugo dešimt: du broliai ir aštuonios seserys. Jauniausias brolis Albiukas šeimoje devintas, seserų mylėtas, dabintas, krikštamotės pamokytas ir skatintas skaityti.</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Tėviškė</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5"/>
            <a:ext cx="4320480" cy="4461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5399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lt-LT" dirty="0" smtClean="0"/>
              <a:t>Tėviškė</a:t>
            </a:r>
            <a:endParaRPr lang="lt-LT"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5832647"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3289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55976" y="1600200"/>
            <a:ext cx="4536504" cy="4525963"/>
          </a:xfrm>
        </p:spPr>
        <p:txBody>
          <a:bodyPr>
            <a:normAutofit fontScale="92500"/>
          </a:bodyPr>
          <a:lstStyle/>
          <a:p>
            <a:r>
              <a:rPr lang="lt-LT" dirty="0" smtClean="0"/>
              <a:t>Jaunėlis apsodino tėviškę medžiais (tebeauga nebe jaunos vinkšnos, beržai, liepos, ąžuolai, jovarai). Nuo mažens gražiai drožinėjo, piešė, eiliavo, daug skaitė, gerai atminė. Mokėsi Žagarės progimnazijoje. Būdu jautė save į motiną, pasakorius - į tėvą.</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28801"/>
            <a:ext cx="396044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427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3" y="1665383"/>
            <a:ext cx="3456384" cy="4395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
        <p:nvSpPr>
          <p:cNvPr id="4" name="Rectangle 3"/>
          <p:cNvSpPr/>
          <p:nvPr/>
        </p:nvSpPr>
        <p:spPr>
          <a:xfrm>
            <a:off x="4860032" y="2690336"/>
            <a:ext cx="3816424" cy="3539430"/>
          </a:xfrm>
          <a:prstGeom prst="rect">
            <a:avLst/>
          </a:prstGeom>
        </p:spPr>
        <p:txBody>
          <a:bodyPr wrap="square">
            <a:spAutoFit/>
          </a:bodyPr>
          <a:lstStyle/>
          <a:p>
            <a:r>
              <a:rPr lang="lt-LT" sz="2800" dirty="0" smtClean="0"/>
              <a:t>1936 m. Lietuvos kariuomenės radistas. O apskritai, jaunumėj teko dirbti visus ūkio darbus. Po to - girininkijoje ir Pasvalio bibliotekoje (vėliau ši biblioteka pavadinta jo vardu</a:t>
            </a:r>
            <a:r>
              <a:rPr lang="lt-LT" dirty="0" smtClean="0"/>
              <a:t>).</a:t>
            </a:r>
            <a:endParaRPr lang="lt-LT" dirty="0"/>
          </a:p>
        </p:txBody>
      </p:sp>
    </p:spTree>
    <p:extLst>
      <p:ext uri="{BB962C8B-B14F-4D97-AF65-F5344CB8AC3E}">
        <p14:creationId xmlns:p14="http://schemas.microsoft.com/office/powerpoint/2010/main" val="1010391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6136" y="1484784"/>
            <a:ext cx="2890664" cy="4641379"/>
          </a:xfrm>
        </p:spPr>
        <p:txBody>
          <a:bodyPr/>
          <a:lstStyle/>
          <a:p>
            <a:r>
              <a:rPr lang="lt-LT" dirty="0" smtClean="0"/>
              <a:t>Dirbo Pasvalio bibliotekoje</a:t>
            </a:r>
            <a:endParaRPr lang="lt-LT" dirty="0"/>
          </a:p>
        </p:txBody>
      </p:sp>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5219453" cy="468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37252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smtClean="0"/>
          </a:p>
          <a:p>
            <a:endParaRPr lang="lt-LT" dirty="0"/>
          </a:p>
          <a:p>
            <a:r>
              <a:rPr lang="lt-LT" dirty="0" smtClean="0"/>
              <a:t>Pasvaly </a:t>
            </a:r>
            <a:r>
              <a:rPr lang="lt-LT" dirty="0" smtClean="0"/>
              <a:t>karo meto prasilenkimo valandą liko mokytoja Elzė Avižonytė - Vaitkienė, pirmoji rašytojo žmona, o gal ir pirmoji meilė...</a:t>
            </a:r>
          </a:p>
          <a:p>
            <a:endParaRPr lang="lt-LT" dirty="0" smtClean="0"/>
          </a:p>
          <a:p>
            <a:endParaRPr lang="lt-LT" dirty="0"/>
          </a:p>
        </p:txBody>
      </p:sp>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019178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805264"/>
          </a:xfrm>
        </p:spPr>
        <p:txBody>
          <a:bodyPr>
            <a:normAutofit/>
          </a:bodyPr>
          <a:lstStyle/>
          <a:p>
            <a:r>
              <a:rPr lang="lt-LT" dirty="0" smtClean="0"/>
              <a:t>Karo keliai nuvedė į </a:t>
            </a:r>
            <a:r>
              <a:rPr lang="lt-LT" dirty="0" smtClean="0"/>
              <a:t>nelaisvę</a:t>
            </a:r>
            <a:r>
              <a:rPr lang="lt-LT" dirty="0" smtClean="0"/>
              <a:t>, Friburgą, o 1949 m. į JAV, Čikagą, kur laukė sunkus darbas plieno liejykloje ir kt. Tokiomis sąlygomis sukūrė šeimą (vedė Zinaidą Nagytę - poetę Liūnę Sutemą) ir, Tėvynės ilgesio kankinamas, rašė: „Tarytum bristum Švėtės lanka išilgai jauno pušyno, pro Žiurių sietuvę su tokiu nuostabiu vandeniu ir smėlio dugnu, kokio niekur man vėliau neteko aptikti“, - prasitarė laiške. Mirė 1980 gruodžio 11 d. Palaidotas tautinėse Čikagos lietuvių kapinėse.</a:t>
            </a:r>
          </a:p>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472203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5112568"/>
          </a:xfrm>
        </p:spPr>
        <p:txBody>
          <a:bodyPr/>
          <a:lstStyle/>
          <a:p>
            <a:r>
              <a:rPr lang="lt-LT" dirty="0" smtClean="0"/>
              <a:t>Nuo pirmos išėjimo dienos M. Katiliškis rašė dienoraštį, o po dešimties metų, jau seniai po karo, atsiminimai ir dienoraščiai sugulė į knygą. </a:t>
            </a:r>
            <a:endParaRPr lang="lt-LT" dirty="0" smtClean="0"/>
          </a:p>
          <a:p>
            <a:r>
              <a:rPr lang="lt-LT" dirty="0" smtClean="0"/>
              <a:t>Lietuvos </a:t>
            </a:r>
            <a:r>
              <a:rPr lang="lt-LT" dirty="0" smtClean="0"/>
              <a:t>skaitytojas sulaukė pasirodant knygos apie save ištrėmusio išėjimą, atsisveikinimą ir negrąžinimą.</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5892449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8024" y="1556794"/>
            <a:ext cx="3898776" cy="4569370"/>
          </a:xfrm>
        </p:spPr>
        <p:txBody>
          <a:bodyPr/>
          <a:lstStyle/>
          <a:p>
            <a:r>
              <a:rPr lang="lt-LT" dirty="0" smtClean="0"/>
              <a:t>,,Negalima           gyventi be duonos,negalima taip pat gyventi be tėvynės“ M.Katiliškis</a:t>
            </a:r>
            <a:endParaRPr lang="lt-LT" dirty="0"/>
          </a:p>
        </p:txBody>
      </p:sp>
      <p:sp>
        <p:nvSpPr>
          <p:cNvPr id="2" name="Title 1"/>
          <p:cNvSpPr>
            <a:spLocks noGrp="1"/>
          </p:cNvSpPr>
          <p:nvPr>
            <p:ph type="title"/>
          </p:nvPr>
        </p:nvSpPr>
        <p:spPr>
          <a:xfrm>
            <a:off x="457200" y="274638"/>
            <a:ext cx="8229600" cy="634082"/>
          </a:xfrm>
        </p:spPr>
        <p:txBody>
          <a:bodyPr>
            <a:normAutofit fontScale="90000"/>
          </a:bodyPr>
          <a:lstStyle/>
          <a:p>
            <a:r>
              <a:rPr lang="lt-LT" dirty="0" smtClean="0"/>
              <a:t>///</a:t>
            </a:r>
            <a:endParaRPr lang="lt-LT"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556793"/>
            <a:ext cx="4392488"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4225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3672407"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484784"/>
            <a:ext cx="4248471"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9679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b="1" dirty="0" smtClean="0"/>
              <a:t>1948 </a:t>
            </a:r>
            <a:r>
              <a:rPr lang="lt-LT" dirty="0" smtClean="0"/>
              <a:t>m. dar Vokietijoje išėjo novelių knyga </a:t>
            </a:r>
            <a:r>
              <a:rPr lang="lt-LT" b="1" dirty="0" smtClean="0"/>
              <a:t>„Prasilenkimo valanda“</a:t>
            </a:r>
            <a:r>
              <a:rPr lang="lt-LT" dirty="0" smtClean="0"/>
              <a:t>. Nuo pirmųjų kūrinių reiklus žodžiui ir vaizdui.</a:t>
            </a:r>
          </a:p>
          <a:p>
            <a:r>
              <a:rPr lang="lt-LT" dirty="0" smtClean="0"/>
              <a:t> „Kaip susikrovė žodžio sodrumas?</a:t>
            </a:r>
          </a:p>
          <a:p>
            <a:r>
              <a:rPr lang="lt-LT" b="1" dirty="0" smtClean="0"/>
              <a:t> Nežinau... Būdamas prakeiktai negabus svetimoms kalboms, turiu neužmiršti savosios“ </a:t>
            </a:r>
            <a:r>
              <a:rPr lang="lt-LT" dirty="0" smtClean="0"/>
              <a:t>( M. K. ).</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Kūryba</a:t>
            </a:r>
            <a:endParaRPr lang="lt-LT" dirty="0"/>
          </a:p>
        </p:txBody>
      </p:sp>
    </p:spTree>
    <p:extLst>
      <p:ext uri="{BB962C8B-B14F-4D97-AF65-F5344CB8AC3E}">
        <p14:creationId xmlns:p14="http://schemas.microsoft.com/office/powerpoint/2010/main" val="33720282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b="1" dirty="0" smtClean="0"/>
              <a:t>1952 m</a:t>
            </a:r>
            <a:r>
              <a:rPr lang="lt-LT" dirty="0" smtClean="0"/>
              <a:t>. JAV išleistas novelių romanas </a:t>
            </a:r>
            <a:r>
              <a:rPr lang="lt-LT" b="1" dirty="0" smtClean="0"/>
              <a:t>„Užuovėja“, </a:t>
            </a:r>
            <a:r>
              <a:rPr lang="lt-LT" dirty="0" smtClean="0"/>
              <a:t>pasiekęs mus tik po trisdešimt aštuonerių metų.</a:t>
            </a:r>
          </a:p>
          <a:p>
            <a:r>
              <a:rPr lang="lt-LT" dirty="0" smtClean="0"/>
              <a:t> A. Vaitkus gerai pažįsta „paliktą kaimą ir jo žmones, jų psichologiją, pasaulėjautos gelmenis ir grožį. “( ... ) Jo novelės savo „gražumą“ semia iš dabar jau pradingusio kaimo vizijos.</a:t>
            </a:r>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524168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001419"/>
          </a:xfrm>
        </p:spPr>
        <p:txBody>
          <a:bodyPr>
            <a:normAutofit/>
          </a:bodyPr>
          <a:lstStyle/>
          <a:p>
            <a:r>
              <a:rPr lang="lt-LT" b="1" dirty="0" smtClean="0"/>
              <a:t>1957m</a:t>
            </a:r>
            <a:r>
              <a:rPr lang="lt-LT" dirty="0" smtClean="0"/>
              <a:t>. išsiveržė brandžiausias romanas - „</a:t>
            </a:r>
            <a:r>
              <a:rPr lang="lt-LT" b="1" dirty="0" smtClean="0"/>
              <a:t>Miškais ateina ruduo“. </a:t>
            </a:r>
          </a:p>
          <a:p>
            <a:r>
              <a:rPr lang="lt-LT" dirty="0" smtClean="0"/>
              <a:t>Žagariečio atmintyje dar išlikę gyvi prototipai, vietovardžiai, praeities scenos. </a:t>
            </a:r>
          </a:p>
          <a:p>
            <a:r>
              <a:rPr lang="lt-LT" dirty="0" smtClean="0"/>
              <a:t>„M. Katiliškis romane tęsia geriausias /.../ lietuvių prozos tradicijas, pasiekdamas ypatingą meninę aukštumą, kai kur aiškiai prašokdamas žymiausius šios prozos atstovus. </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6336056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p:txBody>
          <a:bodyPr/>
          <a:lstStyle/>
          <a:p>
            <a:r>
              <a:rPr lang="lt-LT" dirty="0" smtClean="0"/>
              <a:t>Miškais ateina ruduo</a:t>
            </a:r>
            <a:endParaRPr lang="lt-LT"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12776"/>
            <a:ext cx="3312368"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556792"/>
            <a:ext cx="3816424"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8908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Scena iš filmo</a:t>
            </a:r>
            <a:endParaRPr lang="lt-LT"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1484785"/>
            <a:ext cx="5616624"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2683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lt-LT" b="1" dirty="0" smtClean="0"/>
              <a:t>1958 m. romanas „Išėjusiems negrįžti</a:t>
            </a:r>
            <a:r>
              <a:rPr lang="lt-LT" dirty="0" smtClean="0"/>
              <a:t>“ laikomas „benamio, iš gimtųjų vietų išėjusio, svetur nepritapusio irį savo namus negrįžusio žmogaus odisėja</a:t>
            </a:r>
            <a:r>
              <a:rPr lang="lt-LT" dirty="0" smtClean="0"/>
              <a:t>“.</a:t>
            </a:r>
          </a:p>
          <a:p>
            <a:r>
              <a:rPr lang="lt-LT" dirty="0"/>
              <a:t>Kažin ar esama kūrinių, kuriuose būtų išsakytas REQUEM, to karo aukoms su tokiu giliu humaniškumu, tikrumu ir meile. Nėra abejonių, kad šis romanas, o ir visa Katiliškio proza, yra viena aukščiausių viršūnių XXa. atros pusės lietuvių literatūroje.</a:t>
            </a:r>
          </a:p>
          <a:p>
            <a:endParaRPr lang="lt-LT" dirty="0"/>
          </a:p>
          <a:p>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0351690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dirty="0" smtClean="0"/>
              <a:t>1963 m. apsakymų rinkinyje „Šventadienis už miesto“ rašytojas vėl grįžo prie tradicinės lietuvių literatūrai kaimo temos.</a:t>
            </a:r>
          </a:p>
          <a:p>
            <a:r>
              <a:rPr lang="lt-LT" dirty="0" smtClean="0"/>
              <a:t>1975 m. išvydo pasaulį knyga - „Apsakymai“. „Tenoriu skaitytojui parodyti savo žemės ir jo žmogaus likimą, kokį jį mačiau ir gyvenau, kokiu džiaugiaus ir mylėjau, vargau ir kentėjau /.../.</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...kiti kūriniai</a:t>
            </a:r>
            <a:endParaRPr lang="lt-LT" dirty="0"/>
          </a:p>
        </p:txBody>
      </p:sp>
    </p:spTree>
    <p:extLst>
      <p:ext uri="{BB962C8B-B14F-4D97-AF65-F5344CB8AC3E}">
        <p14:creationId xmlns:p14="http://schemas.microsoft.com/office/powerpoint/2010/main" val="1122203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616624"/>
          </a:xfrm>
        </p:spPr>
        <p:txBody>
          <a:bodyPr>
            <a:normAutofit/>
          </a:bodyPr>
          <a:lstStyle/>
          <a:p>
            <a:r>
              <a:rPr lang="lt-LT" u="sng" dirty="0" smtClean="0"/>
              <a:t>„</a:t>
            </a:r>
            <a:r>
              <a:rPr lang="lt-LT" b="1" u="sng" dirty="0" smtClean="0"/>
              <a:t>Miškais ateina ruduo</a:t>
            </a:r>
            <a:r>
              <a:rPr lang="lt-LT" u="sng" dirty="0" smtClean="0"/>
              <a:t>“</a:t>
            </a:r>
            <a:r>
              <a:rPr lang="lt-LT" dirty="0" smtClean="0"/>
              <a:t> yra epinis realistinis kūrinys, artimas tradiciniam lietuvių romanui, tačiau jo audinyje liejasi ir moderniosios prozos spalvos, sužėrinčios netikėtomis metaforomis, originaliai palyginimais, paralelizmais, laisvu kalbėjimu. </a:t>
            </a:r>
          </a:p>
          <a:p>
            <a:r>
              <a:rPr lang="lt-LT" dirty="0" smtClean="0"/>
              <a:t>Rašytojas daug dėmesio skyra egzistencinių problemų įprasminimui per </a:t>
            </a:r>
            <a:r>
              <a:rPr lang="lt-LT" u="sng" dirty="0" smtClean="0"/>
              <a:t>gamtos ir žmogaus </a:t>
            </a:r>
            <a:r>
              <a:rPr lang="lt-LT" dirty="0" smtClean="0"/>
              <a:t>vienovę. Pasigėrėjimą kelia vaizdingas sakinys, spalvingos, nepakartojamos veikėjų charakteristikos&lt;...&gt;</a:t>
            </a:r>
            <a:endParaRPr lang="lt-LT" dirty="0"/>
          </a:p>
        </p:txBody>
      </p:sp>
      <p:sp>
        <p:nvSpPr>
          <p:cNvPr id="2" name="Title 1"/>
          <p:cNvSpPr>
            <a:spLocks noGrp="1"/>
          </p:cNvSpPr>
          <p:nvPr>
            <p:ph type="title"/>
          </p:nvPr>
        </p:nvSpPr>
        <p:spPr>
          <a:xfrm>
            <a:off x="457200" y="274638"/>
            <a:ext cx="8229600" cy="634082"/>
          </a:xfrm>
        </p:spPr>
        <p:txBody>
          <a:bodyPr>
            <a:normAutofit fontScale="90000"/>
          </a:bodyPr>
          <a:lstStyle/>
          <a:p>
            <a:r>
              <a:rPr lang="lt-LT" dirty="0" smtClean="0"/>
              <a:t>Romanas</a:t>
            </a:r>
            <a:endParaRPr lang="lt-LT" dirty="0"/>
          </a:p>
        </p:txBody>
      </p:sp>
    </p:spTree>
    <p:extLst>
      <p:ext uri="{BB962C8B-B14F-4D97-AF65-F5344CB8AC3E}">
        <p14:creationId xmlns:p14="http://schemas.microsoft.com/office/powerpoint/2010/main" val="5880636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472608"/>
          </a:xfrm>
        </p:spPr>
        <p:txBody>
          <a:bodyPr/>
          <a:lstStyle/>
          <a:p>
            <a:r>
              <a:rPr lang="lt-LT" dirty="0" smtClean="0"/>
              <a:t>Gražus dalykas jo romane yra didelė kultūra, taktas, vidinis susikaupimas: nesvetimas ir filosofiškesnis žmogaus problemų </a:t>
            </a:r>
            <a:r>
              <a:rPr lang="lt-LT" dirty="0" smtClean="0"/>
              <a:t>matymas. </a:t>
            </a:r>
          </a:p>
          <a:p>
            <a:endParaRPr lang="lt-LT" dirty="0" smtClean="0"/>
          </a:p>
          <a:p>
            <a:r>
              <a:rPr lang="lt-LT" dirty="0" smtClean="0"/>
              <a:t>Kas </a:t>
            </a:r>
            <a:r>
              <a:rPr lang="lt-LT" dirty="0" smtClean="0"/>
              <a:t>turi gerą ausį kalbai, tas galės žavėtis puikiu M. Katiliškio sakiniu, daugybe gražių žodžių, atėjusių į jo kūrybą iš šiaurės Lietuvos, rodos, ir iš Žemaitijos“.</a:t>
            </a:r>
          </a:p>
          <a:p>
            <a:endParaRPr lang="lt-LT" dirty="0"/>
          </a:p>
        </p:txBody>
      </p:sp>
      <p:sp>
        <p:nvSpPr>
          <p:cNvPr id="2" name="Title 1"/>
          <p:cNvSpPr>
            <a:spLocks noGrp="1"/>
          </p:cNvSpPr>
          <p:nvPr>
            <p:ph type="title"/>
          </p:nvPr>
        </p:nvSpPr>
        <p:spPr>
          <a:xfrm>
            <a:off x="457200" y="274638"/>
            <a:ext cx="8229600" cy="70609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465725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08720"/>
            <a:ext cx="8208912"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8264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r>
              <a:rPr lang="lt-LT" b="1" dirty="0" smtClean="0"/>
              <a:t>„Miškais ateina ruduo</a:t>
            </a:r>
            <a:r>
              <a:rPr lang="lt-LT" dirty="0" smtClean="0"/>
              <a:t>“, sukurtas per šešias savaites. Jis apima vienos vasaros įvykius miškų apsuptame modernėjančiame nepriklausomos Lietuvos kaime.</a:t>
            </a:r>
          </a:p>
          <a:p>
            <a:endParaRPr lang="lt-LT" dirty="0" smtClean="0"/>
          </a:p>
          <a:p>
            <a:r>
              <a:rPr lang="lt-LT" dirty="0" smtClean="0"/>
              <a:t> Prasidėjęs miško kirtimu pavasarinio polaidžio metu bei pelkių sausinimu, baigiasi tą patį rudenį įvykusiu miško gaisru. Ūkio darbai, šiokiadienių ir šventadienių ritualai bei gamtos aprašymai sudaro pusę romano teksto. </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4149132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lstStyle/>
          <a:p>
            <a:r>
              <a:rPr lang="lt-LT" dirty="0"/>
              <a:t>. Nemaža dalis skiriama miškui, kurio naikinimas fatališkai susietas su kūrinio veikėjų likimais</a:t>
            </a:r>
            <a:r>
              <a:rPr lang="lt-LT" dirty="0" smtClean="0"/>
              <a:t>.</a:t>
            </a:r>
          </a:p>
          <a:p>
            <a:r>
              <a:rPr lang="lt-LT" dirty="0" smtClean="0"/>
              <a:t> </a:t>
            </a:r>
            <a:r>
              <a:rPr lang="lt-LT" dirty="0"/>
              <a:t>Romano intrigos lūžius valdo gaivališkos prigimties aistra ir nenumalšinamas asmeninės laimės troškimas. </a:t>
            </a:r>
            <a:endParaRPr lang="lt-LT" dirty="0" smtClean="0"/>
          </a:p>
          <a:p>
            <a:r>
              <a:rPr lang="lt-LT" dirty="0" smtClean="0"/>
              <a:t>Jo </a:t>
            </a:r>
            <a:r>
              <a:rPr lang="lt-LT" dirty="0"/>
              <a:t>personažai yra vitališkų vidinių jėgų aukos, jie gyvena jausmo visagalybės atmosferoje, giminingoje anglų rašytojų T. Hardy ar D.H. Lawrence’o romanams.</a:t>
            </a:r>
          </a:p>
          <a:p>
            <a:endParaRPr lang="lt-LT" dirty="0"/>
          </a:p>
        </p:txBody>
      </p:sp>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79755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616624"/>
          </a:xfrm>
        </p:spPr>
        <p:txBody>
          <a:bodyPr>
            <a:normAutofit/>
          </a:bodyPr>
          <a:lstStyle/>
          <a:p>
            <a:r>
              <a:rPr lang="lt-LT" dirty="0" smtClean="0"/>
              <a:t>Psichologinis romanas „Miškais ateina ruduo“ (1957 m.) - Mariaus Katiliškio meniškiausias kūrinys</a:t>
            </a:r>
            <a:r>
              <a:rPr lang="lt-LT" u="sng" dirty="0" smtClean="0"/>
              <a:t>. Romano ašis - lietuvis ir miškas</a:t>
            </a:r>
            <a:r>
              <a:rPr lang="lt-LT" dirty="0" smtClean="0"/>
              <a:t>. Veiksmo erdvė - miškų apsupta vieta kaip Lietuvos ženklas. M. Katiliškis pabrėžia ypatingą savo kuriamo pasaulio uždarumą. </a:t>
            </a:r>
          </a:p>
          <a:p>
            <a:r>
              <a:rPr lang="lt-LT" dirty="0" smtClean="0"/>
              <a:t>Romane kuriamas pasaulis ir jo žmonės gyvena gamtos laiko rėmuose. Jų dvasinis gyvenimas plėtojasi ir lemtis pildosi drauge su metų laikų kaita. - nuo pavasario atgimimo iki rudens liepsnos. Žiema yra tik veikėjų nuojautose.</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6151673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lstStyle/>
          <a:p>
            <a:r>
              <a:rPr lang="lt-LT" dirty="0"/>
              <a:t>Miško vaizdai yra svarbi kompozicinė kūrinio jungtis. Jie įspūdingiausiai rodo metų laiką, plėtoja romano veiksmą, atskleidžia veikėjus. </a:t>
            </a:r>
            <a:endParaRPr lang="lt-LT" dirty="0" smtClean="0"/>
          </a:p>
          <a:p>
            <a:endParaRPr lang="lt-LT" dirty="0" smtClean="0"/>
          </a:p>
          <a:p>
            <a:r>
              <a:rPr lang="lt-LT" dirty="0" smtClean="0"/>
              <a:t>Dramatiški </a:t>
            </a:r>
            <a:r>
              <a:rPr lang="lt-LT" dirty="0"/>
              <a:t>gamtos ir žmonių likimai rodo, per kokią sumaištį ir chaosą kuriasi naujos gyvenimo formos, kokią didelę kainą tenka mokėti už išėjimą į civilizuotos visuomenės kelią.</a:t>
            </a:r>
          </a:p>
          <a:p>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408316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8024" y="908720"/>
            <a:ext cx="3898776" cy="5217443"/>
          </a:xfrm>
        </p:spPr>
        <p:txBody>
          <a:bodyPr>
            <a:normAutofit fontScale="92500"/>
          </a:bodyPr>
          <a:lstStyle/>
          <a:p>
            <a:r>
              <a:rPr lang="lt-LT" dirty="0" smtClean="0"/>
              <a:t>,,...Reta knyga yra mane paveikusi taip, kaip Mariaus Katiliškio romanas „Miškais ateina ruduo“. Panašų įspūdį paliko nebent Vinco Mykolaičio-Putino „Altorių </a:t>
            </a:r>
            <a:r>
              <a:rPr lang="lt-LT" dirty="0" smtClean="0"/>
              <a:t>šešėly “,- </a:t>
            </a:r>
            <a:r>
              <a:rPr lang="lt-LT" dirty="0" smtClean="0"/>
              <a:t>kalbėjo skaitymuose aktorius Gediminas Girdvainis. </a:t>
            </a:r>
            <a:endParaRPr lang="lt-LT" dirty="0"/>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4536503"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8186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760640"/>
          </a:xfrm>
        </p:spPr>
        <p:txBody>
          <a:bodyPr>
            <a:normAutofit/>
          </a:bodyPr>
          <a:lstStyle/>
          <a:p>
            <a:r>
              <a:rPr lang="lt-LT" dirty="0"/>
              <a:t>Romane išsiskiria keturi ryškiausi charakteriai: Tiliaus, Agnės, Monikos ir Doveikos. Jie sudaro dvi  opozicines poras. Tilius ir Agnė priklauso miško žmonių poliui, o Monika ir Doveika – civilizacijos </a:t>
            </a:r>
            <a:r>
              <a:rPr lang="lt-LT" dirty="0" smtClean="0"/>
              <a:t>poliui</a:t>
            </a:r>
            <a:r>
              <a:rPr lang="lt-LT" dirty="0"/>
              <a:t>. </a:t>
            </a:r>
            <a:endParaRPr lang="lt-LT" dirty="0" smtClean="0"/>
          </a:p>
          <a:p>
            <a:r>
              <a:rPr lang="lt-LT" dirty="0" smtClean="0"/>
              <a:t>Tiliui </a:t>
            </a:r>
            <a:r>
              <a:rPr lang="lt-LT" dirty="0"/>
              <a:t>miškas yra namai, kuriuose telpa visas jo gyvenimas  („Jo vaikystės pasaulį talpiai, sandariai iš visų pusių juosė miškų padūmavęs lankas“). Agnė tiesiog  tapatinama su gamtos </a:t>
            </a:r>
            <a:r>
              <a:rPr lang="lt-LT" dirty="0" smtClean="0"/>
              <a:t>reiškiniais. </a:t>
            </a:r>
            <a:endParaRPr lang="lt-LT" dirty="0"/>
          </a:p>
        </p:txBody>
      </p:sp>
      <p:sp>
        <p:nvSpPr>
          <p:cNvPr id="2" name="Title 1"/>
          <p:cNvSpPr>
            <a:spLocks noGrp="1"/>
          </p:cNvSpPr>
          <p:nvPr>
            <p:ph type="title"/>
          </p:nvPr>
        </p:nvSpPr>
        <p:spPr>
          <a:xfrm>
            <a:off x="457200" y="274638"/>
            <a:ext cx="8229600" cy="562074"/>
          </a:xfrm>
        </p:spPr>
        <p:txBody>
          <a:bodyPr>
            <a:normAutofit fontScale="90000"/>
          </a:bodyPr>
          <a:lstStyle/>
          <a:p>
            <a:r>
              <a:rPr lang="lt-LT" dirty="0" smtClean="0"/>
              <a:t>VEIKĖJAI</a:t>
            </a:r>
            <a:endParaRPr lang="lt-LT" dirty="0"/>
          </a:p>
        </p:txBody>
      </p:sp>
    </p:spTree>
    <p:extLst>
      <p:ext uri="{BB962C8B-B14F-4D97-AF65-F5344CB8AC3E}">
        <p14:creationId xmlns:p14="http://schemas.microsoft.com/office/powerpoint/2010/main" val="24026973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328592"/>
          </a:xfrm>
        </p:spPr>
        <p:txBody>
          <a:bodyPr>
            <a:normAutofit/>
          </a:bodyPr>
          <a:lstStyle/>
          <a:p>
            <a:r>
              <a:rPr lang="lt-LT" dirty="0"/>
              <a:t>O Monikai gyvenimas tarpmiškėje prilygsta kalėjimui („Ji jautėsi įmesta gilion duobėn, apkalta aklina statinių tvora, neperlipama, neperlendama“). Doveikos valdose ypač gražus ir švarus miškas. Bet šeimininko santykis tik pragmatiškas („Ten žaliavo turtai, lobis, kapitalas…“) </a:t>
            </a:r>
            <a:endParaRPr lang="lt-LT" dirty="0" smtClean="0"/>
          </a:p>
          <a:p>
            <a:r>
              <a:rPr lang="lt-LT" dirty="0" smtClean="0"/>
              <a:t>Tilius </a:t>
            </a:r>
            <a:r>
              <a:rPr lang="lt-LT" dirty="0"/>
              <a:t>ir Agnė tebėra kaimo bendruomenės atstovai, o ne savarankiškos individualybės, kurios galėtų imtis atsakomybės už savo likimą.</a:t>
            </a:r>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623327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lstStyle/>
          <a:p>
            <a:r>
              <a:rPr lang="lt-LT" dirty="0"/>
              <a:t>Doveika ir Monika, atėję į Basiuliškes iš kito pasaulio, įkūnija aktyvųjį naujų laikų pradą. Tačiau jie  stokoja kultūros žmogaus intelekto ir moralės. Jų aktyvumas primityvus, agresyvus, plėtojasi necivilizuotomis formomis, atpalaidavus tamsiąsias prigimties jėgas, nežabotus instinktus.</a:t>
            </a:r>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20104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lstStyle/>
          <a:p>
            <a:r>
              <a:rPr lang="lt-LT" dirty="0"/>
              <a:t>Doveika tampa turtuoliu, apgaule pasiglemžęs senųjų Striūnų ūkį ir visą gyvenimą skriausdamas silpnesniuosius</a:t>
            </a:r>
            <a:r>
              <a:rPr lang="lt-LT" dirty="0" smtClean="0"/>
              <a:t>.</a:t>
            </a:r>
          </a:p>
          <a:p>
            <a:r>
              <a:rPr lang="lt-LT" dirty="0" smtClean="0"/>
              <a:t> </a:t>
            </a:r>
            <a:r>
              <a:rPr lang="lt-LT" dirty="0"/>
              <a:t>Monika irgi turi savanaudiškų kėslų, sutikdama ištekėti už turtingo senio. </a:t>
            </a:r>
            <a:endParaRPr lang="lt-LT" dirty="0" smtClean="0"/>
          </a:p>
          <a:p>
            <a:r>
              <a:rPr lang="lt-LT" dirty="0" smtClean="0"/>
              <a:t>Jie </a:t>
            </a:r>
            <a:r>
              <a:rPr lang="lt-LT" dirty="0"/>
              <a:t>abu tampa pavojingo užkrato nešiotojais, kurie negali nei patys būti laimingi, nei kitų padaryti laimingų.</a:t>
            </a:r>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669563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256584"/>
          </a:xfrm>
        </p:spPr>
        <p:txBody>
          <a:bodyPr>
            <a:normAutofit/>
          </a:bodyPr>
          <a:lstStyle/>
          <a:p>
            <a:r>
              <a:rPr lang="lt-LT" dirty="0" smtClean="0"/>
              <a:t> </a:t>
            </a:r>
            <a:r>
              <a:rPr lang="lt-LT" dirty="0"/>
              <a:t>Visi keturi, nors ir dėl skirtingų priežasčių, yra pavaldūs likimui, neįspėjamiems jo dėsniams. Storiausiu brūkšniu brėžiama pagrindinio romano herojaus Tiliaus Gelažiaus likimo linija</a:t>
            </a:r>
            <a:r>
              <a:rPr lang="lt-LT" dirty="0" smtClean="0"/>
              <a:t>.</a:t>
            </a:r>
          </a:p>
          <a:p>
            <a:endParaRPr lang="lt-LT" dirty="0" smtClean="0"/>
          </a:p>
          <a:p>
            <a:r>
              <a:rPr lang="lt-LT" dirty="0" smtClean="0"/>
              <a:t>Tiliaus </a:t>
            </a:r>
            <a:r>
              <a:rPr lang="lt-LT" dirty="0"/>
              <a:t>charakteris ir likimas skleidžiasi nuolatinio  nerimo ir įtampos situacijose, reikalaujančiose pasirinkimo, apsisprendimo. Tokia yra jau pradinė situacija, nuo kurios rašytojas pradeda vynioti savo veikėjo gyvenimo kamuolį. </a:t>
            </a:r>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116487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dirty="0"/>
              <a:t>Tilius yra kryžkelės žmogus, būdingas tarpukario nepriklausomos  Lietuvos, dar jaunos valstybės, nespėjusios įsitvirtinti Europoje, situacijai. Pradėjęs, bet netesėjęs.  Išėjęs, bet neparėjęs. Tilius, išeivis iš senojo kaimo, gamtos žmogus, pakliūva į naujas, netradicines socialines aplinkybes. </a:t>
            </a:r>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3355292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217443"/>
          </a:xfrm>
        </p:spPr>
        <p:txBody>
          <a:bodyPr/>
          <a:lstStyle/>
          <a:p>
            <a:r>
              <a:rPr lang="lt-LT" dirty="0" smtClean="0"/>
              <a:t>Tilius taip pat turi šviesių siekimų, bet dėl varganos socialinės padėties ir menko išsilavinimo jaučiasi aplenktas bendraamžių ir paliktas vienas.   Neturtas, tėvo netektis, vienišumas išugdė nepasitikėjimą savimi, menkavertiškumo jausmą.</a:t>
            </a:r>
          </a:p>
          <a:p>
            <a:r>
              <a:rPr lang="lt-LT" dirty="0"/>
              <a:t>Tokios aplinkybės kartu su pasyvia lietuvio prigimtimi ir lėmė herojaus atsidavimą neįveikiamam likimui.</a:t>
            </a:r>
          </a:p>
        </p:txBody>
      </p:sp>
      <p:sp>
        <p:nvSpPr>
          <p:cNvPr id="2" name="Title 1"/>
          <p:cNvSpPr>
            <a:spLocks noGrp="1"/>
          </p:cNvSpPr>
          <p:nvPr>
            <p:ph type="title"/>
          </p:nvPr>
        </p:nvSpPr>
        <p:spPr>
          <a:xfrm>
            <a:off x="395536" y="-387424"/>
            <a:ext cx="8229600" cy="1143000"/>
          </a:xfrm>
        </p:spPr>
        <p:txBody>
          <a:bodyPr/>
          <a:lstStyle/>
          <a:p>
            <a:r>
              <a:rPr lang="lt-LT" smtClean="0"/>
              <a:t>,,,</a:t>
            </a:r>
            <a:endParaRPr lang="lt-LT" dirty="0"/>
          </a:p>
        </p:txBody>
      </p:sp>
    </p:spTree>
    <p:extLst>
      <p:ext uri="{BB962C8B-B14F-4D97-AF65-F5344CB8AC3E}">
        <p14:creationId xmlns:p14="http://schemas.microsoft.com/office/powerpoint/2010/main" val="2902873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688632"/>
          </a:xfrm>
        </p:spPr>
        <p:txBody>
          <a:bodyPr>
            <a:normAutofit lnSpcReduction="10000"/>
          </a:bodyPr>
          <a:lstStyle/>
          <a:p>
            <a:r>
              <a:rPr lang="lt-LT" dirty="0"/>
              <a:t>Romane „Miškais ateina ruduo“ gausu tarpukario nepriklausomos Lietuvos laikotarpio ženklų. Knygą galima skaityti kaip išplėstą metaforą apie lietuvio išėjimą iš miško, t. y. iš mitologinės sąmonės į istorinę. Mažas, miškuose užsimetęs Virsnių kaimelis  tampa miniatiūriniu visos Lietuvos modeliu</a:t>
            </a:r>
            <a:r>
              <a:rPr lang="lt-LT" dirty="0" smtClean="0"/>
              <a:t>.</a:t>
            </a:r>
          </a:p>
          <a:p>
            <a:r>
              <a:rPr lang="lt-LT" dirty="0"/>
              <a:t>Romano pabaigoje </a:t>
            </a:r>
            <a:r>
              <a:rPr lang="lt-LT" u="sng" dirty="0"/>
              <a:t>trys prasminiai jo klodai </a:t>
            </a:r>
            <a:r>
              <a:rPr lang="lt-LT" dirty="0"/>
              <a:t>– </a:t>
            </a:r>
            <a:r>
              <a:rPr lang="lt-LT" i="1" dirty="0"/>
              <a:t>miško, žmogaus ir tautos istorinė lemtis </a:t>
            </a:r>
            <a:r>
              <a:rPr lang="lt-LT" dirty="0"/>
              <a:t>– sugula į vieną.  Tačiau didžiausia rašytojo sėkmė vis dėlto yra charakteriai – be galo gyvi, savaimingi ir taip aistringai trokštantys laimės, kad net negali smerkti jų, kai jie klysta. </a:t>
            </a:r>
          </a:p>
        </p:txBody>
      </p:sp>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1688261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544616"/>
          </a:xfrm>
        </p:spPr>
        <p:txBody>
          <a:bodyPr>
            <a:normAutofit/>
          </a:bodyPr>
          <a:lstStyle/>
          <a:p>
            <a:r>
              <a:rPr lang="lt-LT" dirty="0" smtClean="0"/>
              <a:t>Pasididžiuodamas skaitai romaną ir tarsi kartoji K. Donelaitį, J. Biliūną, Žemaitę, Vaičaitį, Krėvę, Vaižgantą, Cvirką... Tas pats gerai pažįstamas mūsų kaimo žmogus, pasaulėjauta, papročiai, jo darbai, per ketverių metų laikų ciklą, kuris prasideda ir pasibaigia, vėl susiglausdamas su pradžia. Nuo pirmųjų puslapių pliūpteli visais pojūčiais ir jausmais atgaivinta vaizdų, paveikslų, detalių ir žodžio skambėjimo griūtis.</a:t>
            </a:r>
            <a:endParaRPr lang="lt-LT" dirty="0"/>
          </a:p>
        </p:txBody>
      </p:sp>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26777320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a:xfrm>
            <a:off x="457200" y="274638"/>
            <a:ext cx="8229600" cy="922114"/>
          </a:xfrm>
        </p:spPr>
        <p:txBody>
          <a:bodyPr>
            <a:normAutofit fontScale="90000"/>
          </a:bodyPr>
          <a:lstStyle/>
          <a:p>
            <a:r>
              <a:rPr lang="lt-LT" dirty="0" smtClean="0"/>
              <a:t>Iš spektaklio ,,Paskendusi vasara“</a:t>
            </a:r>
            <a:endParaRPr lang="lt-LT"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1340769"/>
            <a:ext cx="8424936"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82935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6136" y="1600200"/>
            <a:ext cx="3096344" cy="4525963"/>
          </a:xfrm>
        </p:spPr>
        <p:txBody>
          <a:bodyPr>
            <a:normAutofit fontScale="92500"/>
          </a:bodyPr>
          <a:lstStyle/>
          <a:p>
            <a:r>
              <a:rPr lang="lt-LT" dirty="0" smtClean="0"/>
              <a:t>,,MIŠKAIS </a:t>
            </a:r>
            <a:r>
              <a:rPr lang="lt-LT" dirty="0" smtClean="0"/>
              <a:t>ATEINA RUDUO", Marius Katiliškis</a:t>
            </a:r>
          </a:p>
          <a:p>
            <a:r>
              <a:rPr lang="lt-LT" dirty="0" smtClean="0"/>
              <a:t>režisierius Ramutis Rimeikis (R.Rimeikio inscenizacija romano motyvais) </a:t>
            </a:r>
            <a:endParaRPr lang="lt-LT" dirty="0"/>
          </a:p>
        </p:txBody>
      </p:sp>
      <p:sp>
        <p:nvSpPr>
          <p:cNvPr id="2" name="Title 1"/>
          <p:cNvSpPr>
            <a:spLocks noGrp="1"/>
          </p:cNvSpPr>
          <p:nvPr>
            <p:ph type="title"/>
          </p:nvPr>
        </p:nvSpPr>
        <p:spPr/>
        <p:txBody>
          <a:bodyPr/>
          <a:lstStyle/>
          <a:p>
            <a:r>
              <a:rPr lang="lt-LT" dirty="0" smtClean="0"/>
              <a:t>Panevėžio dramos teatras</a:t>
            </a:r>
            <a:endParaRPr lang="lt-LT"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44824"/>
            <a:ext cx="525658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3322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754760" cy="4525963"/>
          </a:xfrm>
        </p:spPr>
        <p:txBody>
          <a:bodyPr/>
          <a:lstStyle/>
          <a:p>
            <a:r>
              <a:rPr lang="lt-LT" dirty="0" smtClean="0"/>
              <a:t>M.Katiliškio žmona</a:t>
            </a:r>
          </a:p>
          <a:p>
            <a:r>
              <a:rPr lang="lt-LT" dirty="0" smtClean="0"/>
              <a:t>Mirė 2013 01 16 Čikagos priemestyje Lemonte,eidama 86 –uosius .</a:t>
            </a:r>
            <a:endParaRPr lang="lt-LT" dirty="0"/>
          </a:p>
        </p:txBody>
      </p:sp>
      <p:sp>
        <p:nvSpPr>
          <p:cNvPr id="2" name="Title 1"/>
          <p:cNvSpPr>
            <a:spLocks noGrp="1"/>
          </p:cNvSpPr>
          <p:nvPr>
            <p:ph type="title"/>
          </p:nvPr>
        </p:nvSpPr>
        <p:spPr>
          <a:xfrm>
            <a:off x="512170" y="332656"/>
            <a:ext cx="8229600" cy="350912"/>
          </a:xfrm>
        </p:spPr>
        <p:txBody>
          <a:bodyPr>
            <a:normAutofit fontScale="90000"/>
          </a:bodyPr>
          <a:lstStyle/>
          <a:p>
            <a:r>
              <a:rPr lang="lt-LT" dirty="0" smtClean="0"/>
              <a:t>Liūnė </a:t>
            </a:r>
            <a:r>
              <a:rPr lang="lt-LT" dirty="0" smtClean="0"/>
              <a:t>Sutema Zinaida </a:t>
            </a:r>
            <a:r>
              <a:rPr lang="lt-LT" dirty="0" smtClean="0"/>
              <a:t>Nagytė-Katiliškienė</a:t>
            </a:r>
            <a:endParaRPr lang="lt-LT" dirty="0"/>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99992" y="1412776"/>
            <a:ext cx="4248472"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70172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smtClean="0"/>
          </a:p>
          <a:p>
            <a:r>
              <a:rPr lang="lt-LT" dirty="0" smtClean="0"/>
              <a:t>Dalinuosi...</a:t>
            </a:r>
            <a:endParaRPr lang="lt-LT" dirty="0"/>
          </a:p>
          <a:p>
            <a:r>
              <a:rPr lang="lt-LT" dirty="0" smtClean="0"/>
              <a:t>Surankiojo Janina Gedvilienė</a:t>
            </a:r>
          </a:p>
          <a:p>
            <a:endParaRPr lang="lt-LT" dirty="0"/>
          </a:p>
        </p:txBody>
      </p:sp>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Tree>
    <p:extLst>
      <p:ext uri="{BB962C8B-B14F-4D97-AF65-F5344CB8AC3E}">
        <p14:creationId xmlns:p14="http://schemas.microsoft.com/office/powerpoint/2010/main" val="5778967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180</TotalTime>
  <Words>1670</Words>
  <Application>Microsoft Office PowerPoint</Application>
  <PresentationFormat>On-screen Show (4:3)</PresentationFormat>
  <Paragraphs>109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Concourse</vt:lpstr>
      <vt:lpstr>Marius Katiliškis</vt:lpstr>
      <vt:lpstr>...</vt:lpstr>
      <vt:lpstr>Tėviškė</vt:lpstr>
      <vt:lpstr>Tėviškė</vt:lpstr>
      <vt:lpstr>,,,</vt:lpstr>
      <vt:lpstr>,,,</vt:lpstr>
      <vt:lpstr>///</vt:lpstr>
      <vt:lpstr>,,,</vt:lpstr>
      <vt:lpstr>,,,</vt:lpstr>
      <vt:lpstr>,,,</vt:lpstr>
      <vt:lpstr>///</vt:lpstr>
      <vt:lpstr>,,,</vt:lpstr>
      <vt:lpstr>Kūryba</vt:lpstr>
      <vt:lpstr>,,,</vt:lpstr>
      <vt:lpstr>,,,</vt:lpstr>
      <vt:lpstr>Miškais ateina ruduo</vt:lpstr>
      <vt:lpstr>Scena iš filmo</vt:lpstr>
      <vt:lpstr>,,,</vt:lpstr>
      <vt:lpstr>...kiti kūriniai</vt:lpstr>
      <vt:lpstr>Romanas</vt:lpstr>
      <vt:lpstr>///</vt:lpstr>
      <vt:lpstr>,,,</vt:lpstr>
      <vt:lpstr>,,,</vt:lpstr>
      <vt:lpstr>,,,</vt:lpstr>
      <vt:lpstr>,,,</vt:lpstr>
      <vt:lpstr>,,,</vt:lpstr>
      <vt:lpstr>,,,</vt:lpstr>
      <vt:lpstr>VEIKĖJAI</vt:lpstr>
      <vt:lpstr>,,,</vt:lpstr>
      <vt:lpstr>,,,</vt:lpstr>
      <vt:lpstr>,,,</vt:lpstr>
      <vt:lpstr>,,,</vt:lpstr>
      <vt:lpstr>,,,</vt:lpstr>
      <vt:lpstr>,,,</vt:lpstr>
      <vt:lpstr>,,,</vt:lpstr>
      <vt:lpstr>,,,</vt:lpstr>
      <vt:lpstr>Iš spektaklio ,,Paskendusi vasara“</vt:lpstr>
      <vt:lpstr>Panevėžio dramos teatras</vt:lpstr>
      <vt:lpstr>Liūnė Sutema Zinaida Nagytė-Katiliškienė</vt:lpstr>
      <vt:lpst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Marius Katiliškis</dc:title>
  <dc:creator>janina</dc:creator>
  <cp:lastModifiedBy>janina</cp:lastModifiedBy>
  <cp:revision>17</cp:revision>
  <dcterms:created xsi:type="dcterms:W3CDTF">2013-01-17T21:16:25Z</dcterms:created>
  <dcterms:modified xsi:type="dcterms:W3CDTF">2013-01-23T20:58:49Z</dcterms:modified>
</cp:coreProperties>
</file>