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sldIdLst>
    <p:sldId id="267" r:id="rId2"/>
    <p:sldId id="281" r:id="rId3"/>
    <p:sldId id="265" r:id="rId4"/>
    <p:sldId id="257" r:id="rId5"/>
    <p:sldId id="260" r:id="rId6"/>
    <p:sldId id="280" r:id="rId7"/>
    <p:sldId id="258" r:id="rId8"/>
    <p:sldId id="259" r:id="rId9"/>
    <p:sldId id="261" r:id="rId10"/>
    <p:sldId id="262" r:id="rId11"/>
    <p:sldId id="266" r:id="rId12"/>
    <p:sldId id="263" r:id="rId13"/>
    <p:sldId id="264" r:id="rId14"/>
    <p:sldId id="268" r:id="rId15"/>
    <p:sldId id="292" r:id="rId16"/>
    <p:sldId id="269" r:id="rId17"/>
    <p:sldId id="315" r:id="rId18"/>
    <p:sldId id="288" r:id="rId19"/>
    <p:sldId id="270" r:id="rId20"/>
    <p:sldId id="287" r:id="rId21"/>
    <p:sldId id="271" r:id="rId22"/>
    <p:sldId id="278" r:id="rId23"/>
    <p:sldId id="277" r:id="rId24"/>
    <p:sldId id="279" r:id="rId25"/>
    <p:sldId id="295" r:id="rId26"/>
    <p:sldId id="272" r:id="rId27"/>
    <p:sldId id="298" r:id="rId28"/>
    <p:sldId id="273" r:id="rId29"/>
    <p:sldId id="296" r:id="rId30"/>
    <p:sldId id="276" r:id="rId31"/>
    <p:sldId id="297" r:id="rId32"/>
    <p:sldId id="310" r:id="rId33"/>
    <p:sldId id="304" r:id="rId34"/>
    <p:sldId id="305" r:id="rId35"/>
    <p:sldId id="306" r:id="rId36"/>
    <p:sldId id="307" r:id="rId37"/>
    <p:sldId id="274" r:id="rId38"/>
    <p:sldId id="289" r:id="rId39"/>
    <p:sldId id="291" r:id="rId40"/>
    <p:sldId id="290" r:id="rId41"/>
    <p:sldId id="299" r:id="rId42"/>
    <p:sldId id="282" r:id="rId43"/>
    <p:sldId id="275" r:id="rId44"/>
    <p:sldId id="283" r:id="rId45"/>
    <p:sldId id="284" r:id="rId46"/>
    <p:sldId id="285" r:id="rId47"/>
    <p:sldId id="286" r:id="rId48"/>
    <p:sldId id="293" r:id="rId49"/>
    <p:sldId id="294" r:id="rId50"/>
    <p:sldId id="312" r:id="rId51"/>
    <p:sldId id="311" r:id="rId52"/>
    <p:sldId id="302" r:id="rId53"/>
    <p:sldId id="300" r:id="rId54"/>
    <p:sldId id="313" r:id="rId55"/>
    <p:sldId id="316" r:id="rId5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70" d="100"/>
          <a:sy n="70" d="100"/>
        </p:scale>
        <p:origin x="-138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0BEC33-CC22-4CE3-AF1A-C43676DD90F8}" type="datetimeFigureOut">
              <a:rPr lang="lt-LT" smtClean="0"/>
              <a:t>2013.01.13</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5E9CD1-8B4C-40C4-9FB5-060EBAB84831}" type="slidenum">
              <a:rPr lang="lt-LT" smtClean="0"/>
              <a:t>‹#›</a:t>
            </a:fld>
            <a:endParaRPr lang="lt-LT"/>
          </a:p>
        </p:txBody>
      </p:sp>
    </p:spTree>
    <p:extLst>
      <p:ext uri="{BB962C8B-B14F-4D97-AF65-F5344CB8AC3E}">
        <p14:creationId xmlns:p14="http://schemas.microsoft.com/office/powerpoint/2010/main" val="493112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775E9CD1-8B4C-40C4-9FB5-060EBAB84831}" type="slidenum">
              <a:rPr lang="lt-LT" smtClean="0"/>
              <a:t>35</a:t>
            </a:fld>
            <a:endParaRPr lang="lt-LT"/>
          </a:p>
        </p:txBody>
      </p:sp>
    </p:spTree>
    <p:extLst>
      <p:ext uri="{BB962C8B-B14F-4D97-AF65-F5344CB8AC3E}">
        <p14:creationId xmlns:p14="http://schemas.microsoft.com/office/powerpoint/2010/main" val="315088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C59504F-770C-4805-95FF-9EDEF2DB0119}" type="datetimeFigureOut">
              <a:rPr lang="lt-LT" smtClean="0"/>
              <a:t>2013.01.13</a:t>
            </a:fld>
            <a:endParaRPr lang="lt-LT"/>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lt-LT"/>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E1CCE0C-7A08-41B9-8EB9-7382ACE98F7C}"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59504F-770C-4805-95FF-9EDEF2DB0119}" type="datetimeFigureOut">
              <a:rPr lang="lt-LT" smtClean="0"/>
              <a:t>2013.01.13</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7E1CCE0C-7A08-41B9-8EB9-7382ACE98F7C}" type="slidenum">
              <a:rPr lang="lt-LT" smtClean="0"/>
              <a:t>‹#›</a:t>
            </a:fld>
            <a:endParaRPr lang="lt-LT"/>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C59504F-770C-4805-95FF-9EDEF2DB0119}" type="datetimeFigureOut">
              <a:rPr lang="lt-LT" smtClean="0"/>
              <a:t>2013.01.13</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7E1CCE0C-7A08-41B9-8EB9-7382ACE98F7C}" type="slidenum">
              <a:rPr lang="lt-LT" smtClean="0"/>
              <a:t>‹#›</a:t>
            </a:fld>
            <a:endParaRPr lang="lt-LT"/>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C59504F-770C-4805-95FF-9EDEF2DB0119}" type="datetimeFigureOut">
              <a:rPr lang="lt-LT" smtClean="0"/>
              <a:t>2013.01.13</a:t>
            </a:fld>
            <a:endParaRPr lang="lt-LT"/>
          </a:p>
        </p:txBody>
      </p:sp>
      <p:sp>
        <p:nvSpPr>
          <p:cNvPr id="6" name="Footer Placeholder 5"/>
          <p:cNvSpPr>
            <a:spLocks noGrp="1"/>
          </p:cNvSpPr>
          <p:nvPr>
            <p:ph type="ftr" sz="quarter" idx="11"/>
          </p:nvPr>
        </p:nvSpPr>
        <p:spPr/>
        <p:txBody>
          <a:bodyPr/>
          <a:lstStyle>
            <a:extLst/>
          </a:lstStyle>
          <a:p>
            <a:endParaRPr lang="lt-LT"/>
          </a:p>
        </p:txBody>
      </p:sp>
      <p:sp>
        <p:nvSpPr>
          <p:cNvPr id="7" name="Slide Number Placeholder 6"/>
          <p:cNvSpPr>
            <a:spLocks noGrp="1"/>
          </p:cNvSpPr>
          <p:nvPr>
            <p:ph type="sldNum" sz="quarter" idx="12"/>
          </p:nvPr>
        </p:nvSpPr>
        <p:spPr/>
        <p:txBody>
          <a:bodyPr/>
          <a:lstStyle>
            <a:extLst/>
          </a:lstStyle>
          <a:p>
            <a:fld id="{7E1CCE0C-7A08-41B9-8EB9-7382ACE98F7C}" type="slidenum">
              <a:rPr lang="lt-LT" smtClean="0"/>
              <a:t>‹#›</a:t>
            </a:fld>
            <a:endParaRPr lang="lt-LT"/>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C59504F-770C-4805-95FF-9EDEF2DB0119}" type="datetimeFigureOut">
              <a:rPr lang="lt-LT" smtClean="0"/>
              <a:t>2013.01.13</a:t>
            </a:fld>
            <a:endParaRPr lang="lt-LT"/>
          </a:p>
        </p:txBody>
      </p:sp>
      <p:sp>
        <p:nvSpPr>
          <p:cNvPr id="8" name="Footer Placeholder 7"/>
          <p:cNvSpPr>
            <a:spLocks noGrp="1"/>
          </p:cNvSpPr>
          <p:nvPr>
            <p:ph type="ftr" sz="quarter" idx="11"/>
          </p:nvPr>
        </p:nvSpPr>
        <p:spPr/>
        <p:txBody>
          <a:bodyPr/>
          <a:lstStyle>
            <a:extLst/>
          </a:lstStyle>
          <a:p>
            <a:endParaRPr lang="lt-LT"/>
          </a:p>
        </p:txBody>
      </p:sp>
      <p:sp>
        <p:nvSpPr>
          <p:cNvPr id="9" name="Slide Number Placeholder 8"/>
          <p:cNvSpPr>
            <a:spLocks noGrp="1"/>
          </p:cNvSpPr>
          <p:nvPr>
            <p:ph type="sldNum" sz="quarter" idx="12"/>
          </p:nvPr>
        </p:nvSpPr>
        <p:spPr/>
        <p:txBody>
          <a:bodyPr/>
          <a:lstStyle>
            <a:extLst/>
          </a:lstStyle>
          <a:p>
            <a:fld id="{7E1CCE0C-7A08-41B9-8EB9-7382ACE98F7C}" type="slidenum">
              <a:rPr lang="lt-LT" smtClean="0"/>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C59504F-770C-4805-95FF-9EDEF2DB0119}" type="datetimeFigureOut">
              <a:rPr lang="lt-LT" smtClean="0"/>
              <a:t>2013.01.13</a:t>
            </a:fld>
            <a:endParaRPr lang="lt-LT"/>
          </a:p>
        </p:txBody>
      </p:sp>
      <p:sp>
        <p:nvSpPr>
          <p:cNvPr id="4" name="Footer Placeholder 3"/>
          <p:cNvSpPr>
            <a:spLocks noGrp="1"/>
          </p:cNvSpPr>
          <p:nvPr>
            <p:ph type="ftr" sz="quarter" idx="11"/>
          </p:nvPr>
        </p:nvSpPr>
        <p:spPr/>
        <p:txBody>
          <a:bodyPr/>
          <a:lstStyle>
            <a:extLst/>
          </a:lstStyle>
          <a:p>
            <a:endParaRPr lang="lt-LT"/>
          </a:p>
        </p:txBody>
      </p:sp>
      <p:sp>
        <p:nvSpPr>
          <p:cNvPr id="5" name="Slide Number Placeholder 4"/>
          <p:cNvSpPr>
            <a:spLocks noGrp="1"/>
          </p:cNvSpPr>
          <p:nvPr>
            <p:ph type="sldNum" sz="quarter" idx="12"/>
          </p:nvPr>
        </p:nvSpPr>
        <p:spPr/>
        <p:txBody>
          <a:bodyPr/>
          <a:lstStyle>
            <a:extLst/>
          </a:lstStyle>
          <a:p>
            <a:fld id="{7E1CCE0C-7A08-41B9-8EB9-7382ACE98F7C}" type="slidenum">
              <a:rPr lang="lt-LT" smtClean="0"/>
              <a:t>‹#›</a:t>
            </a:fld>
            <a:endParaRPr lang="lt-LT"/>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C59504F-770C-4805-95FF-9EDEF2DB0119}" type="datetimeFigureOut">
              <a:rPr lang="lt-LT" smtClean="0"/>
              <a:t>2013.01.13</a:t>
            </a:fld>
            <a:endParaRPr lang="lt-LT"/>
          </a:p>
        </p:txBody>
      </p:sp>
      <p:sp>
        <p:nvSpPr>
          <p:cNvPr id="3" name="Footer Placeholder 2"/>
          <p:cNvSpPr>
            <a:spLocks noGrp="1"/>
          </p:cNvSpPr>
          <p:nvPr>
            <p:ph type="ftr" sz="quarter" idx="11"/>
          </p:nvPr>
        </p:nvSpPr>
        <p:spPr/>
        <p:txBody>
          <a:bodyPr/>
          <a:lstStyle>
            <a:extLst/>
          </a:lstStyle>
          <a:p>
            <a:endParaRPr lang="lt-LT"/>
          </a:p>
        </p:txBody>
      </p:sp>
      <p:sp>
        <p:nvSpPr>
          <p:cNvPr id="4" name="Slide Number Placeholder 3"/>
          <p:cNvSpPr>
            <a:spLocks noGrp="1"/>
          </p:cNvSpPr>
          <p:nvPr>
            <p:ph type="sldNum" sz="quarter" idx="12"/>
          </p:nvPr>
        </p:nvSpPr>
        <p:spPr/>
        <p:txBody>
          <a:bodyPr/>
          <a:lstStyle>
            <a:extLst/>
          </a:lstStyle>
          <a:p>
            <a:fld id="{7E1CCE0C-7A08-41B9-8EB9-7382ACE98F7C}"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C59504F-770C-4805-95FF-9EDEF2DB0119}" type="datetimeFigureOut">
              <a:rPr lang="lt-LT" smtClean="0"/>
              <a:t>2013.01.13</a:t>
            </a:fld>
            <a:endParaRPr lang="lt-LT"/>
          </a:p>
        </p:txBody>
      </p:sp>
      <p:sp>
        <p:nvSpPr>
          <p:cNvPr id="6" name="Footer Placeholder 5"/>
          <p:cNvSpPr>
            <a:spLocks noGrp="1"/>
          </p:cNvSpPr>
          <p:nvPr>
            <p:ph type="ftr" sz="quarter" idx="11"/>
          </p:nvPr>
        </p:nvSpPr>
        <p:spPr/>
        <p:txBody>
          <a:bodyPr/>
          <a:lstStyle>
            <a:extLst/>
          </a:lstStyle>
          <a:p>
            <a:endParaRPr lang="lt-LT"/>
          </a:p>
        </p:txBody>
      </p:sp>
      <p:sp>
        <p:nvSpPr>
          <p:cNvPr id="7" name="Slide Number Placeholder 6"/>
          <p:cNvSpPr>
            <a:spLocks noGrp="1"/>
          </p:cNvSpPr>
          <p:nvPr>
            <p:ph type="sldNum" sz="quarter" idx="12"/>
          </p:nvPr>
        </p:nvSpPr>
        <p:spPr/>
        <p:txBody>
          <a:bodyPr/>
          <a:lstStyle>
            <a:extLst/>
          </a:lstStyle>
          <a:p>
            <a:fld id="{7E1CCE0C-7A08-41B9-8EB9-7382ACE98F7C}" type="slidenum">
              <a:rPr lang="lt-LT" smtClean="0"/>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C59504F-770C-4805-95FF-9EDEF2DB0119}" type="datetimeFigureOut">
              <a:rPr lang="lt-LT" smtClean="0"/>
              <a:t>2013.01.13</a:t>
            </a:fld>
            <a:endParaRPr lang="lt-LT"/>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lt-LT"/>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E1CCE0C-7A08-41B9-8EB9-7382ACE98F7C}" type="slidenum">
              <a:rPr lang="lt-LT" smtClean="0"/>
              <a:t>‹#›</a:t>
            </a:fld>
            <a:endParaRPr lang="lt-LT"/>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59504F-770C-4805-95FF-9EDEF2DB0119}" type="datetimeFigureOut">
              <a:rPr lang="lt-LT" smtClean="0"/>
              <a:t>2013.01.13</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7E1CCE0C-7A08-41B9-8EB9-7382ACE98F7C}"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59504F-770C-4805-95FF-9EDEF2DB0119}" type="datetimeFigureOut">
              <a:rPr lang="lt-LT" smtClean="0"/>
              <a:t>2013.01.13</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7E1CCE0C-7A08-41B9-8EB9-7382ACE98F7C}"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C59504F-770C-4805-95FF-9EDEF2DB0119}" type="datetimeFigureOut">
              <a:rPr lang="lt-LT" smtClean="0"/>
              <a:t>2013.01.13</a:t>
            </a:fld>
            <a:endParaRPr lang="lt-LT"/>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lt-LT"/>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E1CCE0C-7A08-41B9-8EB9-7382ACE98F7C}"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Marius Ivaškevičius</a:t>
            </a:r>
            <a:endParaRPr lang="lt-L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746250"/>
            <a:ext cx="6336703" cy="3770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75420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980728"/>
            <a:ext cx="8460432" cy="5184576"/>
          </a:xfrm>
        </p:spPr>
        <p:txBody>
          <a:bodyPr>
            <a:noAutofit/>
          </a:bodyPr>
          <a:lstStyle/>
          <a:p>
            <a:r>
              <a:rPr lang="lt-LT" sz="3200" dirty="0" smtClean="0"/>
              <a:t>Marius Ivaškevičius – aktyviausias ir šiuo metu bene garsiausias lietuvių dramaturgas, jo pjesės statomos ir Rusijos gilumoje, ir analizuojamos Londono „Royal Court“ teatre. </a:t>
            </a:r>
          </a:p>
          <a:p>
            <a:endParaRPr lang="lt-LT" sz="3200" dirty="0" smtClean="0"/>
          </a:p>
          <a:p>
            <a:r>
              <a:rPr lang="lt-LT" sz="3200" dirty="0" smtClean="0"/>
              <a:t>Savo kūriniuose scenai jis peržiūri Lietuvos istorijos veikėjus ir kuria naujus.</a:t>
            </a:r>
            <a:br>
              <a:rPr lang="lt-LT" sz="3200" dirty="0" smtClean="0"/>
            </a:br>
            <a:r>
              <a:rPr lang="lt-LT" sz="3200" dirty="0" smtClean="0"/>
              <a:t/>
            </a:r>
            <a:br>
              <a:rPr lang="lt-LT" sz="3200" dirty="0" smtClean="0"/>
            </a:br>
            <a:endParaRPr lang="lt-LT" sz="3200"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&gt;&gt;&gt;</a:t>
            </a:r>
            <a:endParaRPr lang="lt-LT" dirty="0"/>
          </a:p>
        </p:txBody>
      </p:sp>
    </p:spTree>
    <p:extLst>
      <p:ext uri="{BB962C8B-B14F-4D97-AF65-F5344CB8AC3E}">
        <p14:creationId xmlns:p14="http://schemas.microsoft.com/office/powerpoint/2010/main" val="115531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64904"/>
            <a:ext cx="8229600" cy="3442387"/>
          </a:xfrm>
        </p:spPr>
        <p:txBody>
          <a:bodyPr>
            <a:normAutofit lnSpcReduction="10000"/>
          </a:bodyPr>
          <a:lstStyle/>
          <a:p>
            <a:endParaRPr lang="lt-LT" dirty="0" smtClean="0"/>
          </a:p>
          <a:p>
            <a:endParaRPr lang="lt-LT" dirty="0"/>
          </a:p>
          <a:p>
            <a:endParaRPr lang="lt-LT" dirty="0" smtClean="0"/>
          </a:p>
          <a:p>
            <a:endParaRPr lang="lt-LT" dirty="0"/>
          </a:p>
          <a:p>
            <a:endParaRPr lang="lt-LT" dirty="0" smtClean="0"/>
          </a:p>
          <a:p>
            <a:r>
              <a:rPr lang="lt-LT" dirty="0" smtClean="0"/>
              <a:t>Marius Ivaškevičius (gim. 1973 m. kovo 26 d. Molėtuose) – lietuvių prozininkas, dramaturgas, žurnalistas, režisierius</a:t>
            </a:r>
            <a:endParaRPr lang="lt-LT" dirty="0"/>
          </a:p>
        </p:txBody>
      </p:sp>
      <p:sp>
        <p:nvSpPr>
          <p:cNvPr id="2" name="Title 1"/>
          <p:cNvSpPr>
            <a:spLocks noGrp="1"/>
          </p:cNvSpPr>
          <p:nvPr>
            <p:ph type="title"/>
          </p:nvPr>
        </p:nvSpPr>
        <p:spPr>
          <a:xfrm>
            <a:off x="457200" y="404664"/>
            <a:ext cx="6491064" cy="720080"/>
          </a:xfrm>
        </p:spPr>
        <p:txBody>
          <a:bodyPr>
            <a:normAutofit/>
          </a:bodyPr>
          <a:lstStyle/>
          <a:p>
            <a:r>
              <a:rPr lang="lt-LT" dirty="0" smtClean="0"/>
              <a:t>M.Ivaškevičius</a:t>
            </a: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229" y="1124744"/>
            <a:ext cx="5760640" cy="3384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77624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507288" cy="5832648"/>
          </a:xfrm>
        </p:spPr>
        <p:txBody>
          <a:bodyPr>
            <a:normAutofit/>
          </a:bodyPr>
          <a:lstStyle/>
          <a:p>
            <a:r>
              <a:rPr lang="lt-LT" dirty="0" smtClean="0"/>
              <a:t>1980–1991 m. mokėsi Molėtų 2-ojoje vidurinėje mokykloje, 1991–1997 m. studijavo VU Filologijos fakultete lietuvių kalbą ir literatūrą. </a:t>
            </a:r>
          </a:p>
          <a:p>
            <a:r>
              <a:rPr lang="lt-LT" dirty="0" smtClean="0"/>
              <a:t>Dirbo dienraščio „Respublika“ šeštadienio priedo „Julius“ reporteriu, 1999–2000 m. –redakto rium, 2000–2001 m. – LTV Kultūros laidų redakcijos žurnalistu, režisierium. </a:t>
            </a:r>
          </a:p>
          <a:p>
            <a:r>
              <a:rPr lang="lt-LT" dirty="0" smtClean="0"/>
              <a:t>Išleido novelių rinkinį „Kam vaikų“ (1996 m.),  romanus „Istorija nuo debesies“ ( 1998 m.), „Žali“ (2002 m.). Parašė pjeses „Artimas“ (2002 m.), „Malyš“ (2002 m.), „Madagaskaras“ (2004 m.), „Mistras“ (2010 m.), „Išvarymas“ (2012). </a:t>
            </a:r>
            <a:endParaRPr lang="lt-LT" dirty="0"/>
          </a:p>
        </p:txBody>
      </p:sp>
      <p:sp>
        <p:nvSpPr>
          <p:cNvPr id="2" name="Title 1"/>
          <p:cNvSpPr>
            <a:spLocks noGrp="1"/>
          </p:cNvSpPr>
          <p:nvPr>
            <p:ph type="title"/>
          </p:nvPr>
        </p:nvSpPr>
        <p:spPr>
          <a:xfrm rot="20859214">
            <a:off x="414930" y="9356"/>
            <a:ext cx="8121976" cy="1051959"/>
          </a:xfrm>
        </p:spPr>
        <p:txBody>
          <a:bodyPr>
            <a:normAutofit/>
          </a:bodyPr>
          <a:lstStyle/>
          <a:p>
            <a:r>
              <a:rPr lang="lt-LT" dirty="0" smtClean="0"/>
              <a:t>          M.IVAŠKEVIČIUS</a:t>
            </a:r>
            <a:endParaRPr lang="lt-LT" dirty="0"/>
          </a:p>
        </p:txBody>
      </p:sp>
    </p:spTree>
    <p:extLst>
      <p:ext uri="{BB962C8B-B14F-4D97-AF65-F5344CB8AC3E}">
        <p14:creationId xmlns:p14="http://schemas.microsoft.com/office/powerpoint/2010/main" val="21222617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a:bodyPr>
          <a:lstStyle/>
          <a:p>
            <a:r>
              <a:rPr lang="lt-LT" dirty="0" smtClean="0"/>
              <a:t>Visos pjesės pastatytos Lietuvos teatruose, ir ne tik. Marius Ivaškevičius rašo ir meninių, dokumentinių filmų scenarijus. Lietuvoje ir Suomijoje šiuo metu kuria  filmą – romantinę komediją  „Santa“. Mėgsta gyvenimo iššūkius, nepiktai pasijuokti iš nusistovėjusių negyvų stereotipų. Vienas verčiamiausių lietuvių rašytojų. Jo kūryba publikuota anglų, baltarusių, italų, latvių, lenkų, prancūzų, rusų, slovėnų, suomių, švedų  ir vokiečių kalbomis.</a:t>
            </a:r>
            <a:endParaRPr lang="lt-LT"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Kūryba</a:t>
            </a:r>
            <a:endParaRPr lang="lt-LT" dirty="0"/>
          </a:p>
        </p:txBody>
      </p:sp>
    </p:spTree>
    <p:extLst>
      <p:ext uri="{BB962C8B-B14F-4D97-AF65-F5344CB8AC3E}">
        <p14:creationId xmlns:p14="http://schemas.microsoft.com/office/powerpoint/2010/main" val="2151384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r>
              <a:rPr lang="lt-LT" dirty="0" smtClean="0"/>
              <a:t>&gt;&gt;&gt;</a:t>
            </a:r>
            <a:endParaRPr lang="lt-LT"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772817"/>
            <a:ext cx="3960440"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1" y="1628800"/>
            <a:ext cx="3960439" cy="3960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1811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92696"/>
            <a:ext cx="8229600" cy="5760640"/>
          </a:xfrm>
        </p:spPr>
        <p:txBody>
          <a:bodyPr>
            <a:normAutofit/>
          </a:bodyPr>
          <a:lstStyle/>
          <a:p>
            <a:r>
              <a:rPr lang="lt-LT" i="1" dirty="0" smtClean="0"/>
              <a:t>Kaip atradote savo pašaukimą? Ar daug ieškojote, klydote, abejojote?</a:t>
            </a:r>
          </a:p>
          <a:p>
            <a:pPr marL="0" indent="0">
              <a:buNone/>
            </a:pPr>
            <a:r>
              <a:rPr lang="lt-LT" i="1" dirty="0"/>
              <a:t> </a:t>
            </a:r>
            <a:r>
              <a:rPr lang="lt-LT" i="1" dirty="0" smtClean="0"/>
              <a:t>   </a:t>
            </a:r>
          </a:p>
          <a:p>
            <a:pPr marL="0" indent="0">
              <a:buNone/>
            </a:pPr>
            <a:r>
              <a:rPr lang="lt-LT" dirty="0"/>
              <a:t> </a:t>
            </a:r>
            <a:r>
              <a:rPr lang="lt-LT" dirty="0" smtClean="0"/>
              <a:t>  Viena vertus, lyg ir atradau jį labai anksti, dar būdamas paauglys aiškiai žinojau, kuo noriu būti. Kita vertus, tebeieškau jo ir dabar. Žinojau ir žinau, kad noriu kurti, o štai formos, kuria labiausiai noriu tai daryti, nebežinau. Kurį laiką atrodė, kad galiu kaip koks Bergmanas sėkmingai save realizuoti ir literatūroje, ir kine, ir teatre...</a:t>
            </a:r>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b="1" dirty="0" smtClean="0"/>
              <a:t>Iš pokalbio...</a:t>
            </a:r>
            <a:endParaRPr lang="lt-LT" b="1" dirty="0"/>
          </a:p>
        </p:txBody>
      </p:sp>
    </p:spTree>
    <p:extLst>
      <p:ext uri="{BB962C8B-B14F-4D97-AF65-F5344CB8AC3E}">
        <p14:creationId xmlns:p14="http://schemas.microsoft.com/office/powerpoint/2010/main" val="3568545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616624"/>
          </a:xfrm>
        </p:spPr>
        <p:txBody>
          <a:bodyPr>
            <a:normAutofit/>
          </a:bodyPr>
          <a:lstStyle/>
          <a:p>
            <a:r>
              <a:rPr lang="lt-LT" i="1" dirty="0" smtClean="0"/>
              <a:t>Kas Jus įkvepia? Kokios knygos, muzika, filmai ir/ar kita?</a:t>
            </a:r>
          </a:p>
          <a:p>
            <a:endParaRPr lang="lt-LT" dirty="0" smtClean="0"/>
          </a:p>
          <a:p>
            <a:r>
              <a:rPr lang="lt-LT" dirty="0" smtClean="0"/>
              <a:t>Vis dažniau mane įkvepia ne knygos ir ne filmai, o realybė. Mus supanti arba istorinė realybė. </a:t>
            </a:r>
          </a:p>
          <a:p>
            <a:r>
              <a:rPr lang="lt-LT" dirty="0" smtClean="0"/>
              <a:t>Pasaulis man atrodo beprotiškai įdomus. Matau, kad blogiausiu atveju pasaulis išgyventų be meno, bet menas be pasaulio – ne.</a:t>
            </a:r>
            <a:endParaRPr lang="lt-LT"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Iš pokalbio</a:t>
            </a:r>
            <a:endParaRPr lang="lt-LT" dirty="0"/>
          </a:p>
        </p:txBody>
      </p:sp>
    </p:spTree>
    <p:extLst>
      <p:ext uri="{BB962C8B-B14F-4D97-AF65-F5344CB8AC3E}">
        <p14:creationId xmlns:p14="http://schemas.microsoft.com/office/powerpoint/2010/main" val="3125567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6120680"/>
          </a:xfrm>
        </p:spPr>
        <p:txBody>
          <a:bodyPr>
            <a:normAutofit lnSpcReduction="10000"/>
          </a:bodyPr>
          <a:lstStyle/>
          <a:p>
            <a:r>
              <a:rPr lang="lt-LT" i="1" dirty="0" smtClean="0"/>
              <a:t>Kodėl svarbu išlaikyti tautinę tapatybę? Ką Jums reiškia ištikimybė Lietuvai?</a:t>
            </a:r>
          </a:p>
          <a:p>
            <a:pPr marL="0" indent="0">
              <a:buNone/>
            </a:pPr>
            <a:endParaRPr lang="lt-LT" dirty="0" smtClean="0"/>
          </a:p>
          <a:p>
            <a:pPr marL="0" indent="0">
              <a:buNone/>
            </a:pPr>
            <a:r>
              <a:rPr lang="lt-LT" dirty="0" smtClean="0"/>
              <a:t>...Bet asmeniškai man būtų gaila, jei visa mūsų istorija, kultūra nugrimstų į nebūtį. Ir apie tai reikia kalbėti paprastai, dalykiškai, o ne šūkiais.                       </a:t>
            </a:r>
          </a:p>
          <a:p>
            <a:pPr marL="0" indent="0">
              <a:buNone/>
            </a:pPr>
            <a:endParaRPr lang="lt-LT" dirty="0" smtClean="0"/>
          </a:p>
          <a:p>
            <a:pPr marL="0" indent="0">
              <a:buNone/>
            </a:pPr>
            <a:r>
              <a:rPr lang="lt-LT" dirty="0" smtClean="0"/>
              <a:t>Būti ar nebūti – tas paprastas Hamleto klausimas šiandien yra labai realiai mums iškilęs.  </a:t>
            </a:r>
          </a:p>
          <a:p>
            <a:pPr marL="0" indent="0">
              <a:buNone/>
            </a:pPr>
            <a:endParaRPr lang="lt-LT" dirty="0" smtClean="0"/>
          </a:p>
          <a:p>
            <a:pPr marL="0" indent="0">
              <a:buNone/>
            </a:pPr>
            <a:r>
              <a:rPr lang="lt-LT" dirty="0" smtClean="0"/>
              <a:t>Ir reikia ramiai jį apmąstyti, išdiskutuoti ir apsispręsti. Jei neįmanoma išsaugoti visko, galbūt reikia kažką aukoti.</a:t>
            </a:r>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	</a:t>
            </a:r>
            <a:endParaRPr lang="lt-LT" dirty="0"/>
          </a:p>
        </p:txBody>
      </p:sp>
    </p:spTree>
    <p:extLst>
      <p:ext uri="{BB962C8B-B14F-4D97-AF65-F5344CB8AC3E}">
        <p14:creationId xmlns:p14="http://schemas.microsoft.com/office/powerpoint/2010/main" val="9824465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3394720" cy="5145435"/>
          </a:xfrm>
        </p:spPr>
        <p:txBody>
          <a:bodyPr/>
          <a:lstStyle/>
          <a:p>
            <a:r>
              <a:rPr lang="lt-LT" i="1" dirty="0" smtClean="0"/>
              <a:t>Kokie dalykai Jums svarbiausi bendraujant su kitu žmogumi?</a:t>
            </a:r>
          </a:p>
          <a:p>
            <a:endParaRPr lang="lt-LT" dirty="0" smtClean="0"/>
          </a:p>
          <a:p>
            <a:r>
              <a:rPr lang="lt-LT" dirty="0" smtClean="0"/>
              <a:t>Tolerancija ir humoro jausmas.</a:t>
            </a:r>
          </a:p>
          <a:p>
            <a:endParaRPr lang="lt-LT" dirty="0" smtClean="0"/>
          </a:p>
          <a:p>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211960" y="1628800"/>
            <a:ext cx="4320480"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3884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lt-LT" dirty="0" smtClean="0"/>
              <a:t>M.Ivaškevičius</a:t>
            </a:r>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24744"/>
            <a:ext cx="7898641"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08390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8229600" cy="6093296"/>
          </a:xfrm>
        </p:spPr>
        <p:txBody>
          <a:bodyPr>
            <a:normAutofit/>
          </a:bodyPr>
          <a:lstStyle/>
          <a:p>
            <a:r>
              <a:rPr lang="lt-LT" i="1" dirty="0" smtClean="0"/>
              <a:t>- Buvote išvykęs į Didžiąją Britaniją, kur rinkote medžiagą savo naujai pjesei. Kaip sekėsi?</a:t>
            </a:r>
          </a:p>
          <a:p>
            <a:pPr>
              <a:buFontTx/>
              <a:buChar char="-"/>
            </a:pPr>
            <a:r>
              <a:rPr lang="lt-LT" dirty="0" smtClean="0"/>
              <a:t>Įdomiai sekėsi. Važiuodamas stengiausi neturėtų jokių išankstinių nuostatų, nors, aišku, jos buvo, nes nori nenori mes girdime apie išeivių gyvenimą.</a:t>
            </a:r>
          </a:p>
          <a:p>
            <a:pPr>
              <a:buFontTx/>
              <a:buChar char="-"/>
            </a:pPr>
            <a:r>
              <a:rPr lang="lt-LT" dirty="0" smtClean="0"/>
              <a:t> Iš tikrųjų nesitikėjau to, ką radau nuvažiavęs. Nesakau, kad buvo kažkas ekstraordinaraus, bet tai yra pasaulis, kurį sunkiai iš čia gali suprasti. Negalėčiau parašyti tiesos nemeluodamas, apskritai kažką parašyti, jeigu tos kelionės nebūtų buvę.</a:t>
            </a:r>
          </a:p>
          <a:p>
            <a:endParaRPr lang="lt-LT"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1023700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p:txBody>
          <a:bodyPr/>
          <a:lstStyle/>
          <a:p>
            <a:endParaRPr lang="lt-LT"/>
          </a:p>
        </p:txBody>
      </p:sp>
      <p:pic>
        <p:nvPicPr>
          <p:cNvPr id="4098" name="Picture 2" descr="C:\Users\janina\Desktop\atsisiųs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0805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6712"/>
            <a:ext cx="8820472" cy="5832648"/>
          </a:xfrm>
        </p:spPr>
        <p:txBody>
          <a:bodyPr>
            <a:normAutofit/>
          </a:bodyPr>
          <a:lstStyle/>
          <a:p>
            <a:pPr algn="just"/>
            <a:r>
              <a:rPr lang="lt-LT" i="1" dirty="0" smtClean="0"/>
              <a:t>- Kas jus taip nustebino?</a:t>
            </a:r>
          </a:p>
          <a:p>
            <a:pPr algn="just"/>
            <a:endParaRPr lang="lt-LT" dirty="0" smtClean="0"/>
          </a:p>
          <a:p>
            <a:pPr marL="0" indent="0">
              <a:buNone/>
            </a:pPr>
            <a:r>
              <a:rPr lang="lt-LT" dirty="0" smtClean="0"/>
              <a:t>- Aš nenoriu labai išduoti. Be to, kartais, kai per daug prisiplepi apie tai, ką rengiesi rašyti, neįdomu tampa rašyti.</a:t>
            </a:r>
          </a:p>
          <a:p>
            <a:pPr marL="0" indent="0" algn="just">
              <a:buNone/>
            </a:pPr>
            <a:endParaRPr lang="lt-LT" dirty="0" smtClean="0"/>
          </a:p>
          <a:p>
            <a:pPr marL="0" indent="0" algn="just">
              <a:buNone/>
            </a:pPr>
            <a:r>
              <a:rPr lang="lt-LT" dirty="0" smtClean="0"/>
              <a:t>-Įdomu, kad ten randi dešimt ar dar daugiau kartų sumažintą Lietuvą, bet su visomis spalvomis. Nedideliame lietuvių sambūryje tu aiškiai pamatai, kas mes esame. Tas mūsų portretas įdėtas į labai kontrastingą Londono foną ir jame dar labiau išryškėja, kuo mes skiriamės nuo kitų, ir ne tik nuo britų. Tai labai įdomu.</a:t>
            </a:r>
          </a:p>
          <a:p>
            <a:pPr algn="just"/>
            <a:endParaRPr lang="lt-LT" dirty="0"/>
          </a:p>
          <a:p>
            <a:pPr algn="just"/>
            <a:endParaRPr lang="lt-LT"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0127505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6021288"/>
          </a:xfrm>
        </p:spPr>
        <p:txBody>
          <a:bodyPr>
            <a:normAutofit/>
          </a:bodyPr>
          <a:lstStyle/>
          <a:p>
            <a:r>
              <a:rPr lang="lt-LT" dirty="0" smtClean="0"/>
              <a:t>Rašytojo M. Ivaškevičiaus karta (g. 1973 m.) kuria naująją, postmodernistinę literatūrą.</a:t>
            </a:r>
          </a:p>
          <a:p>
            <a:endParaRPr lang="lt-LT" dirty="0" smtClean="0"/>
          </a:p>
          <a:p>
            <a:r>
              <a:rPr lang="lt-LT" dirty="0" smtClean="0"/>
              <a:t> Kaip pats autorius rašo: "Užaugau blogio sistemoje, tačiau ji manęs dar nespėjo suluošinti. Pačiu laiku atėjo "teisingi" laikai ir kone vienu metu su brandos atestatu "gavau" išėjimą į laisvę. Tai buvo tarsi dviguba laisvė, išėjimas į savarankišką gyvenimą visuotinai ir privačiai". Suprantama, išsilaisvinusi tauta jautėsi nevisavertė, neturinti stabilios atramos, taip pat ir visi piliečiai jautėsi suvaržyti, sutrikę. </a:t>
            </a:r>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Apie autorių</a:t>
            </a:r>
            <a:endParaRPr lang="lt-LT" dirty="0"/>
          </a:p>
        </p:txBody>
      </p:sp>
    </p:spTree>
    <p:extLst>
      <p:ext uri="{BB962C8B-B14F-4D97-AF65-F5344CB8AC3E}">
        <p14:creationId xmlns:p14="http://schemas.microsoft.com/office/powerpoint/2010/main" val="36853859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616624"/>
          </a:xfrm>
        </p:spPr>
        <p:txBody>
          <a:bodyPr>
            <a:normAutofit/>
          </a:bodyPr>
          <a:lstStyle/>
          <a:p>
            <a:r>
              <a:rPr lang="lt-LT" dirty="0" smtClean="0"/>
              <a:t>Pjesė-utopija "Madagaskaras" iš naujo "atranda" garsią prieškario Lietuvos asmenybę - geografą, keliautoją, geopolitiką </a:t>
            </a:r>
            <a:r>
              <a:rPr lang="lt-LT" i="1" dirty="0" smtClean="0"/>
              <a:t>Kazį Pakštą</a:t>
            </a:r>
            <a:r>
              <a:rPr lang="lt-LT" dirty="0" smtClean="0"/>
              <a:t>. Nujausdamas Lietuvos likimą, jis numatė perkelti valstybę į kurią nors Afrikos šalį ir sukurti ten "atsarginę" tėvynę.</a:t>
            </a:r>
          </a:p>
          <a:p>
            <a:pPr marL="0" indent="0">
              <a:buNone/>
            </a:pPr>
            <a:r>
              <a:rPr lang="lt-LT" dirty="0" smtClean="0"/>
              <a:t>   M . Ivaškevičiaus pjesė, pasak vertintojų, išsiskiria intriguojančiu siužetu, išmoningomis situacijomis, kuriose dalyvauja ne tik K. Pakšto, bet ir Salomėjos Nėries, Oskaro Milašiaus, kitų to meto veikėjų prototipai, taip pat meistriškai parašytais dialogais XX amžiaus pirmosios pusės lietuvių kalba.</a:t>
            </a:r>
          </a:p>
          <a:p>
            <a:endParaRPr lang="lt-LT" dirty="0"/>
          </a:p>
        </p:txBody>
      </p:sp>
      <p:sp>
        <p:nvSpPr>
          <p:cNvPr id="2" name="Title 1"/>
          <p:cNvSpPr>
            <a:spLocks noGrp="1"/>
          </p:cNvSpPr>
          <p:nvPr>
            <p:ph type="title"/>
          </p:nvPr>
        </p:nvSpPr>
        <p:spPr>
          <a:xfrm>
            <a:off x="457200" y="274638"/>
            <a:ext cx="8229600" cy="778098"/>
          </a:xfrm>
        </p:spPr>
        <p:txBody>
          <a:bodyPr/>
          <a:lstStyle/>
          <a:p>
            <a:r>
              <a:rPr lang="lt-LT" dirty="0" smtClean="0"/>
              <a:t>MADAGASKARAS</a:t>
            </a:r>
            <a:endParaRPr lang="lt-LT" dirty="0"/>
          </a:p>
        </p:txBody>
      </p:sp>
    </p:spTree>
    <p:extLst>
      <p:ext uri="{BB962C8B-B14F-4D97-AF65-F5344CB8AC3E}">
        <p14:creationId xmlns:p14="http://schemas.microsoft.com/office/powerpoint/2010/main" val="11272345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616624"/>
          </a:xfrm>
        </p:spPr>
        <p:txBody>
          <a:bodyPr/>
          <a:lstStyle/>
          <a:p>
            <a:r>
              <a:rPr lang="lt-LT" dirty="0" smtClean="0"/>
              <a:t>"Madagaskaro" veiksmas vyksta 1912-1926 metų Lietuvoje. Čia sukasi idėjų karuselė. </a:t>
            </a:r>
          </a:p>
          <a:p>
            <a:endParaRPr lang="lt-LT" dirty="0" smtClean="0"/>
          </a:p>
          <a:p>
            <a:r>
              <a:rPr lang="lt-LT" dirty="0" smtClean="0"/>
              <a:t>Naujieji Lietuvos inteligentai sprendžia, ką veikti su nauja valstybe, kokia kryptimi ją pasukti. </a:t>
            </a:r>
          </a:p>
          <a:p>
            <a:endParaRPr lang="lt-LT" dirty="0" smtClean="0"/>
          </a:p>
          <a:p>
            <a:r>
              <a:rPr lang="lt-LT" dirty="0" smtClean="0"/>
              <a:t>Visa tai išvirsta į oratorinio meno varžybas, net neįtikinamiausios idėjos svarstomos kaip rimčiausi projektai.</a:t>
            </a:r>
          </a:p>
          <a:p>
            <a:endParaRPr lang="lt-LT"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VEIKSMAS</a:t>
            </a:r>
            <a:endParaRPr lang="lt-LT" dirty="0"/>
          </a:p>
        </p:txBody>
      </p:sp>
    </p:spTree>
    <p:extLst>
      <p:ext uri="{BB962C8B-B14F-4D97-AF65-F5344CB8AC3E}">
        <p14:creationId xmlns:p14="http://schemas.microsoft.com/office/powerpoint/2010/main" val="22512870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MADAGASKARAS</a:t>
            </a:r>
            <a:endParaRPr lang="lt-LT"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628800"/>
            <a:ext cx="3528392"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052736"/>
            <a:ext cx="3672408"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24686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76672"/>
            <a:ext cx="8661648" cy="6192688"/>
          </a:xfrm>
        </p:spPr>
        <p:txBody>
          <a:bodyPr>
            <a:normAutofit/>
          </a:bodyPr>
          <a:lstStyle/>
          <a:p>
            <a:pPr marL="0" indent="0">
              <a:buNone/>
            </a:pPr>
            <a:r>
              <a:rPr lang="lt-LT" b="1" i="1" dirty="0"/>
              <a:t> </a:t>
            </a:r>
            <a:r>
              <a:rPr lang="lt-LT" b="1" i="1" dirty="0" smtClean="0"/>
              <a:t> Vilniaus mažasis teatras pastatė premjerą  Mariaus Ivaškevičiaus "Madagaskarą“ 2004 m.</a:t>
            </a:r>
          </a:p>
          <a:p>
            <a:pPr marL="0" indent="0">
              <a:buNone/>
            </a:pPr>
            <a:r>
              <a:rPr lang="lt-LT" dirty="0"/>
              <a:t> </a:t>
            </a:r>
            <a:r>
              <a:rPr lang="lt-LT" dirty="0" smtClean="0"/>
              <a:t> </a:t>
            </a:r>
          </a:p>
          <a:p>
            <a:pPr marL="0" indent="0">
              <a:buNone/>
            </a:pPr>
            <a:r>
              <a:rPr lang="lt-LT" dirty="0" smtClean="0"/>
              <a:t>Neįprastu humoru žaižaruojantis ir kartu graudus Rimo Tumino režisuotas spektaklis, subtiliai ragindamas atsigręžti į praeitį, užgauna kažką, labai giliai slypintį kiekviename iš mūsų.</a:t>
            </a:r>
          </a:p>
          <a:p>
            <a:pPr marL="0" indent="0">
              <a:buNone/>
            </a:pPr>
            <a:r>
              <a:rPr lang="lt-LT" dirty="0" smtClean="0"/>
              <a:t> </a:t>
            </a:r>
          </a:p>
          <a:p>
            <a:pPr marL="0" indent="0">
              <a:buNone/>
            </a:pPr>
            <a:r>
              <a:rPr lang="lt-LT" dirty="0" smtClean="0"/>
              <a:t>Režisieriaus žodžiais tariant, į bet kokį istorinį kontekstą nuklysdamas kartu grįžti į savo vaikystę. Negalime užčiuopti savo vientisumo remdamiesi tik gimimo data. Visi mes, anot R. Tumino,  iš seniau.</a:t>
            </a:r>
          </a:p>
          <a:p>
            <a:endParaRPr lang="lt-LT" dirty="0" smtClean="0"/>
          </a:p>
          <a:p>
            <a:endParaRPr lang="lt-LT" dirty="0"/>
          </a:p>
        </p:txBody>
      </p:sp>
      <p:sp>
        <p:nvSpPr>
          <p:cNvPr id="2" name="Title 1"/>
          <p:cNvSpPr>
            <a:spLocks noGrp="1"/>
          </p:cNvSpPr>
          <p:nvPr>
            <p:ph type="title"/>
          </p:nvPr>
        </p:nvSpPr>
        <p:spPr>
          <a:xfrm>
            <a:off x="467544" y="0"/>
            <a:ext cx="8229600" cy="1143000"/>
          </a:xfrm>
        </p:spPr>
        <p:txBody>
          <a:bodyPr>
            <a:normAutofit fontScale="90000"/>
          </a:bodyPr>
          <a:lstStyle/>
          <a:p>
            <a:r>
              <a:rPr lang="lt-LT" dirty="0" smtClean="0"/>
              <a:t>M.IVAŠKEVIČIUS.  MADAGASKARAS</a:t>
            </a:r>
            <a:br>
              <a:rPr lang="lt-LT" dirty="0" smtClean="0"/>
            </a:br>
            <a:endParaRPr lang="lt-LT" dirty="0"/>
          </a:p>
        </p:txBody>
      </p:sp>
    </p:spTree>
    <p:extLst>
      <p:ext uri="{BB962C8B-B14F-4D97-AF65-F5344CB8AC3E}">
        <p14:creationId xmlns:p14="http://schemas.microsoft.com/office/powerpoint/2010/main" val="21570830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Režisierius R.Tuminas ir M.Ivaškevičius</a:t>
            </a:r>
            <a:endParaRPr lang="lt-LT"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412777"/>
            <a:ext cx="7200800"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7567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760640"/>
          </a:xfrm>
        </p:spPr>
        <p:txBody>
          <a:bodyPr>
            <a:normAutofit/>
          </a:bodyPr>
          <a:lstStyle/>
          <a:p>
            <a:r>
              <a:rPr lang="lt-LT" dirty="0" smtClean="0"/>
              <a:t>"Madagaskaras“originaliai, autoironiškai ir intelektualiai pristato Lietuvą, mūsų pačių požiūrį į save ir pasaulį kaip fenomeną. </a:t>
            </a:r>
          </a:p>
          <a:p>
            <a:endParaRPr lang="lt-LT" dirty="0" smtClean="0"/>
          </a:p>
          <a:p>
            <a:r>
              <a:rPr lang="lt-LT" dirty="0" smtClean="0"/>
              <a:t>Intriguojantis siužetas, išmoningos situacijos ir meistriški dialogai, parašyti pasitelkiant autentišką pirmosios XX a. pusės kalbą. </a:t>
            </a:r>
          </a:p>
          <a:p>
            <a:endParaRPr lang="lt-LT" dirty="0" smtClean="0"/>
          </a:p>
          <a:p>
            <a:r>
              <a:rPr lang="lt-LT" dirty="0" smtClean="0"/>
              <a:t>Dramai apie lietuviškas utopijas M. Ivaškevičius "atrado" unikalią, nors kažkodėl legenda netapusią asmenybę  Kazį Pakštą. </a:t>
            </a:r>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Pjesė</a:t>
            </a:r>
            <a:endParaRPr lang="lt-LT" dirty="0"/>
          </a:p>
        </p:txBody>
      </p:sp>
    </p:spTree>
    <p:extLst>
      <p:ext uri="{BB962C8B-B14F-4D97-AF65-F5344CB8AC3E}">
        <p14:creationId xmlns:p14="http://schemas.microsoft.com/office/powerpoint/2010/main" val="18103360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634082"/>
          </a:xfrm>
        </p:spPr>
        <p:txBody>
          <a:bodyPr>
            <a:normAutofit fontScale="90000"/>
          </a:bodyPr>
          <a:lstStyle/>
          <a:p>
            <a:r>
              <a:rPr lang="lt-LT" dirty="0" smtClean="0"/>
              <a:t>Prof. Kazys Pakštas</a:t>
            </a:r>
            <a:endParaRPr lang="lt-LT"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340768"/>
            <a:ext cx="3528392"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340768"/>
            <a:ext cx="3600399"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72807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073427"/>
          </a:xfrm>
        </p:spPr>
        <p:txBody>
          <a:bodyPr>
            <a:normAutofit lnSpcReduction="10000"/>
          </a:bodyPr>
          <a:lstStyle/>
          <a:p>
            <a:r>
              <a:rPr lang="lt-LT" dirty="0" smtClean="0"/>
              <a:t>Visoje XX a. Lietuvos istorijoje turbūt nerastume kito tokio žmogaus, kuris būtų turėjęs tiek kultūrinių, geopolitinių ir visuomeninių idėjų, tiek drąsių projektų ir užmojų. </a:t>
            </a:r>
          </a:p>
          <a:p>
            <a:endParaRPr lang="lt-LT" dirty="0" smtClean="0"/>
          </a:p>
          <a:p>
            <a:r>
              <a:rPr lang="lt-LT" dirty="0" smtClean="0"/>
              <a:t>Geografas, keliautojas, geopolitikas ir visuomenės veikėjas Kazys Pakštas (1893-1960) vadintas "propagandos ministeriu be ministerio rango", "laisvos Europos žygiuotoju", ,,tautos šaukliu", "tautiniu apaštalu", "lietuvių Ciceronu", lygintas su J.A. Herbačiausku, S. Šalkauskiu.</a:t>
            </a:r>
          </a:p>
          <a:p>
            <a:endParaRPr lang="lt-LT" dirty="0"/>
          </a:p>
        </p:txBody>
      </p:sp>
      <p:sp>
        <p:nvSpPr>
          <p:cNvPr id="2" name="Title 1"/>
          <p:cNvSpPr>
            <a:spLocks noGrp="1"/>
          </p:cNvSpPr>
          <p:nvPr>
            <p:ph type="title"/>
          </p:nvPr>
        </p:nvSpPr>
        <p:spPr>
          <a:xfrm>
            <a:off x="457200" y="274638"/>
            <a:ext cx="8229600" cy="562074"/>
          </a:xfrm>
        </p:spPr>
        <p:txBody>
          <a:bodyPr>
            <a:normAutofit fontScale="90000"/>
          </a:bodyPr>
          <a:lstStyle/>
          <a:p>
            <a:r>
              <a:rPr lang="lt-LT" dirty="0" smtClean="0"/>
              <a:t>K.Pakštas</a:t>
            </a:r>
            <a:endParaRPr lang="lt-LT" dirty="0"/>
          </a:p>
        </p:txBody>
      </p:sp>
    </p:spTree>
    <p:extLst>
      <p:ext uri="{BB962C8B-B14F-4D97-AF65-F5344CB8AC3E}">
        <p14:creationId xmlns:p14="http://schemas.microsoft.com/office/powerpoint/2010/main" val="28192020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688632"/>
          </a:xfrm>
        </p:spPr>
        <p:txBody>
          <a:bodyPr>
            <a:normAutofit/>
          </a:bodyPr>
          <a:lstStyle/>
          <a:p>
            <a:endParaRPr lang="lt-LT" dirty="0" smtClean="0"/>
          </a:p>
          <a:p>
            <a:r>
              <a:rPr lang="lt-LT" dirty="0" smtClean="0"/>
              <a:t>Jau 1928 m. profesorius konstatavo: "</a:t>
            </a:r>
            <a:r>
              <a:rPr lang="lt-LT" b="1" i="1" dirty="0" smtClean="0"/>
              <a:t>Nėra Europoje antros tautos, kuri būtų tiek išstatyta ištautėjimo ir svetimos kultūros užgožėjimo pavojams, kaip Lietuva, gulinti svarbiųjų Europos arterijų kryžkelėj… Lietuvą reiktų pavadinti kraštu, kuriame labai pavojinga gyventi mažai tautai. Dvi slaviškos tautos veržiasi prie Baltijos tiesiog per mūsų galvas, o gausūs ir galingi germanai per amžius stengiasi ir stengsis išsilaikyti Baltijos pietrytinėje pakrantėje".</a:t>
            </a:r>
          </a:p>
          <a:p>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721611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435280" cy="5832648"/>
          </a:xfrm>
        </p:spPr>
        <p:txBody>
          <a:bodyPr>
            <a:normAutofit/>
          </a:bodyPr>
          <a:lstStyle/>
          <a:p>
            <a:r>
              <a:rPr lang="lt-LT" dirty="0" smtClean="0"/>
              <a:t>Personažas, kurio prototipas daugelį metų buvo įdomus pirmiausia mokslininkams  geografams, istorikams, politologams. Tasai prototipas  lietuvių geografijos tėvas ir oratorius, politikas ir geopolitikas, patriotas ir Europos vienytojas, katalikiškosios minties skleidėjas ir ekumeninio judėjimo šalininkas... </a:t>
            </a:r>
          </a:p>
          <a:p>
            <a:endParaRPr lang="lt-LT" dirty="0" smtClean="0"/>
          </a:p>
          <a:p>
            <a:r>
              <a:rPr lang="lt-LT" dirty="0" smtClean="0"/>
              <a:t>Bet M.Ivaškevičiaus veikalas  ne apie tai. </a:t>
            </a:r>
          </a:p>
          <a:p>
            <a:endParaRPr lang="lt-LT" dirty="0" smtClean="0"/>
          </a:p>
          <a:p>
            <a:r>
              <a:rPr lang="lt-LT" dirty="0" smtClean="0"/>
              <a:t>Vietoj Pakšto matome Pokštą, jo satyrinį, šaržuotą atvaizdą. Būna piktų, būna ir draugiškų šaržų...</a:t>
            </a:r>
          </a:p>
          <a:p>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Personažai</a:t>
            </a:r>
            <a:endParaRPr lang="lt-LT" dirty="0"/>
          </a:p>
        </p:txBody>
      </p:sp>
    </p:spTree>
    <p:extLst>
      <p:ext uri="{BB962C8B-B14F-4D97-AF65-F5344CB8AC3E}">
        <p14:creationId xmlns:p14="http://schemas.microsoft.com/office/powerpoint/2010/main" val="19626620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832648"/>
          </a:xfrm>
        </p:spPr>
        <p:txBody>
          <a:bodyPr>
            <a:normAutofit/>
          </a:bodyPr>
          <a:lstStyle/>
          <a:p>
            <a:r>
              <a:rPr lang="lt-LT" dirty="0" smtClean="0"/>
              <a:t>Ir M. Ivaškevičius, ir R. Tuminas Kazio Pakšto utopijos neskubėjo nei pernelyg ironizuoti, nei heroizuoti. Režisierius itin atsargiai rinkosi spektaklio žanrą, siekė, kad komiškas situacijas lydintis juokas, kaip ir dėmesys autentiškoms detalėms, nenustelbtų minties, neužgožtų nostalgiškos nuotaikos, kurią ypač padeda kurti netikėta Fausto Latėno muzika. </a:t>
            </a:r>
          </a:p>
          <a:p>
            <a:endParaRPr lang="lt-LT" dirty="0"/>
          </a:p>
          <a:p>
            <a:r>
              <a:rPr lang="lt-LT" dirty="0" smtClean="0"/>
              <a:t>"Madagaskaro" aktoriai  Ramūnas Cicėnas, Gintarė Latvėnaitė, Valda Bičkutė, Vaida Būtytė, Eglė Gabrėnaitė, Arvydas Dapšys ir kiti  labai jautrūs kuriamiems personažams. </a:t>
            </a:r>
          </a:p>
        </p:txBody>
      </p:sp>
      <p:sp>
        <p:nvSpPr>
          <p:cNvPr id="2" name="Title 1"/>
          <p:cNvSpPr>
            <a:spLocks noGrp="1"/>
          </p:cNvSpPr>
          <p:nvPr>
            <p:ph type="title"/>
          </p:nvPr>
        </p:nvSpPr>
        <p:spPr>
          <a:xfrm>
            <a:off x="457200" y="274638"/>
            <a:ext cx="8229600" cy="202034"/>
          </a:xfrm>
        </p:spPr>
        <p:txBody>
          <a:bodyPr>
            <a:normAutofit fontScale="90000"/>
          </a:bodyPr>
          <a:lstStyle/>
          <a:p>
            <a:r>
              <a:rPr lang="lt-LT" dirty="0" smtClean="0"/>
              <a:t>Personažai, aktoriai</a:t>
            </a:r>
            <a:endParaRPr lang="lt-LT" dirty="0"/>
          </a:p>
        </p:txBody>
      </p:sp>
    </p:spTree>
    <p:extLst>
      <p:ext uri="{BB962C8B-B14F-4D97-AF65-F5344CB8AC3E}">
        <p14:creationId xmlns:p14="http://schemas.microsoft.com/office/powerpoint/2010/main" val="32051771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p:txBody>
          <a:bodyPr/>
          <a:lstStyle/>
          <a:p>
            <a:endParaRPr lang="lt-LT"/>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238125"/>
            <a:ext cx="8352929" cy="638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074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484784"/>
            <a:ext cx="8229600" cy="4525963"/>
          </a:xfrm>
        </p:spPr>
        <p:txBody>
          <a:bodyPr>
            <a:normAutofit/>
          </a:bodyPr>
          <a:lstStyle/>
          <a:p>
            <a:r>
              <a:rPr lang="lt-LT" sz="3200" dirty="0" smtClean="0"/>
              <a:t>Iš čia ta begalinė simpatija kuo rimčiausiai apie lietuvių kolonizaciją Afrikoje svarstančiam Kazimierui Pokštui, meilės Tėvynei ir išsvajotajam jaunikaičiui nesutalpinančiai savy Salei, mistiškajam ambasadoriui Oskarui.</a:t>
            </a:r>
          </a:p>
          <a:p>
            <a:endParaRPr lang="lt-LT" sz="3200"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36932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76672"/>
            <a:ext cx="8507288" cy="6192688"/>
          </a:xfrm>
        </p:spPr>
        <p:txBody>
          <a:bodyPr>
            <a:normAutofit/>
          </a:bodyPr>
          <a:lstStyle/>
          <a:p>
            <a:r>
              <a:rPr lang="lt-LT" dirty="0" smtClean="0"/>
              <a:t>Pats pjesės pavadinimas nieko bendra neturi su istoriniu Kazio Pakšto asmeniu bei jo idėjomis. Lietuvos perkėlimo į Madagaskarą idėją puoselėjo rašytojas Vincas Pietaris. </a:t>
            </a:r>
          </a:p>
          <a:p>
            <a:r>
              <a:rPr lang="lt-LT" dirty="0" smtClean="0"/>
              <a:t>Pakštas planinę lietuvių emigraciją siejo su kitais kraštais ir su kitomis istorinėmis sąlygomis. </a:t>
            </a:r>
          </a:p>
          <a:p>
            <a:r>
              <a:rPr lang="lt-LT" dirty="0" smtClean="0"/>
              <a:t>Tačiau pjesės autoriaus savivalė pavadinimu ir pagrindine idėja nesibaigia, aplink pagrindinį veikėją laisvai sukasi ir kiti pjesės veikėjai  Gerbutavičius, Steponas ir Stasys, Oskaras ir Salė, kurių prototipų ryšiai su istoriniu Pakštu buvo beveik nuliniai.</a:t>
            </a:r>
            <a:endParaRPr lang="lt-LT" dirty="0"/>
          </a:p>
        </p:txBody>
      </p:sp>
      <p:sp>
        <p:nvSpPr>
          <p:cNvPr id="2" name="Title 1"/>
          <p:cNvSpPr>
            <a:spLocks noGrp="1"/>
          </p:cNvSpPr>
          <p:nvPr>
            <p:ph type="title"/>
          </p:nvPr>
        </p:nvSpPr>
        <p:spPr>
          <a:xfrm>
            <a:off x="457200" y="274638"/>
            <a:ext cx="8229600" cy="202034"/>
          </a:xfrm>
        </p:spPr>
        <p:txBody>
          <a:bodyPr>
            <a:normAutofit fontScale="90000"/>
          </a:bodyPr>
          <a:lstStyle/>
          <a:p>
            <a:r>
              <a:rPr lang="lt-LT" dirty="0" smtClean="0"/>
              <a:t>..</a:t>
            </a:r>
            <a:br>
              <a:rPr lang="lt-LT" dirty="0" smtClean="0"/>
            </a:br>
            <a:r>
              <a:rPr lang="lt-LT" dirty="0" smtClean="0"/>
              <a:t>.</a:t>
            </a:r>
            <a:endParaRPr lang="lt-LT" dirty="0"/>
          </a:p>
        </p:txBody>
      </p:sp>
    </p:spTree>
    <p:extLst>
      <p:ext uri="{BB962C8B-B14F-4D97-AF65-F5344CB8AC3E}">
        <p14:creationId xmlns:p14="http://schemas.microsoft.com/office/powerpoint/2010/main" val="36420708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908720"/>
            <a:ext cx="6696744" cy="5328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25155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92696"/>
            <a:ext cx="8229600" cy="6165304"/>
          </a:xfrm>
        </p:spPr>
        <p:txBody>
          <a:bodyPr>
            <a:normAutofit/>
          </a:bodyPr>
          <a:lstStyle/>
          <a:p>
            <a:pPr algn="just"/>
            <a:r>
              <a:rPr lang="lt-LT" dirty="0" smtClean="0"/>
              <a:t>Bendra tarp jų gal tik tai, kad visi jie buvo savotiški idealistai ir su savo idėjomis siekė tapti pasaulio piliečiais:  Stasys ir Steponas  tiesė oro kelią per vandenyną,  Salė  veržėsi į Rytus, o Pokštas degė mintimi sukurti antrąją Lietuvą. </a:t>
            </a:r>
          </a:p>
          <a:p>
            <a:pPr algn="just"/>
            <a:r>
              <a:rPr lang="lt-LT" dirty="0" smtClean="0"/>
              <a:t>Visi, pasak autoriaus, norėjo "perkelti tai, kas dar niekad nebuvo perkelta". Bet labiausiai visus suartina pjesės autorius, parodydamas juos kaip komiškus utopistus, kuriuos kažkokia nematoma jėga nuolat tampo tarp Kauno, Paryžiaus, Maskvos ir Madagaskaro ir verčia pasaulyje gyventi lyg kokiame košmare neturint aiškios vietos.</a:t>
            </a:r>
            <a:endParaRPr lang="lt-LT"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4811080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331259"/>
            <a:ext cx="4699248"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42712"/>
            <a:ext cx="4355976" cy="365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34860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836712"/>
            <a:ext cx="8568952" cy="5688632"/>
          </a:xfrm>
        </p:spPr>
        <p:txBody>
          <a:bodyPr>
            <a:normAutofit/>
          </a:bodyPr>
          <a:lstStyle/>
          <a:p>
            <a:r>
              <a:rPr lang="lt-LT" dirty="0" smtClean="0"/>
              <a:t>K. Pokšto vaidmenį sukūręs aktorius Ramūnas Cicėnas persikūnijo į idealistą, šokiruojantį savo naiviu originalumu.</a:t>
            </a:r>
          </a:p>
          <a:p>
            <a:r>
              <a:rPr lang="lt-LT" dirty="0" smtClean="0"/>
              <a:t> </a:t>
            </a:r>
          </a:p>
          <a:p>
            <a:r>
              <a:rPr lang="lt-LT" dirty="0" smtClean="0"/>
              <a:t>Į šį personažą aktorius sutalpino agrarinę lietuvių kilmę ir troškimą tapti jūrine, į Vakarus orientuota valstybe, skausmą dėl moralinio ir demografinio nuopuolio, pasipiktinimą dėl nutautėjimo ir emigracijos.</a:t>
            </a:r>
          </a:p>
          <a:p>
            <a:r>
              <a:rPr lang="lt-LT" dirty="0" smtClean="0"/>
              <a:t> </a:t>
            </a:r>
          </a:p>
          <a:p>
            <a:r>
              <a:rPr lang="lt-LT" dirty="0" smtClean="0"/>
              <a:t>Visa tai iš tiesų jaudino K. Pakštą Smetonos laikų Lietuvoje, tai aktualu mūsų tėvynėje ir dabar.</a:t>
            </a:r>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6593108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976664"/>
          </a:xfrm>
        </p:spPr>
        <p:txBody>
          <a:bodyPr>
            <a:normAutofit/>
          </a:bodyPr>
          <a:lstStyle/>
          <a:p>
            <a:endParaRPr lang="lt-LT" dirty="0" smtClean="0"/>
          </a:p>
          <a:p>
            <a:r>
              <a:rPr lang="lt-LT" dirty="0" smtClean="0"/>
              <a:t>Atpažinimo momentas pagauna ir intriguoja žiūrovą, o taip pat reikalauja iš jo tam tikrų žinių. </a:t>
            </a:r>
          </a:p>
          <a:p>
            <a:endParaRPr lang="lt-LT" dirty="0" smtClean="0"/>
          </a:p>
          <a:p>
            <a:r>
              <a:rPr lang="lt-LT" dirty="0"/>
              <a:t> </a:t>
            </a:r>
            <a:r>
              <a:rPr lang="lt-LT" dirty="0" smtClean="0"/>
              <a:t> Spektaklio audinys audžiamas iš asociacijų, kurias kelia tiek personažai - Salė (Salomėja Nėris), paleistuvė Veronika (garsioji J. Biliūno Paskenduolė), prancūzas Oskaras (Oskaras Milašius), tiek jų tekstai (perfrazuoti K. Pakšto tekstai, S. Nėries lyrika, O. Milašiaus pranašystės), tiek kuriamas vaizdas (Švč. Mergelės altorius, medinis lėktuvėlis ir pan.).</a:t>
            </a:r>
            <a:endParaRPr lang="lt-LT"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27098364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363272" cy="6120680"/>
          </a:xfrm>
        </p:spPr>
        <p:txBody>
          <a:bodyPr>
            <a:normAutofit/>
          </a:bodyPr>
          <a:lstStyle/>
          <a:p>
            <a:r>
              <a:rPr lang="lt-LT" dirty="0" smtClean="0"/>
              <a:t>Įspūdingi, pavergiantys žiūrovų simpatijas nuo pirmo pasirodymo scenoje visi spektaklio moterų vaidmenys. Aktorės Gintarės Latvėnaitės Salė - netikėta garsiosios poetės charakterio ir gyvenimo interpretacija. </a:t>
            </a:r>
          </a:p>
          <a:p>
            <a:endParaRPr lang="lt-LT" dirty="0" smtClean="0"/>
          </a:p>
          <a:p>
            <a:r>
              <a:rPr lang="lt-LT" dirty="0" smtClean="0"/>
              <a:t>Išvystame nepaprastai egzaltuotą, amžinai meilės alkstančią maksimalistę. Už spektaklio rėmų išmetama šios poetės ir moters klystkelių drama, scenoje antrajame veiksme išvystame tik sukrečiančias jos pasekmes - meilės ir idealų laidotuves.</a:t>
            </a:r>
            <a:endParaRPr lang="lt-LT"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7742687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363272" cy="6021288"/>
          </a:xfrm>
        </p:spPr>
        <p:txBody>
          <a:bodyPr>
            <a:normAutofit/>
          </a:bodyPr>
          <a:lstStyle/>
          <a:p>
            <a:r>
              <a:rPr lang="lt-LT" sz="3200" dirty="0" smtClean="0"/>
              <a:t>Pirmasis pjesės veiksmas, kuriame aukštyn kojomis apverčiami tautiniai ir kultūriniai lietuvių mitai, scenoje pateikiami kaip spalvinga bufonada. </a:t>
            </a:r>
          </a:p>
          <a:p>
            <a:endParaRPr lang="lt-LT" sz="3200" dirty="0" smtClean="0"/>
          </a:p>
          <a:p>
            <a:r>
              <a:rPr lang="lt-LT" sz="3200" dirty="0" smtClean="0"/>
              <a:t>Antroji spektaklio dalis suduoda skaudų smūgį žiūrovui. Tai, iš ko buvo juokiamasi ir šaipomasi, pasukama dramatišku kampu, atverti lietuvių tautos skauduliai ir ašarą išspaudžia ir susimąstyti priverčia.</a:t>
            </a:r>
            <a:endParaRPr lang="lt-LT" sz="3200"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24228618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68760"/>
            <a:ext cx="7992889" cy="5378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75020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857641"/>
            <a:ext cx="8856984" cy="5976664"/>
          </a:xfrm>
        </p:spPr>
        <p:txBody>
          <a:bodyPr>
            <a:normAutofit fontScale="92500" lnSpcReduction="10000"/>
          </a:bodyPr>
          <a:lstStyle/>
          <a:p>
            <a:pPr algn="just"/>
            <a:r>
              <a:rPr lang="lt-LT" b="1" i="1" dirty="0" smtClean="0"/>
              <a:t>,,...Atsisukit veidu į jūrą. Pakelkit akis nuo žemės. [...] Veidu į jūrą, ne profiliu". </a:t>
            </a:r>
          </a:p>
          <a:p>
            <a:pPr algn="just"/>
            <a:r>
              <a:rPr lang="lt-LT" dirty="0" smtClean="0"/>
              <a:t>Tokiais Mariaus Ivaškevičiaus pjesėje "Madagaskaras" dažnai skambančiais žodžiais skatinama išsivaduoti iš įvairių gniaužtų  ideologinių, psichologinių. </a:t>
            </a:r>
          </a:p>
          <a:p>
            <a:pPr algn="just"/>
            <a:r>
              <a:rPr lang="lt-LT" dirty="0" smtClean="0"/>
              <a:t>Pokštui pažįstamas provincialumas, jis mano, kad nemokėdami mąstyti žmonės leisis valdomi tarsi marionetės. Taip Pokštas iš dalies įrodo ir savo provincialų mąstymą. </a:t>
            </a:r>
          </a:p>
          <a:p>
            <a:pPr algn="just"/>
            <a:r>
              <a:rPr lang="lt-LT" dirty="0" smtClean="0"/>
              <a:t>Tačiau jo ribotumas neišryškėja, nes, autoriaus nuomone, ši idėja vis dėlto yra nuostabi svajonė, vizija, tiesiog užvaldžiusi Pokštą, norėjusį savo kraštui tik gero. </a:t>
            </a:r>
          </a:p>
          <a:p>
            <a:pPr algn="just"/>
            <a:r>
              <a:rPr lang="lt-LT" dirty="0" smtClean="0"/>
              <a:t>Pokštas pavaizduotas kaip vos ne šviesiausias žmogus, labiau ryškinamas kaimo neišprusimas.</a:t>
            </a:r>
          </a:p>
          <a:p>
            <a:pPr algn="just"/>
            <a:endParaRPr lang="lt-LT" dirty="0" smtClean="0"/>
          </a:p>
          <a:p>
            <a:pPr algn="just"/>
            <a:endParaRPr lang="lt-LT"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5224331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620688"/>
            <a:ext cx="8229600" cy="5289451"/>
          </a:xfrm>
        </p:spPr>
        <p:txBody>
          <a:bodyPr>
            <a:noAutofit/>
          </a:bodyPr>
          <a:lstStyle/>
          <a:p>
            <a:pPr marL="0" indent="0">
              <a:buNone/>
            </a:pPr>
            <a:r>
              <a:rPr lang="lt-LT" sz="2800" dirty="0" smtClean="0"/>
              <a:t>   Provincialumas pradeda triumfuoti tada, kai žmonių mintis ir gyvenimą užvaldo utopijos, vizijos. Utopinė idėja perkelti tėvynę į Madagaskarą  tai paslėptos, neaiškios gyvenimo svajonės realizavimas. </a:t>
            </a:r>
          </a:p>
          <a:p>
            <a:pPr marL="0" indent="0" algn="just">
              <a:buNone/>
            </a:pPr>
            <a:r>
              <a:rPr lang="lt-LT" sz="2800" dirty="0"/>
              <a:t>  </a:t>
            </a:r>
            <a:r>
              <a:rPr lang="lt-LT" sz="2800" dirty="0" smtClean="0"/>
              <a:t>  </a:t>
            </a:r>
          </a:p>
          <a:p>
            <a:pPr marL="0" indent="0" algn="just">
              <a:buNone/>
            </a:pPr>
            <a:r>
              <a:rPr lang="lt-LT" sz="2800" dirty="0"/>
              <a:t> </a:t>
            </a:r>
            <a:r>
              <a:rPr lang="lt-LT" sz="2800" dirty="0" smtClean="0"/>
              <a:t> Dvejopai galėtume vertinti pjesės herojų Pokštą. Tarp pjesėje veikiančių žmonių jis laikomas išsimokslinusiu, pagarbos vertu, tačiau autoriaus atlaidus žvilgsnis į "tautos vedlį, karžygį" kuria sarkastišką ir drauge švelnios ironijos kupiną aurą. </a:t>
            </a:r>
            <a:endParaRPr lang="lt-LT" sz="2800"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26129607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lt-LT" sz="3200" dirty="0" smtClean="0"/>
          </a:p>
          <a:p>
            <a:r>
              <a:rPr lang="lt-LT" sz="3200" b="1" i="1" dirty="0" smtClean="0"/>
              <a:t>Pokštas:</a:t>
            </a:r>
            <a:r>
              <a:rPr lang="lt-LT" sz="3200" dirty="0" smtClean="0"/>
              <a:t> Tik gili sėbrystė su kokybiškom knygom išaria razumo vagą mūsų smegenyse. O rašto nepažinimas  tai ariamo jaučio suvalgymas.</a:t>
            </a:r>
          </a:p>
          <a:p>
            <a:endParaRPr lang="lt-LT" sz="3200"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&gt;&gt;&gt;</a:t>
            </a:r>
            <a:endParaRPr lang="lt-LT" dirty="0"/>
          </a:p>
        </p:txBody>
      </p:sp>
    </p:spTree>
    <p:extLst>
      <p:ext uri="{BB962C8B-B14F-4D97-AF65-F5344CB8AC3E}">
        <p14:creationId xmlns:p14="http://schemas.microsoft.com/office/powerpoint/2010/main" val="36390422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217443"/>
          </a:xfrm>
        </p:spPr>
        <p:txBody>
          <a:bodyPr>
            <a:normAutofit lnSpcReduction="10000"/>
          </a:bodyPr>
          <a:lstStyle/>
          <a:p>
            <a:r>
              <a:rPr lang="lt-LT" dirty="0" smtClean="0"/>
              <a:t>Juokdariu tampa ir pagrindinis "Madagaskaro" veikėjas Pokštas, juokdariai yra ir kiti pjesės personažai. </a:t>
            </a:r>
          </a:p>
          <a:p>
            <a:endParaRPr lang="lt-LT" dirty="0" smtClean="0"/>
          </a:p>
          <a:p>
            <a:r>
              <a:rPr lang="lt-LT" dirty="0" smtClean="0"/>
              <a:t>Visa, kas vyksta tarp Kauno ir Madagaskaro, tarp Niujorko ir Paryžiaus, tėra vulgarus pokštas, pasismaginimas, nevertas kokio nors prasmės ieškojimo. </a:t>
            </a:r>
          </a:p>
          <a:p>
            <a:endParaRPr lang="lt-LT" dirty="0" smtClean="0"/>
          </a:p>
          <a:p>
            <a:r>
              <a:rPr lang="lt-LT" dirty="0" smtClean="0"/>
              <a:t>"Madagaskare" į mus prabyla ne Pakštas, o Pokštas, tiksliau  postkolonijinis Ivaškevičiaus mizantropijos produktas.</a:t>
            </a:r>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1107153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r>
              <a:rPr lang="lt-LT" dirty="0" smtClean="0"/>
              <a:t>...</a:t>
            </a:r>
            <a:endParaRPr lang="lt-LT"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357313"/>
            <a:ext cx="5256584" cy="4735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20075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M.Ivaškevičius</a:t>
            </a:r>
            <a:endParaRPr lang="lt-LT"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614488"/>
            <a:ext cx="6912768" cy="4478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87300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92696"/>
            <a:ext cx="8229600" cy="5904656"/>
          </a:xfrm>
        </p:spPr>
        <p:txBody>
          <a:bodyPr>
            <a:normAutofit/>
          </a:bodyPr>
          <a:lstStyle/>
          <a:p>
            <a:pPr algn="just"/>
            <a:r>
              <a:rPr lang="lt-LT" sz="2800" dirty="0" smtClean="0"/>
              <a:t>M. Ivaškevičius aprašo laikotarpį prieš Antrąjį pasaulinį karą. Neišvengiama nuojauta, "kad visa tai netrukus bus prarasta". </a:t>
            </a:r>
          </a:p>
          <a:p>
            <a:pPr algn="just"/>
            <a:endParaRPr lang="lt-LT" sz="2800" dirty="0"/>
          </a:p>
          <a:p>
            <a:pPr algn="just"/>
            <a:r>
              <a:rPr lang="lt-LT" sz="2800" dirty="0" smtClean="0"/>
              <a:t>Todėl, pasak autoriaus, ši pjesė  "apie žmones, kurie dar nieko nežino. Ir todėl iš visų jėgų stengiasi gyventi: mylėti taip, kaip dar niekas iki jų nemylėjo, tikėti taip, kaip dar niekas iki jų netikėjo, norėti taip, kaip dar niekas iki jų nenorėjo, ir galiausiai perkelti tai, kas dar niekad nebuvo perkelta". </a:t>
            </a:r>
            <a:endParaRPr lang="lt-LT" sz="2800"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1944969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764704"/>
            <a:ext cx="8964488" cy="5760640"/>
          </a:xfrm>
        </p:spPr>
        <p:txBody>
          <a:bodyPr>
            <a:noAutofit/>
          </a:bodyPr>
          <a:lstStyle/>
          <a:p>
            <a:r>
              <a:rPr lang="lt-LT" sz="2400" dirty="0" smtClean="0"/>
              <a:t>Provincija paprastai laikoma šalies dalis, nutolusi nuo centro. Filosofas Romualdas Ozolas ("Š. A.", 2004, Nr. 718) teigia, kad mūsų protai jau sugeba įvardyti provinciją ne tik kaip teritoriją, bet ir kaip psichologinę sąvoką. R. Ozolas siūlo tokį apibrėžimą: "Provincija yra ten, kur norima gyventi ne kaip čia, o kaip kitur. Provincialumas susijęs su nevisavertiškumo kompleksu".</a:t>
            </a:r>
          </a:p>
          <a:p>
            <a:endParaRPr lang="lt-LT" sz="2400" dirty="0" smtClean="0"/>
          </a:p>
          <a:p>
            <a:r>
              <a:rPr lang="lt-LT" sz="2400" dirty="0" smtClean="0"/>
              <a:t> Nors Pokštas stengiasi galvoti valstybiškai, tačiau vis dar skundžiasi, verkšlena, o tai nebūdinga optimistui, laisvam žmogui, kosmopolitui:</a:t>
            </a:r>
          </a:p>
          <a:p>
            <a:pPr marL="109728" indent="0">
              <a:buNone/>
            </a:pPr>
            <a:r>
              <a:rPr lang="lt-LT" sz="2400" dirty="0"/>
              <a:t> </a:t>
            </a:r>
            <a:r>
              <a:rPr lang="lt-LT" sz="2400" dirty="0" smtClean="0"/>
              <a:t>     </a:t>
            </a:r>
            <a:endParaRPr lang="lt-LT" sz="2400" dirty="0" smtClean="0"/>
          </a:p>
          <a:p>
            <a:pPr marL="109728" indent="0">
              <a:buNone/>
            </a:pPr>
            <a:r>
              <a:rPr lang="lt-LT" sz="2400" i="1" u="sng" dirty="0"/>
              <a:t> </a:t>
            </a:r>
            <a:r>
              <a:rPr lang="lt-LT" sz="2400" i="1" u="sng" dirty="0" smtClean="0"/>
              <a:t> </a:t>
            </a:r>
            <a:r>
              <a:rPr lang="lt-LT" sz="2400" i="1" u="sng" dirty="0" smtClean="0"/>
              <a:t>Pokštas</a:t>
            </a:r>
            <a:r>
              <a:rPr lang="lt-LT" sz="2400" dirty="0" smtClean="0"/>
              <a:t>: Klausiate, kuomi mes esam? Lietuviai mes, fatalistai, pati nelaimingiausia tauta. Valstybiškai taip išsiklostė, kad ūgis mūsų tautos praėjo tarp milžinų.</a:t>
            </a:r>
          </a:p>
          <a:p>
            <a:endParaRPr lang="lt-LT" sz="2400" dirty="0"/>
          </a:p>
        </p:txBody>
      </p:sp>
      <p:sp>
        <p:nvSpPr>
          <p:cNvPr id="2" name="Title 1"/>
          <p:cNvSpPr>
            <a:spLocks noGrp="1"/>
          </p:cNvSpPr>
          <p:nvPr>
            <p:ph type="title"/>
          </p:nvPr>
        </p:nvSpPr>
        <p:spPr>
          <a:xfrm>
            <a:off x="457200" y="274638"/>
            <a:ext cx="8229600" cy="202034"/>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11072222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579296" cy="5904656"/>
          </a:xfrm>
        </p:spPr>
        <p:txBody>
          <a:bodyPr/>
          <a:lstStyle/>
          <a:p>
            <a:r>
              <a:rPr lang="lt-LT" dirty="0" smtClean="0"/>
              <a:t>Nevisavertiškumo kompleksai kamuoja visus šio kaimo gyventojus  vieni kenčia dėl nesupratimo, nežinojimo, kiti  dėl fizinių trūkumų:</a:t>
            </a:r>
          </a:p>
          <a:p>
            <a:endParaRPr lang="lt-LT" dirty="0" smtClean="0"/>
          </a:p>
          <a:p>
            <a:r>
              <a:rPr lang="lt-LT" dirty="0" smtClean="0"/>
              <a:t>Pokštas, taip pat ir Salė su Mile, į jūrą žvelgia kaip į išgelbėtoją, išlaisvintoją. Jūra tokia begalinė, amžina...</a:t>
            </a:r>
          </a:p>
          <a:p>
            <a:endParaRPr lang="lt-LT" dirty="0" smtClean="0"/>
          </a:p>
          <a:p>
            <a:r>
              <a:rPr lang="lt-LT" dirty="0" smtClean="0"/>
              <a:t>Pokštas mano, kad jūra gali būti visa ko davėja. Jūroje  nuotykiai, kelionės, smagumas. Ne visi lietuviai, anot Pokšto, gimę arti žemę.</a:t>
            </a:r>
          </a:p>
          <a:p>
            <a:endParaRPr lang="lt-LT" dirty="0" smtClean="0"/>
          </a:p>
          <a:p>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2479491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836712"/>
            <a:ext cx="8229600" cy="5904656"/>
          </a:xfrm>
        </p:spPr>
        <p:txBody>
          <a:bodyPr>
            <a:normAutofit/>
          </a:bodyPr>
          <a:lstStyle/>
          <a:p>
            <a:pPr marL="0" indent="0">
              <a:buNone/>
            </a:pPr>
            <a:r>
              <a:rPr lang="lt-LT" dirty="0"/>
              <a:t> </a:t>
            </a:r>
            <a:r>
              <a:rPr lang="lt-LT" dirty="0" smtClean="0"/>
              <a:t>  </a:t>
            </a:r>
            <a:r>
              <a:rPr lang="lt-LT" b="1" i="1" dirty="0" smtClean="0"/>
              <a:t>Pokštas:</a:t>
            </a:r>
            <a:r>
              <a:rPr lang="lt-LT" i="1" dirty="0" smtClean="0"/>
              <a:t>   </a:t>
            </a:r>
            <a:r>
              <a:rPr lang="lt-LT" dirty="0" smtClean="0"/>
              <a:t>Vaiko, prie žemės nelinkusio, nebestumkit į kunigus. </a:t>
            </a:r>
          </a:p>
          <a:p>
            <a:pPr marL="0" indent="0" algn="just">
              <a:buNone/>
            </a:pPr>
            <a:r>
              <a:rPr lang="lt-LT" dirty="0" smtClean="0"/>
              <a:t>   </a:t>
            </a:r>
          </a:p>
          <a:p>
            <a:pPr marL="0" indent="0" algn="just">
              <a:buNone/>
            </a:pPr>
            <a:r>
              <a:rPr lang="lt-LT" dirty="0" smtClean="0"/>
              <a:t>    Jei jis pritingi žemę arti ar apakėt, galgi jam verta pasiūlyti platųjį jūros arimą. Vietoj juodosios sutanos skirkite jam dovanų gražų dryžuotą rūbą bei už didžiuosius turtus, sukauptus seminarijai, padovanokite laivę.</a:t>
            </a:r>
          </a:p>
          <a:p>
            <a:pPr algn="just"/>
            <a:endParaRPr lang="lt-LT" dirty="0" smtClean="0"/>
          </a:p>
          <a:p>
            <a:pPr marL="0" indent="0">
              <a:buNone/>
            </a:pPr>
            <a:r>
              <a:rPr lang="lt-LT" dirty="0" smtClean="0"/>
              <a:t>    O svarbiausia, kad jūra suteikia laisvę, išvaduoja iš bet kokių gniaužtų, įsupa į nesibaigiančią, banguojančią pasaką.</a:t>
            </a:r>
          </a:p>
          <a:p>
            <a:endParaRPr lang="lt-LT" dirty="0" smtClean="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42728929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832648"/>
          </a:xfrm>
        </p:spPr>
        <p:txBody>
          <a:bodyPr>
            <a:normAutofit/>
          </a:bodyPr>
          <a:lstStyle/>
          <a:p>
            <a:endParaRPr lang="lt-LT" dirty="0" smtClean="0"/>
          </a:p>
          <a:p>
            <a:r>
              <a:rPr lang="lt-LT" dirty="0" smtClean="0"/>
              <a:t>  </a:t>
            </a:r>
            <a:r>
              <a:rPr lang="lt-LT" i="1" dirty="0" smtClean="0"/>
              <a:t>Pokštas:</a:t>
            </a:r>
            <a:r>
              <a:rPr lang="lt-LT" dirty="0" smtClean="0"/>
              <a:t> Valgysim, ką užauginsim, gersim, ką mums nulies. Keliausim iš jūros į jūrą, taipgi iš laivo į laivą, mylėsime, ką panorėsim, mirsime tik tuomet, kai šito mirtis panorės.</a:t>
            </a:r>
          </a:p>
          <a:p>
            <a:endParaRPr lang="lt-LT" dirty="0" smtClean="0"/>
          </a:p>
          <a:p>
            <a:r>
              <a:rPr lang="lt-LT" dirty="0" smtClean="0"/>
              <a:t>   </a:t>
            </a:r>
            <a:r>
              <a:rPr lang="lt-LT" dirty="0" smtClean="0"/>
              <a:t>Veidu į jūrą, tauta. Veidu į savąjį namą. Trūkumas Žemėje vietos. Žemė yra per ankšta. </a:t>
            </a:r>
          </a:p>
          <a:p>
            <a:endParaRPr lang="lt-LT" dirty="0" smtClean="0"/>
          </a:p>
          <a:p>
            <a:r>
              <a:rPr lang="lt-LT" dirty="0" smtClean="0"/>
              <a:t>  </a:t>
            </a:r>
            <a:r>
              <a:rPr lang="lt-LT" dirty="0" smtClean="0"/>
              <a:t>Klausiate, ko aš verkiu? Tai bangos mane čia aptaškė, o ašaros man nebėga, gal tik viena kita.</a:t>
            </a:r>
          </a:p>
          <a:p>
            <a:endParaRPr lang="lt-LT"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28331936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6165304"/>
          </a:xfrm>
        </p:spPr>
        <p:txBody>
          <a:bodyPr>
            <a:noAutofit/>
          </a:bodyPr>
          <a:lstStyle/>
          <a:p>
            <a:pPr algn="just"/>
            <a:r>
              <a:rPr lang="lt-LT" sz="3200" dirty="0" smtClean="0"/>
              <a:t>   Jūra nėra provinciali, ji yra sau, dėl savęs, taip pat ji atveria žmogui naujas erdves. Kas gali būti nuostabiau už tobulą paprastumą. Jūra  gyvenimo pilnatvės, taip pat ir mirties, ano pasaulio simbolis. Prie to, ką davė žmogui prigimtis, buvimas greta jūros prideda antra tiek.</a:t>
            </a:r>
          </a:p>
          <a:p>
            <a:pPr algn="just"/>
            <a:r>
              <a:rPr lang="lt-LT" sz="3200" dirty="0" smtClean="0"/>
              <a:t> </a:t>
            </a:r>
            <a:r>
              <a:rPr lang="lt-LT" sz="3200" dirty="0"/>
              <a:t> </a:t>
            </a:r>
            <a:r>
              <a:rPr lang="lt-LT" sz="3200" dirty="0" smtClean="0"/>
              <a:t> Todėl nenuostabu, kad gyvenimas prie jūros suteikia žmonėms tam tikro polėkio, ragina nesustoti, tobulėti, svajoti. </a:t>
            </a:r>
            <a:endParaRPr lang="lt-LT" sz="3200"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9416927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&gt;&gt;&gt;</a:t>
            </a:r>
            <a:endParaRPr lang="lt-LT"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12776"/>
            <a:ext cx="7560840"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36317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472608"/>
          </a:xfrm>
        </p:spPr>
        <p:txBody>
          <a:bodyPr>
            <a:normAutofit lnSpcReduction="10000"/>
          </a:bodyPr>
          <a:lstStyle/>
          <a:p>
            <a:r>
              <a:rPr lang="lt-LT" sz="3200" dirty="0" smtClean="0"/>
              <a:t>"Madagaskare" juokiamasi iš ano laiko utopijomis ir fantazijomis tikinčių žmonių, tačiau juokiamasi nepiktai. </a:t>
            </a:r>
          </a:p>
          <a:p>
            <a:endParaRPr lang="lt-LT" sz="3200" dirty="0" smtClean="0"/>
          </a:p>
          <a:p>
            <a:endParaRPr lang="lt-LT" sz="3200" dirty="0" smtClean="0"/>
          </a:p>
          <a:p>
            <a:r>
              <a:rPr lang="lt-LT" sz="3200" dirty="0" smtClean="0"/>
              <a:t>M. Ivaškevičius teigia, kad stereotipinis gigantomaniškas mažos tautos mąstymas išnyks ir teisingas kelias pasirodys tik veidu, ne profiliu žvelgiant į jūrą  mąstant laisvai ir tvirtai, protingai ir savarankiškai.</a:t>
            </a:r>
          </a:p>
          <a:p>
            <a:endParaRPr lang="lt-LT"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972795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435280" cy="5688632"/>
          </a:xfrm>
        </p:spPr>
        <p:txBody>
          <a:bodyPr>
            <a:noAutofit/>
          </a:bodyPr>
          <a:lstStyle/>
          <a:p>
            <a:pPr marL="0" indent="0">
              <a:buNone/>
            </a:pPr>
            <a:r>
              <a:rPr lang="lt-LT" sz="3600" i="1" dirty="0" smtClean="0"/>
              <a:t>  M.Ivaškevičius perfrazuoja  K.Pakšto  tezes:</a:t>
            </a:r>
            <a:endParaRPr lang="lt-LT" sz="3600" i="1" dirty="0"/>
          </a:p>
          <a:p>
            <a:pPr marL="0" indent="0">
              <a:buNone/>
            </a:pPr>
            <a:r>
              <a:rPr lang="lt-LT" sz="3600" dirty="0" smtClean="0"/>
              <a:t>,,Tautą augint vertikaliai. Išrankiokim iš palovių užmestą lietuvybę. Išveskime naują gentkartę iš mūsų mišrių veislių. Išgaukim lietuvio kokybę, atsukime veidu į jūrą ir liepkim švietimo ministeriui rūpintis mūsų gynyba".     </a:t>
            </a:r>
            <a:endParaRPr lang="lt-LT" sz="3600"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0111221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6120680"/>
          </a:xfrm>
        </p:spPr>
        <p:txBody>
          <a:bodyPr>
            <a:normAutofit/>
          </a:bodyPr>
          <a:lstStyle/>
          <a:p>
            <a:r>
              <a:rPr lang="lt-LT" sz="3200" dirty="0" smtClean="0"/>
              <a:t>    Marionetiniai personažai tarsi košmariškame sapne perfrazuoja Lietuvos idealistų mintis, atmiešdami jas postkolonijinės Lietuvos laikraštiniu žargonu.</a:t>
            </a:r>
          </a:p>
          <a:p>
            <a:endParaRPr lang="lt-LT" sz="3200" dirty="0" smtClean="0"/>
          </a:p>
          <a:p>
            <a:r>
              <a:rPr lang="lt-LT" sz="3200" b="1" dirty="0" smtClean="0"/>
              <a:t>  </a:t>
            </a:r>
            <a:r>
              <a:rPr lang="lt-LT" sz="3200" b="1" dirty="0" smtClean="0"/>
              <a:t>Tad "Madagaskaras" įdomus tuo, kad jame iškyla ne tarpukario, o šiandieninė Lietuva, skendinti bulvariniame šlamšte, kultūros griuvėsiuose. </a:t>
            </a:r>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03175411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217443"/>
          </a:xfrm>
        </p:spPr>
        <p:txBody>
          <a:bodyPr/>
          <a:lstStyle/>
          <a:p>
            <a:r>
              <a:rPr lang="lt-LT" dirty="0" smtClean="0"/>
              <a:t>Pažiūrėjęs spektaklį, supranti, kad sąvoka,,lietuvių humoras“ turi ne mažesnę teisę egzistuoti nei žodžių junginys,,anglų humoras“.  </a:t>
            </a:r>
            <a:r>
              <a:rPr lang="lt-LT" i="1" dirty="0" smtClean="0"/>
              <a:t>(Novyje izvestija,Rusija)</a:t>
            </a:r>
          </a:p>
          <a:p>
            <a:pPr marL="0" indent="0">
              <a:buNone/>
            </a:pPr>
            <a:endParaRPr lang="lt-LT" i="1" dirty="0" smtClean="0"/>
          </a:p>
          <a:p>
            <a:endParaRPr lang="lt-LT" i="1" dirty="0" smtClean="0"/>
          </a:p>
          <a:p>
            <a:r>
              <a:rPr lang="lt-LT" i="1" dirty="0" smtClean="0"/>
              <a:t>...Galime tos autoironijos tik pavydėti ir pasimokyti, kaip pasijuokti iš savęs. (Rzeczpospolita,Lenkija)</a:t>
            </a:r>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P.S.</a:t>
            </a:r>
            <a:endParaRPr lang="lt-LT" dirty="0"/>
          </a:p>
        </p:txBody>
      </p:sp>
    </p:spTree>
    <p:extLst>
      <p:ext uri="{BB962C8B-B14F-4D97-AF65-F5344CB8AC3E}">
        <p14:creationId xmlns:p14="http://schemas.microsoft.com/office/powerpoint/2010/main" val="23598624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lt-LT" dirty="0" smtClean="0"/>
          </a:p>
          <a:p>
            <a:endParaRPr lang="lt-LT" dirty="0" smtClean="0"/>
          </a:p>
          <a:p>
            <a:r>
              <a:rPr lang="lt-LT" dirty="0" smtClean="0"/>
              <a:t>Gal pravers...</a:t>
            </a:r>
            <a:endParaRPr lang="lt-LT" dirty="0"/>
          </a:p>
          <a:p>
            <a:r>
              <a:rPr lang="lt-LT" dirty="0" smtClean="0"/>
              <a:t>Surankiojo    J.Gedvilienė</a:t>
            </a:r>
            <a:endParaRPr lang="lt-LT" dirty="0"/>
          </a:p>
        </p:txBody>
      </p:sp>
      <p:sp>
        <p:nvSpPr>
          <p:cNvPr id="3" name="Title 2"/>
          <p:cNvSpPr>
            <a:spLocks noGrp="1"/>
          </p:cNvSpPr>
          <p:nvPr>
            <p:ph type="title"/>
          </p:nvPr>
        </p:nvSpPr>
        <p:spPr/>
        <p:txBody>
          <a:bodyPr/>
          <a:lstStyle/>
          <a:p>
            <a:r>
              <a:rPr lang="lt-LT" dirty="0" smtClean="0"/>
              <a:t>&gt;&gt;&gt;</a:t>
            </a:r>
            <a:endParaRPr lang="lt-LT" dirty="0"/>
          </a:p>
        </p:txBody>
      </p:sp>
    </p:spTree>
    <p:extLst>
      <p:ext uri="{BB962C8B-B14F-4D97-AF65-F5344CB8AC3E}">
        <p14:creationId xmlns:p14="http://schemas.microsoft.com/office/powerpoint/2010/main" val="32874648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262</TotalTime>
  <Words>2861</Words>
  <Application>Microsoft Office PowerPoint</Application>
  <PresentationFormat>On-screen Show (4:3)</PresentationFormat>
  <Paragraphs>204</Paragraphs>
  <Slides>55</Slides>
  <Notes>1</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Concourse</vt:lpstr>
      <vt:lpstr>Marius Ivaškevičius</vt:lpstr>
      <vt:lpstr>&gt;&gt;&gt;</vt:lpstr>
      <vt:lpstr>M.Ivaškevičius</vt:lpstr>
      <vt:lpstr>          M.IVAŠKEVIČIUS</vt:lpstr>
      <vt:lpstr>Kūryba</vt:lpstr>
      <vt:lpstr>&gt;&gt;&gt;</vt:lpstr>
      <vt:lpstr>Iš pokalbio...</vt:lpstr>
      <vt:lpstr>Iš pokalbio</vt:lpstr>
      <vt:lpstr> </vt:lpstr>
      <vt:lpstr>...</vt:lpstr>
      <vt:lpstr>M.Ivaškevičius</vt:lpstr>
      <vt:lpstr>???</vt:lpstr>
      <vt:lpstr>PowerPoint Presentation</vt:lpstr>
      <vt:lpstr>???</vt:lpstr>
      <vt:lpstr>Apie autorių</vt:lpstr>
      <vt:lpstr>MADAGASKARAS</vt:lpstr>
      <vt:lpstr>VEIKSMAS</vt:lpstr>
      <vt:lpstr>MADAGASKARAS</vt:lpstr>
      <vt:lpstr>M.IVAŠKEVIČIUS.  MADAGASKARAS </vt:lpstr>
      <vt:lpstr>Režisierius R.Tuminas ir M.Ivaškevičius</vt:lpstr>
      <vt:lpstr>Pjesė</vt:lpstr>
      <vt:lpstr>Prof. Kazys Pakštas</vt:lpstr>
      <vt:lpstr>K.Pakštas</vt:lpstr>
      <vt:lpstr>...</vt:lpstr>
      <vt:lpstr>Personažai</vt:lpstr>
      <vt:lpstr>Personažai, aktoriai</vt:lpstr>
      <vt:lpstr>PowerPoint Presentation</vt:lpstr>
      <vt:lpstr>///</vt:lpstr>
      <vt:lpstr>.. .</vt:lpstr>
      <vt:lpstr>,,,</vt:lpstr>
      <vt:lpstr>...</vt:lpstr>
      <vt:lpstr>...</vt:lpstr>
      <vt:lpstr>...</vt:lpstr>
      <vt:lpstr>...</vt:lpstr>
      <vt:lpstr>...</vt:lpstr>
      <vt:lpstr>...</vt:lpstr>
      <vt:lpstr>///</vt:lpstr>
      <vt:lpstr>...</vt:lpstr>
      <vt:lpstr>...</vt:lpstr>
      <vt:lpstr>&gt;&gt;&gt;</vt:lpstr>
      <vt:lpstr>...</vt:lpstr>
      <vt:lpstr>...</vt:lpstr>
      <vt:lpstr>M.Ivaškevičius</vt:lpstr>
      <vt:lpstr>...</vt:lpstr>
      <vt:lpstr>...</vt:lpstr>
      <vt:lpstr>...</vt:lpstr>
      <vt:lpstr>...</vt:lpstr>
      <vt:lpstr>...</vt:lpstr>
      <vt:lpstr>...</vt:lpstr>
      <vt:lpstr>&gt;&gt;&gt;</vt:lpstr>
      <vt:lpstr>...</vt:lpstr>
      <vt:lpstr>...</vt:lpstr>
      <vt:lpstr>...</vt:lpstr>
      <vt:lpstr>P.S.</vt:lpstr>
      <vt:lpstr>&gt;&gt;&gt;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janina</dc:creator>
  <cp:lastModifiedBy>janina</cp:lastModifiedBy>
  <cp:revision>30</cp:revision>
  <dcterms:created xsi:type="dcterms:W3CDTF">2013-01-12T19:43:31Z</dcterms:created>
  <dcterms:modified xsi:type="dcterms:W3CDTF">2013-01-13T10:52:27Z</dcterms:modified>
</cp:coreProperties>
</file>