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75" r:id="rId2"/>
    <p:sldId id="263" r:id="rId3"/>
    <p:sldId id="272" r:id="rId4"/>
    <p:sldId id="271" r:id="rId5"/>
    <p:sldId id="261" r:id="rId6"/>
    <p:sldId id="268" r:id="rId7"/>
    <p:sldId id="270" r:id="rId8"/>
    <p:sldId id="266" r:id="rId9"/>
    <p:sldId id="269" r:id="rId10"/>
    <p:sldId id="267" r:id="rId11"/>
    <p:sldId id="264" r:id="rId12"/>
    <p:sldId id="276" r:id="rId13"/>
    <p:sldId id="277" r:id="rId14"/>
    <p:sldId id="256" r:id="rId15"/>
    <p:sldId id="317" r:id="rId16"/>
    <p:sldId id="318" r:id="rId17"/>
    <p:sldId id="258" r:id="rId18"/>
    <p:sldId id="260" r:id="rId19"/>
    <p:sldId id="259" r:id="rId20"/>
    <p:sldId id="262" r:id="rId21"/>
    <p:sldId id="265" r:id="rId22"/>
    <p:sldId id="283" r:id="rId23"/>
    <p:sldId id="278" r:id="rId24"/>
    <p:sldId id="284" r:id="rId25"/>
    <p:sldId id="286" r:id="rId26"/>
    <p:sldId id="273" r:id="rId27"/>
    <p:sldId id="287" r:id="rId28"/>
    <p:sldId id="281" r:id="rId29"/>
    <p:sldId id="288" r:id="rId30"/>
    <p:sldId id="274" r:id="rId31"/>
    <p:sldId id="289" r:id="rId32"/>
    <p:sldId id="306" r:id="rId33"/>
    <p:sldId id="290" r:id="rId34"/>
    <p:sldId id="279" r:id="rId35"/>
    <p:sldId id="291" r:id="rId36"/>
    <p:sldId id="310" r:id="rId37"/>
    <p:sldId id="292" r:id="rId38"/>
    <p:sldId id="307" r:id="rId39"/>
    <p:sldId id="295" r:id="rId40"/>
    <p:sldId id="280" r:id="rId41"/>
    <p:sldId id="294" r:id="rId42"/>
    <p:sldId id="314" r:id="rId43"/>
    <p:sldId id="308" r:id="rId44"/>
    <p:sldId id="311" r:id="rId45"/>
    <p:sldId id="309" r:id="rId46"/>
    <p:sldId id="296" r:id="rId47"/>
    <p:sldId id="316" r:id="rId48"/>
    <p:sldId id="297" r:id="rId49"/>
    <p:sldId id="282" r:id="rId50"/>
    <p:sldId id="298" r:id="rId51"/>
    <p:sldId id="301" r:id="rId52"/>
    <p:sldId id="300" r:id="rId53"/>
    <p:sldId id="299" r:id="rId54"/>
    <p:sldId id="312" r:id="rId55"/>
    <p:sldId id="302" r:id="rId56"/>
    <p:sldId id="305" r:id="rId57"/>
    <p:sldId id="304" r:id="rId58"/>
    <p:sldId id="303" r:id="rId59"/>
    <p:sldId id="319" r:id="rId6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2362" autoAdjust="0"/>
  </p:normalViewPr>
  <p:slideViewPr>
    <p:cSldViewPr>
      <p:cViewPr>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3A3A75-B540-4C5B-B0EF-A81C485B04A8}" type="datetimeFigureOut">
              <a:rPr lang="lt-LT" smtClean="0"/>
              <a:t>2013.01.23</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D4C765-02C6-415A-A0A2-A5CD6FAA91F1}" type="slidenum">
              <a:rPr lang="lt-LT" smtClean="0"/>
              <a:t>‹#›</a:t>
            </a:fld>
            <a:endParaRPr lang="lt-LT"/>
          </a:p>
        </p:txBody>
      </p:sp>
    </p:spTree>
    <p:extLst>
      <p:ext uri="{BB962C8B-B14F-4D97-AF65-F5344CB8AC3E}">
        <p14:creationId xmlns:p14="http://schemas.microsoft.com/office/powerpoint/2010/main" val="694783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4D4C765-02C6-415A-A0A2-A5CD6FAA91F1}" type="slidenum">
              <a:rPr lang="lt-LT" smtClean="0"/>
              <a:t>1</a:t>
            </a:fld>
            <a:endParaRPr lang="lt-LT"/>
          </a:p>
        </p:txBody>
      </p:sp>
    </p:spTree>
    <p:extLst>
      <p:ext uri="{BB962C8B-B14F-4D97-AF65-F5344CB8AC3E}">
        <p14:creationId xmlns:p14="http://schemas.microsoft.com/office/powerpoint/2010/main" val="1479765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64D4C765-02C6-415A-A0A2-A5CD6FAA91F1}" type="slidenum">
              <a:rPr lang="lt-LT" smtClean="0"/>
              <a:t>28</a:t>
            </a:fld>
            <a:endParaRPr lang="lt-LT"/>
          </a:p>
        </p:txBody>
      </p:sp>
    </p:spTree>
    <p:extLst>
      <p:ext uri="{BB962C8B-B14F-4D97-AF65-F5344CB8AC3E}">
        <p14:creationId xmlns:p14="http://schemas.microsoft.com/office/powerpoint/2010/main" val="3878817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FB533275-4852-4DFB-9C01-E50CF8921D1E}" type="datetimeFigureOut">
              <a:rPr lang="lt-LT" smtClean="0"/>
              <a:t>2013.01.23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3746997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FB533275-4852-4DFB-9C01-E50CF8921D1E}" type="datetimeFigureOut">
              <a:rPr lang="lt-LT" smtClean="0"/>
              <a:t>2013.01.23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882844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533275-4852-4DFB-9C01-E50CF8921D1E}" type="datetimeFigureOut">
              <a:rPr lang="lt-LT" smtClean="0"/>
              <a:t>2013.01.23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1889964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FB533275-4852-4DFB-9C01-E50CF8921D1E}" type="datetimeFigureOut">
              <a:rPr lang="lt-LT" smtClean="0"/>
              <a:t>2013.01.23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1218339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FB533275-4852-4DFB-9C01-E50CF8921D1E}" type="datetimeFigureOut">
              <a:rPr lang="lt-LT" smtClean="0"/>
              <a:t>2013.01.23</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3295140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FB533275-4852-4DFB-9C01-E50CF8921D1E}" type="datetimeFigureOut">
              <a:rPr lang="lt-LT" smtClean="0"/>
              <a:t>2013.01.23</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421041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533275-4852-4DFB-9C01-E50CF8921D1E}" type="datetimeFigureOut">
              <a:rPr lang="lt-LT" smtClean="0"/>
              <a:t>2013.01.23</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2441876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33275-4852-4DFB-9C01-E50CF8921D1E}" type="datetimeFigureOut">
              <a:rPr lang="lt-LT" smtClean="0"/>
              <a:t>2013.01.23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2700022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33275-4852-4DFB-9C01-E50CF8921D1E}" type="datetimeFigureOut">
              <a:rPr lang="lt-LT" smtClean="0"/>
              <a:t>2013.01.23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1492741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FB533275-4852-4DFB-9C01-E50CF8921D1E}" type="datetimeFigureOut">
              <a:rPr lang="lt-LT" smtClean="0"/>
              <a:t>2013.01.23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3668100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FB533275-4852-4DFB-9C01-E50CF8921D1E}" type="datetimeFigureOut">
              <a:rPr lang="lt-LT" smtClean="0"/>
              <a:t>2013.01.23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CC43CE8-FD24-4CFB-8064-315FC692E5CE}" type="slidenum">
              <a:rPr lang="lt-LT" smtClean="0"/>
              <a:t>‹#›</a:t>
            </a:fld>
            <a:endParaRPr lang="lt-LT"/>
          </a:p>
        </p:txBody>
      </p:sp>
    </p:spTree>
    <p:extLst>
      <p:ext uri="{BB962C8B-B14F-4D97-AF65-F5344CB8AC3E}">
        <p14:creationId xmlns:p14="http://schemas.microsoft.com/office/powerpoint/2010/main" val="2758338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33275-4852-4DFB-9C01-E50CF8921D1E}" type="datetimeFigureOut">
              <a:rPr lang="lt-LT" smtClean="0"/>
              <a:t>2013.01.23</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C43CE8-FD24-4CFB-8064-315FC692E5CE}" type="slidenum">
              <a:rPr lang="lt-LT" smtClean="0"/>
              <a:t>‹#›</a:t>
            </a:fld>
            <a:endParaRPr lang="lt-LT"/>
          </a:p>
        </p:txBody>
      </p:sp>
    </p:spTree>
    <p:extLst>
      <p:ext uri="{BB962C8B-B14F-4D97-AF65-F5344CB8AC3E}">
        <p14:creationId xmlns:p14="http://schemas.microsoft.com/office/powerpoint/2010/main" val="402122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233488"/>
            <a:ext cx="4536504" cy="5147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691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lt-LT" dirty="0" smtClean="0"/>
              <a:t>J.Kunčinas</a:t>
            </a:r>
            <a:endParaRPr lang="lt-LT" dirty="0"/>
          </a:p>
        </p:txBody>
      </p:sp>
      <p:sp>
        <p:nvSpPr>
          <p:cNvPr id="3" name="Content Placeholder 2"/>
          <p:cNvSpPr>
            <a:spLocks noGrp="1"/>
          </p:cNvSpPr>
          <p:nvPr>
            <p:ph idx="1"/>
          </p:nvPr>
        </p:nvSpPr>
        <p:spPr>
          <a:xfrm>
            <a:off x="457200" y="908720"/>
            <a:ext cx="8229600" cy="5688632"/>
          </a:xfrm>
        </p:spPr>
        <p:txBody>
          <a:bodyPr>
            <a:normAutofit fontScale="92500" lnSpcReduction="20000"/>
          </a:bodyPr>
          <a:lstStyle/>
          <a:p>
            <a:r>
              <a:rPr lang="lt-LT" dirty="0" smtClean="0"/>
              <a:t>Jurgis Kunčinas (1947–2002) – poetas, eseistas, vertėjas, vienas ryškiausių atkurtos Lietuvos nepriklausomybės prozininkų, pirmasis tapęs vakarietiško tipo rašytoju profesionalu. Vilniaus universitete studijavo vokiečių filologiją. Pirmoji publikacija pasirodė 1968 m. Nuo 1977 m. J. Kunčinas išleido šešias poezijos knygas, septynias apsakymų, novelių vaikams ir eseistikos knygas bei šešis romanus. Yra parašęs satyrų, esė, radijo pjesių, kino scenarijų. Iš vokiečių k. išvertė W. Borcherto, H. Böllio, G. Grasso, R. Musilio, H. Fallados, H. Brocho, E. Canetti, I. Bachmann kūrinių. 1993 m. J. Kunčinui paskirta Lietuvos rašytojų sąjungos premija už geriausią metų knygą – romaną  Tūlą. </a:t>
            </a:r>
            <a:endParaRPr lang="lt-LT" dirty="0"/>
          </a:p>
        </p:txBody>
      </p:sp>
    </p:spTree>
    <p:extLst>
      <p:ext uri="{BB962C8B-B14F-4D97-AF65-F5344CB8AC3E}">
        <p14:creationId xmlns:p14="http://schemas.microsoft.com/office/powerpoint/2010/main" val="1259378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81000"/>
            <a:ext cx="8229600" cy="383704"/>
          </a:xfrm>
        </p:spPr>
        <p:txBody>
          <a:bodyPr>
            <a:normAutofit fontScale="90000"/>
          </a:bodyPr>
          <a:lstStyle/>
          <a:p>
            <a:r>
              <a:rPr lang="lt-LT" dirty="0" smtClean="0"/>
              <a:t>J.Kunčinas</a:t>
            </a:r>
            <a:endParaRPr lang="lt-LT" dirty="0"/>
          </a:p>
        </p:txBody>
      </p:sp>
      <p:sp>
        <p:nvSpPr>
          <p:cNvPr id="3" name="Content Placeholder 2"/>
          <p:cNvSpPr>
            <a:spLocks noGrp="1"/>
          </p:cNvSpPr>
          <p:nvPr>
            <p:ph idx="1"/>
          </p:nvPr>
        </p:nvSpPr>
        <p:spPr/>
        <p:txBody>
          <a:bodyPr/>
          <a:lstStyle/>
          <a:p>
            <a:endParaRPr lang="lt-LT"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700808"/>
            <a:ext cx="3168352"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700808"/>
            <a:ext cx="2808312"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96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Jurgis KUNČINAS</a:t>
            </a:r>
            <a:endParaRPr lang="lt-LT" dirty="0"/>
          </a:p>
        </p:txBody>
      </p:sp>
      <p:sp>
        <p:nvSpPr>
          <p:cNvPr id="3" name="Content Placeholder 2"/>
          <p:cNvSpPr>
            <a:spLocks noGrp="1"/>
          </p:cNvSpPr>
          <p:nvPr>
            <p:ph idx="1"/>
          </p:nvPr>
        </p:nvSpPr>
        <p:spPr/>
        <p:txBody>
          <a:bodyPr/>
          <a:lstStyle/>
          <a:p>
            <a:endParaRPr lang="lt-LT"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628800"/>
            <a:ext cx="5976664"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2539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J.KUNČINAS   ,,TŪLA“</a:t>
            </a:r>
            <a:endParaRPr lang="lt-LT" dirty="0"/>
          </a:p>
        </p:txBody>
      </p:sp>
      <p:sp>
        <p:nvSpPr>
          <p:cNvPr id="3" name="Content Placeholder 2"/>
          <p:cNvSpPr>
            <a:spLocks noGrp="1"/>
          </p:cNvSpPr>
          <p:nvPr>
            <p:ph idx="1"/>
          </p:nvPr>
        </p:nvSpPr>
        <p:spPr/>
        <p:txBody>
          <a:bodyPr/>
          <a:lstStyle/>
          <a:p>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631" y="1628800"/>
            <a:ext cx="3652370" cy="429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628800"/>
            <a:ext cx="3240360"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1052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266950"/>
            <a:ext cx="4356125" cy="3826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lt-LT" dirty="0" smtClean="0"/>
              <a:t>J.Kunčino kambarys</a:t>
            </a:r>
            <a:endParaRPr lang="lt-LT" dirty="0"/>
          </a:p>
        </p:txBody>
      </p:sp>
      <p:sp>
        <p:nvSpPr>
          <p:cNvPr id="3" name="Content Placeholder 2"/>
          <p:cNvSpPr>
            <a:spLocks noGrp="1"/>
          </p:cNvSpPr>
          <p:nvPr>
            <p:ph idx="1"/>
          </p:nvPr>
        </p:nvSpPr>
        <p:spPr/>
        <p:txBody>
          <a:bodyPr/>
          <a:lstStyle/>
          <a:p>
            <a:endParaRPr lang="lt-LT" dirty="0"/>
          </a:p>
        </p:txBody>
      </p:sp>
    </p:spTree>
    <p:extLst>
      <p:ext uri="{BB962C8B-B14F-4D97-AF65-F5344CB8AC3E}">
        <p14:creationId xmlns:p14="http://schemas.microsoft.com/office/powerpoint/2010/main" val="755644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J.Kunčino kambarys</a:t>
            </a:r>
            <a:endParaRPr lang="lt-LT" dirty="0"/>
          </a:p>
        </p:txBody>
      </p:sp>
      <p:sp>
        <p:nvSpPr>
          <p:cNvPr id="3" name="Content Placeholder 2"/>
          <p:cNvSpPr>
            <a:spLocks noGrp="1"/>
          </p:cNvSpPr>
          <p:nvPr>
            <p:ph idx="1"/>
          </p:nvPr>
        </p:nvSpPr>
        <p:spPr/>
        <p:txBody>
          <a:bodyPr>
            <a:normAutofit fontScale="92500" lnSpcReduction="10000"/>
          </a:bodyPr>
          <a:lstStyle/>
          <a:p>
            <a:r>
              <a:rPr lang="lt-LT" dirty="0" smtClean="0"/>
              <a:t>Siekiant išsaugoti literatūrinį Jurgio Kunčino atminimą, jo gimtajame mieste, rašytojo vardu pavadintoje Alytaus miesto viešojoje bibliotekoje, 2006 m. atidarytas rašytojo atminimo kambarys. Čia sukaupti rankraštiniai bei spausdinti dokumentai – kūrybos rankraščiai, laiškai, piešiniai, satyriniai leidiniai, taip pat publikacijos iš periodinių leidinių apie rašytoją ir jo kūrybą ne tik lietuvių, bet ir užsienio (anglų, vokiečių, prancūzų, latvių, lenkų, rusų) kalbomis. </a:t>
            </a:r>
            <a:endParaRPr lang="lt-LT" dirty="0"/>
          </a:p>
        </p:txBody>
      </p:sp>
    </p:spTree>
    <p:extLst>
      <p:ext uri="{BB962C8B-B14F-4D97-AF65-F5344CB8AC3E}">
        <p14:creationId xmlns:p14="http://schemas.microsoft.com/office/powerpoint/2010/main" val="2323953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3816424"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143500" y="476672"/>
            <a:ext cx="3604964"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2334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1052736"/>
            <a:ext cx="8229600" cy="5073427"/>
          </a:xfrm>
        </p:spPr>
        <p:txBody>
          <a:bodyPr/>
          <a:lstStyle/>
          <a:p>
            <a:r>
              <a:rPr lang="lt-LT" dirty="0" smtClean="0"/>
              <a:t>Visa ši informacija perkelta į vieną populiariausių šiuolaikinių kompiuterinių technologijų – kompaktines  plokšteles. Surinkta medžiaga liudija apie literato brandų kūrybinį palikimą. </a:t>
            </a:r>
          </a:p>
          <a:p>
            <a:r>
              <a:rPr lang="lt-LT" dirty="0" smtClean="0"/>
              <a:t>Tai – eilėraščiai, novelės, apsakymai, prisiminimai, recenzijos, daugybė publicistinių straipsnių, kurie atskleidžia J. Kunčiną kaip šmaikštų, giliai mąstantį bei ironiją mėgusį žmogų.</a:t>
            </a:r>
          </a:p>
          <a:p>
            <a:endParaRPr lang="lt-LT" dirty="0"/>
          </a:p>
        </p:txBody>
      </p:sp>
    </p:spTree>
    <p:extLst>
      <p:ext uri="{BB962C8B-B14F-4D97-AF65-F5344CB8AC3E}">
        <p14:creationId xmlns:p14="http://schemas.microsoft.com/office/powerpoint/2010/main" val="236881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268760"/>
            <a:ext cx="324036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143500" y="1268760"/>
            <a:ext cx="3676972"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616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r>
              <a:rPr lang="lt-LT" dirty="0" smtClean="0"/>
              <a:t>J.Kunčinas</a:t>
            </a:r>
            <a:endParaRPr lang="lt-LT" dirty="0"/>
          </a:p>
        </p:txBody>
      </p:sp>
      <p:sp>
        <p:nvSpPr>
          <p:cNvPr id="3" name="Content Placeholder 2"/>
          <p:cNvSpPr>
            <a:spLocks noGrp="1"/>
          </p:cNvSpPr>
          <p:nvPr>
            <p:ph idx="1"/>
          </p:nvPr>
        </p:nvSpPr>
        <p:spPr>
          <a:xfrm>
            <a:off x="179512" y="764704"/>
            <a:ext cx="8640960" cy="5904656"/>
          </a:xfrm>
        </p:spPr>
        <p:txBody>
          <a:bodyPr>
            <a:noAutofit/>
          </a:bodyPr>
          <a:lstStyle/>
          <a:p>
            <a:r>
              <a:rPr lang="lt-LT" sz="2400" dirty="0" smtClean="0"/>
              <a:t> J. Kunčinas – sovietmečio bohemos metraštininkas, poetizavęs vidinę individo autonomiją kaip alternatyvą visuomeninio gyvenimo absurdui. Rašė ironiškai, kartais ciniškai, bet drauge jautriai ir įtikinančiai. Pasakojo apie „nevykėlių kartos“ žmones, nemokančius ir nenorinčius prisitaikyti prie gyvenamojo laiko. Rašytojo veikėjai renkasi laisvę, protestuodami prieš melagingas vertybes, bet laisvė tampa ir savęs paties naikinimo keliu.  ,,Rašytojas tikriausia žodžio prasme romantikas maksimalistas, modernizmo reliktas postmodernėjančioje vertybių nuvertinimo erdvėje, savo herojų gyvenimus ir likimus grindęs ir tikrinęs savo paties gyvenimu ir likimu. Buvo pilietis, beviltiškoje situacijoje pasiduodantis bejėgiškam bohemos įniršiui, o laisvės ir demokratijos vilčių įkvėpusioje Lietuvoje tapęs įžvalgiu, ironišku analitiku, neteisybės ar kvailybės triumfo akimirką neprarandančiu blaivaus optimizmo ir tikėjimo“ (Antanas A. Jonynas).</a:t>
            </a:r>
            <a:endParaRPr lang="lt-LT" sz="2400" dirty="0"/>
          </a:p>
        </p:txBody>
      </p:sp>
    </p:spTree>
    <p:extLst>
      <p:ext uri="{BB962C8B-B14F-4D97-AF65-F5344CB8AC3E}">
        <p14:creationId xmlns:p14="http://schemas.microsoft.com/office/powerpoint/2010/main" val="2138736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endParaRPr lang="lt-LT"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175" y="614363"/>
            <a:ext cx="7105650" cy="562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7988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628800"/>
            <a:ext cx="2592288" cy="33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1" y="1916832"/>
            <a:ext cx="3168353" cy="3024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123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576063"/>
          </a:xfrm>
        </p:spPr>
        <p:txBody>
          <a:bodyPr>
            <a:normAutofit fontScale="90000"/>
          </a:bodyPr>
          <a:lstStyle/>
          <a:p>
            <a:r>
              <a:rPr lang="lt-LT" dirty="0" smtClean="0"/>
              <a:t>J.Kunčinas  ,,TŪLA“</a:t>
            </a:r>
            <a:endParaRPr lang="lt-LT" dirty="0"/>
          </a:p>
        </p:txBody>
      </p:sp>
      <p:sp>
        <p:nvSpPr>
          <p:cNvPr id="3" name="Subtitle 2"/>
          <p:cNvSpPr>
            <a:spLocks noGrp="1"/>
          </p:cNvSpPr>
          <p:nvPr>
            <p:ph type="subTitle" idx="1"/>
          </p:nvPr>
        </p:nvSpPr>
        <p:spPr>
          <a:xfrm>
            <a:off x="395536" y="1268760"/>
            <a:ext cx="8208912" cy="5112568"/>
          </a:xfrm>
        </p:spPr>
        <p:txBody>
          <a:bodyPr/>
          <a:lstStyle/>
          <a:p>
            <a:r>
              <a:rPr lang="lt-LT" b="1" i="0" dirty="0" smtClean="0">
                <a:solidFill>
                  <a:srgbClr val="323232"/>
                </a:solidFill>
                <a:effectLst/>
                <a:latin typeface="Georgia"/>
              </a:rPr>
              <a:t> </a:t>
            </a:r>
            <a:r>
              <a:rPr lang="lt-LT" b="0" i="0" dirty="0" smtClean="0">
                <a:solidFill>
                  <a:srgbClr val="323232"/>
                </a:solidFill>
                <a:effectLst/>
                <a:latin typeface="Georgia"/>
              </a:rPr>
              <a:t>Vilniaus tematiką savo kūryboje mėgo ne tik R. Gavelis. J. Kunčinos romano herojus, autoriaus </a:t>
            </a:r>
            <a:r>
              <a:rPr lang="lt-LT" b="0" i="1" dirty="0" smtClean="0">
                <a:solidFill>
                  <a:srgbClr val="323232"/>
                </a:solidFill>
                <a:effectLst/>
                <a:latin typeface="Georgia"/>
              </a:rPr>
              <a:t>alter ego</a:t>
            </a:r>
            <a:r>
              <a:rPr lang="lt-LT" b="0" i="0" dirty="0" smtClean="0">
                <a:solidFill>
                  <a:srgbClr val="323232"/>
                </a:solidFill>
                <a:effectLst/>
                <a:latin typeface="Georgia"/>
              </a:rPr>
              <a:t>, bevardis valkata, girtuoklis, klajojantis po senamiesčio gatveles, Užupį, Onos, Bernardinų bažnyčias. Tai miestas sugeriantis visą jo liūdesį ir skausmą. Neatsiejama asmenybės dalis, kaip ir meilė Tūlai. </a:t>
            </a:r>
            <a:endParaRPr lang="lt-LT" dirty="0"/>
          </a:p>
        </p:txBody>
      </p:sp>
    </p:spTree>
    <p:extLst>
      <p:ext uri="{BB962C8B-B14F-4D97-AF65-F5344CB8AC3E}">
        <p14:creationId xmlns:p14="http://schemas.microsoft.com/office/powerpoint/2010/main" val="3182345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4536504"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268760"/>
            <a:ext cx="3816424" cy="5328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175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412776"/>
            <a:ext cx="5040560" cy="467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5504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lt-LT" dirty="0" smtClean="0"/>
              <a:t>Tūla</a:t>
            </a:r>
            <a:endParaRPr lang="lt-LT" dirty="0"/>
          </a:p>
        </p:txBody>
      </p:sp>
      <p:sp>
        <p:nvSpPr>
          <p:cNvPr id="3" name="Content Placeholder 2"/>
          <p:cNvSpPr>
            <a:spLocks noGrp="1"/>
          </p:cNvSpPr>
          <p:nvPr>
            <p:ph idx="1"/>
          </p:nvPr>
        </p:nvSpPr>
        <p:spPr>
          <a:xfrm>
            <a:off x="457200" y="836712"/>
            <a:ext cx="8229600" cy="5289451"/>
          </a:xfrm>
        </p:spPr>
        <p:txBody>
          <a:bodyPr>
            <a:normAutofit/>
          </a:bodyPr>
          <a:lstStyle/>
          <a:p>
            <a:r>
              <a:rPr lang="lt-LT" dirty="0" smtClean="0"/>
              <a:t> Šioje knygoje nerasime konkretaus siužeto. </a:t>
            </a:r>
          </a:p>
          <a:p>
            <a:r>
              <a:rPr lang="lt-LT" dirty="0" smtClean="0"/>
              <a:t>Tai tiesiog minčių, vaizdinių ir jausmų samplaika.  </a:t>
            </a:r>
          </a:p>
          <a:p>
            <a:r>
              <a:rPr lang="lt-LT" dirty="0" smtClean="0"/>
              <a:t>Neįtikėtina, svaiginanti ir tragiška meilės istorija.</a:t>
            </a:r>
          </a:p>
          <a:p>
            <a:r>
              <a:rPr lang="lt-LT" dirty="0" smtClean="0"/>
              <a:t>Skaitant žavi rašymo stilius. ,,Visur jo žodis liejasi itin laisvai, šmaikščiai, žaismingai, be sunkios vidinės įtampos ir stilizacijos pastangų", - taip šią knygą apibūdino Vytautas Kubilius. </a:t>
            </a:r>
            <a:endParaRPr lang="lt-LT" dirty="0"/>
          </a:p>
        </p:txBody>
      </p:sp>
    </p:spTree>
    <p:extLst>
      <p:ext uri="{BB962C8B-B14F-4D97-AF65-F5344CB8AC3E}">
        <p14:creationId xmlns:p14="http://schemas.microsoft.com/office/powerpoint/2010/main" val="953625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lt-LT" dirty="0" smtClean="0"/>
              <a:t>TŪLA</a:t>
            </a:r>
            <a:endParaRPr lang="lt-LT" dirty="0"/>
          </a:p>
        </p:txBody>
      </p:sp>
      <p:sp>
        <p:nvSpPr>
          <p:cNvPr id="3" name="Content Placeholder 2"/>
          <p:cNvSpPr>
            <a:spLocks noGrp="1"/>
          </p:cNvSpPr>
          <p:nvPr>
            <p:ph idx="1"/>
          </p:nvPr>
        </p:nvSpPr>
        <p:spPr/>
        <p:txBody>
          <a:bodyPr>
            <a:normAutofit fontScale="92500" lnSpcReduction="10000"/>
          </a:bodyPr>
          <a:lstStyle/>
          <a:p>
            <a:r>
              <a:rPr lang="lt-LT" dirty="0" smtClean="0"/>
              <a:t>O kas ta paslaptingoji Tūla, per visą pasakojimą ištarusi vos kelis sakinius? </a:t>
            </a:r>
          </a:p>
          <a:p>
            <a:r>
              <a:rPr lang="lt-LT" dirty="0" smtClean="0"/>
              <a:t>Turėtų būti kažkas dieviško, jeigu tikėtume kiekvienu pagrindinio veikėjo žodžiu apie ją. Tik viena savaitė, septynios dienos kartu ir tavo gyvenime atsiranda prasmė. Jų susitikimai visuomet apgaubti paslapties ir laikinumo baime. Jų veiksmai kalba daugiau nei patys žodžiai. Kuomet nei vieta, nei laikas, nei žmonės tampa nebesvarbūs. </a:t>
            </a:r>
          </a:p>
          <a:p>
            <a:endParaRPr lang="lt-LT" dirty="0"/>
          </a:p>
        </p:txBody>
      </p:sp>
    </p:spTree>
    <p:extLst>
      <p:ext uri="{BB962C8B-B14F-4D97-AF65-F5344CB8AC3E}">
        <p14:creationId xmlns:p14="http://schemas.microsoft.com/office/powerpoint/2010/main" val="1894077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lt-LT" dirty="0" smtClean="0"/>
              <a:t>Tūla</a:t>
            </a:r>
            <a:endParaRPr lang="lt-LT" dirty="0"/>
          </a:p>
        </p:txBody>
      </p:sp>
      <p:sp>
        <p:nvSpPr>
          <p:cNvPr id="3" name="Content Placeholder 2"/>
          <p:cNvSpPr>
            <a:spLocks noGrp="1"/>
          </p:cNvSpPr>
          <p:nvPr>
            <p:ph idx="1"/>
          </p:nvPr>
        </p:nvSpPr>
        <p:spPr/>
        <p:txBody>
          <a:bodyPr>
            <a:normAutofit fontScale="92500"/>
          </a:bodyPr>
          <a:lstStyle/>
          <a:p>
            <a:r>
              <a:rPr lang="lt-LT" dirty="0" smtClean="0"/>
              <a:t>Knygoje tiek daug skausmo, tiek liūdesio, tiek emocijų. Kiekvienas žodis joje taip išjaustas, taip išgyventas. Raidės per puslapį bėga tarsi vanduo. Ir tu geri kiekvieną žodį, kiekvieną sakinį, puslapį. Geri ir vis tiek dar trošku. Viskas atrodo ir artima, ir tolima. Nejučia  pradedi idealizuoti Tūlą.  </a:t>
            </a:r>
          </a:p>
          <a:p>
            <a:r>
              <a:rPr lang="lt-LT" dirty="0" smtClean="0"/>
              <a:t>"Čia ilsisi Tūla, Dievas žino jos tikrąjį vardą" ,- tik pačioje pabaigoje, kai scenos uždanga nusileidžia, mes pamatome žemiškesnį, realesnį jos vaizdą. </a:t>
            </a:r>
            <a:endParaRPr lang="lt-LT" dirty="0"/>
          </a:p>
        </p:txBody>
      </p:sp>
    </p:spTree>
    <p:extLst>
      <p:ext uri="{BB962C8B-B14F-4D97-AF65-F5344CB8AC3E}">
        <p14:creationId xmlns:p14="http://schemas.microsoft.com/office/powerpoint/2010/main" val="1037334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Knygos leidimai.</a:t>
            </a:r>
            <a:endParaRPr lang="lt-LT" dirty="0"/>
          </a:p>
        </p:txBody>
      </p:sp>
      <p:sp>
        <p:nvSpPr>
          <p:cNvPr id="3" name="Content Placeholder 2"/>
          <p:cNvSpPr>
            <a:spLocks noGrp="1"/>
          </p:cNvSpPr>
          <p:nvPr>
            <p:ph idx="1"/>
          </p:nvPr>
        </p:nvSpPr>
        <p:spPr>
          <a:xfrm>
            <a:off x="251520" y="1600200"/>
            <a:ext cx="8435280" cy="4525963"/>
          </a:xfrm>
        </p:spPr>
        <p:txBody>
          <a:bodyPr/>
          <a:lstStyle/>
          <a:p>
            <a:endParaRPr lang="lt-L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00808"/>
            <a:ext cx="8568951" cy="3168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2316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323528" y="764704"/>
            <a:ext cx="8363272" cy="5361459"/>
          </a:xfrm>
        </p:spPr>
        <p:txBody>
          <a:bodyPr>
            <a:noAutofit/>
          </a:bodyPr>
          <a:lstStyle/>
          <a:p>
            <a:pPr marL="0" indent="0">
              <a:buNone/>
            </a:pPr>
            <a:r>
              <a:rPr lang="lt-LT" sz="2400" dirty="0" smtClean="0"/>
              <a:t> „Tūloje“ valkatos gyvensena apibūdinama labai vaizdžiai:</a:t>
            </a:r>
          </a:p>
          <a:p>
            <a:pPr marL="0" indent="0">
              <a:buNone/>
            </a:pPr>
            <a:r>
              <a:rPr lang="lt-LT" sz="2400" dirty="0" smtClean="0"/>
              <a:t>      ,,Privalai rūpintis kiekviena niekinga smulkmena, nepraleisti nė menkiausios progos užvalgyti, išgerti, nesigėdyti paprašyti padėvėtų batų ar sausų kojinių. Ir dar: turi absoliučiai nebekreipti dėmesio ne tik į savo fiziologiją, bet ir į savo menkumą, niekingumą. Į savo bjaurų pavydą sotiesiems ir tūžmastį. &lt;…&gt; valkatiški bruožai išryškėja žmoguje ne iškart: dar ilgai gėda savo skurdo, alkio ir troškulio, nesmagu, kai nulydi žvilgsniais gatvėje. Ypač jei esi matęs „geresnių laikų“, nors kaip tik nuo jų pabėgai į gatvę, miglą, benamystę. Ilgainiui visa tai atbunka, nusitrina, gyventi po dangum pasidaro kur kas lengviau. &lt;…&gt; Turi susilieti su gatve, rūku, paturgės kiosku ir šaligatvio plyta, su garu, dūmais, derva, keiksmažodžiais ir sausu dulkių sūkuriu virš priemiesčio dykynės…“</a:t>
            </a:r>
          </a:p>
        </p:txBody>
      </p:sp>
    </p:spTree>
    <p:extLst>
      <p:ext uri="{BB962C8B-B14F-4D97-AF65-F5344CB8AC3E}">
        <p14:creationId xmlns:p14="http://schemas.microsoft.com/office/powerpoint/2010/main" val="1757626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p:txBody>
          <a:bodyPr/>
          <a:lstStyle/>
          <a:p>
            <a:r>
              <a:rPr lang="lt-LT" dirty="0"/>
              <a:t> J. Kunčino vaizduojamas personažas nėra visiškas valkata – jis dar visada išlaiko trūkinėjančius, bet iki galo nenutrūkstančius saitus su sociumu, su tvarkinguoju pasauliu – su tais žmonėmis, kurie turi pagrindą po kojomis ir kurie, daugiau ar mažiau pripažindami jo socialines teises, jam neretai padeda – gelbsti iš sunkių situacijų, nors kartais ir nusigręžia.</a:t>
            </a:r>
          </a:p>
        </p:txBody>
      </p:sp>
    </p:spTree>
    <p:extLst>
      <p:ext uri="{BB962C8B-B14F-4D97-AF65-F5344CB8AC3E}">
        <p14:creationId xmlns:p14="http://schemas.microsoft.com/office/powerpoint/2010/main" val="2714974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4248472" cy="4967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404664"/>
            <a:ext cx="3816424" cy="4967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3777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p:txBody>
          <a:bodyPr>
            <a:normAutofit fontScale="92500"/>
          </a:bodyPr>
          <a:lstStyle/>
          <a:p>
            <a:r>
              <a:rPr lang="lt-LT" dirty="0"/>
              <a:t>Romane pinasi Vilniaus senamiesčio, sovietmečio</a:t>
            </a:r>
          </a:p>
          <a:p>
            <a:r>
              <a:rPr lang="lt-LT" dirty="0"/>
              <a:t> realijų vaizdai ir intymus žmogiškųjų ryšių pasaulis. </a:t>
            </a:r>
          </a:p>
          <a:p>
            <a:r>
              <a:rPr lang="lt-LT" dirty="0"/>
              <a:t>Pasakotojas panardina į absoliučiai jaudinantį Vilniaus gyvenimą.</a:t>
            </a:r>
          </a:p>
          <a:p>
            <a:r>
              <a:rPr lang="lt-LT" dirty="0"/>
              <a:t> Personažas susitapatina su skaitytoju, Vilniaus peizažai labai įdomūs</a:t>
            </a:r>
            <a:r>
              <a:rPr lang="lt-LT" dirty="0" smtClean="0"/>
              <a:t>, </a:t>
            </a:r>
            <a:r>
              <a:rPr lang="lt-LT" dirty="0"/>
              <a:t>iš jų matome, kad autoriui tai nepaprastai brangus </a:t>
            </a:r>
            <a:r>
              <a:rPr lang="lt-LT" dirty="0" smtClean="0"/>
              <a:t>miestas,bet </a:t>
            </a:r>
            <a:r>
              <a:rPr lang="lt-LT" dirty="0"/>
              <a:t>kartu jame yra labai daug skausmo ir liūdesio.</a:t>
            </a:r>
          </a:p>
          <a:p>
            <a:endParaRPr lang="lt-LT" dirty="0"/>
          </a:p>
          <a:p>
            <a:endParaRPr lang="lt-LT" dirty="0"/>
          </a:p>
        </p:txBody>
      </p:sp>
    </p:spTree>
    <p:extLst>
      <p:ext uri="{BB962C8B-B14F-4D97-AF65-F5344CB8AC3E}">
        <p14:creationId xmlns:p14="http://schemas.microsoft.com/office/powerpoint/2010/main" val="1682250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lt-LT" dirty="0" smtClean="0"/>
              <a:t>Tūla</a:t>
            </a:r>
            <a:endParaRPr lang="lt-LT" dirty="0"/>
          </a:p>
        </p:txBody>
      </p:sp>
      <p:sp>
        <p:nvSpPr>
          <p:cNvPr id="3" name="Content Placeholder 2"/>
          <p:cNvSpPr>
            <a:spLocks noGrp="1"/>
          </p:cNvSpPr>
          <p:nvPr>
            <p:ph idx="1"/>
          </p:nvPr>
        </p:nvSpPr>
        <p:spPr>
          <a:xfrm>
            <a:off x="457200" y="1124744"/>
            <a:ext cx="8229600" cy="5001419"/>
          </a:xfrm>
        </p:spPr>
        <p:txBody>
          <a:bodyPr>
            <a:normAutofit fontScale="77500" lnSpcReduction="20000"/>
          </a:bodyPr>
          <a:lstStyle/>
          <a:p>
            <a:r>
              <a:rPr lang="lt-LT" dirty="0"/>
              <a:t>Pagrindinio </a:t>
            </a:r>
            <a:r>
              <a:rPr lang="lt-LT" dirty="0" smtClean="0"/>
              <a:t>veikėjo </a:t>
            </a:r>
            <a:r>
              <a:rPr lang="lt-LT" dirty="0"/>
              <a:t>jausmai ieško </a:t>
            </a:r>
            <a:r>
              <a:rPr lang="lt-LT" dirty="0" smtClean="0"/>
              <a:t>gražesnės</a:t>
            </a:r>
            <a:r>
              <a:rPr lang="lt-LT" dirty="0"/>
              <a:t>, </a:t>
            </a:r>
            <a:r>
              <a:rPr lang="lt-LT" dirty="0" smtClean="0"/>
              <a:t>šiltesnės </a:t>
            </a:r>
            <a:r>
              <a:rPr lang="lt-LT" dirty="0"/>
              <a:t>ir </a:t>
            </a:r>
            <a:r>
              <a:rPr lang="lt-LT" dirty="0" smtClean="0"/>
              <a:t>jaukesnės erdvės</a:t>
            </a:r>
            <a:r>
              <a:rPr lang="lt-LT" dirty="0"/>
              <a:t>, kurios realiame gyvenime </a:t>
            </a:r>
            <a:r>
              <a:rPr lang="lt-LT" dirty="0" smtClean="0"/>
              <a:t>nėra</a:t>
            </a:r>
            <a:r>
              <a:rPr lang="lt-LT" dirty="0"/>
              <a:t>. Būtent </a:t>
            </a:r>
            <a:r>
              <a:rPr lang="lt-LT" dirty="0" smtClean="0"/>
              <a:t>istorinės aplinkybės </a:t>
            </a:r>
            <a:r>
              <a:rPr lang="lt-LT" dirty="0"/>
              <a:t>ir </a:t>
            </a:r>
            <a:r>
              <a:rPr lang="lt-LT" dirty="0" smtClean="0"/>
              <a:t>kūrėjo </a:t>
            </a:r>
            <a:r>
              <a:rPr lang="lt-LT" dirty="0"/>
              <a:t>jaučiama disharmonija lemia kūrinio fantastiškumą.  Knyga –</a:t>
            </a:r>
            <a:r>
              <a:rPr lang="lt-LT" dirty="0" smtClean="0"/>
              <a:t>psichologinės </a:t>
            </a:r>
            <a:r>
              <a:rPr lang="lt-LT" dirty="0"/>
              <a:t>saviterapijos </a:t>
            </a:r>
            <a:r>
              <a:rPr lang="lt-LT" dirty="0" smtClean="0"/>
              <a:t>priemonė, </a:t>
            </a:r>
            <a:r>
              <a:rPr lang="lt-LT" dirty="0"/>
              <a:t>atskleidžianti rašančiojo patirtį ir problemas. </a:t>
            </a:r>
            <a:endParaRPr lang="lt-LT" dirty="0" smtClean="0"/>
          </a:p>
          <a:p>
            <a:r>
              <a:rPr lang="lt-LT" dirty="0" smtClean="0"/>
              <a:t>„</a:t>
            </a:r>
            <a:r>
              <a:rPr lang="lt-LT" dirty="0"/>
              <a:t>Tūlos“ pasakotojui </a:t>
            </a:r>
            <a:r>
              <a:rPr lang="lt-LT" dirty="0" smtClean="0"/>
              <a:t>vaizduotė, </a:t>
            </a:r>
            <a:r>
              <a:rPr lang="lt-LT" dirty="0"/>
              <a:t>menama reinkarnacija atstoja trokštamą realybę, </a:t>
            </a:r>
            <a:r>
              <a:rPr lang="lt-LT" dirty="0" smtClean="0"/>
              <a:t>pasąmonė patenkina </a:t>
            </a:r>
            <a:r>
              <a:rPr lang="lt-LT" dirty="0"/>
              <a:t>sąmonę.  </a:t>
            </a:r>
            <a:endParaRPr lang="lt-LT" dirty="0" smtClean="0"/>
          </a:p>
          <a:p>
            <a:r>
              <a:rPr lang="lt-LT" dirty="0" smtClean="0"/>
              <a:t>Postmodernizmo</a:t>
            </a:r>
            <a:r>
              <a:rPr lang="lt-LT" dirty="0"/>
              <a:t>, magiškojo realizmo kūrinius ir J. Kunčino romaną „Tūla“ vienija </a:t>
            </a:r>
            <a:r>
              <a:rPr lang="lt-LT" dirty="0" smtClean="0"/>
              <a:t>veikėjų reakcija  </a:t>
            </a:r>
            <a:r>
              <a:rPr lang="lt-LT" dirty="0"/>
              <a:t>į realybę – </a:t>
            </a:r>
            <a:r>
              <a:rPr lang="lt-LT" dirty="0" smtClean="0"/>
              <a:t>veikėjai </a:t>
            </a:r>
            <a:r>
              <a:rPr lang="lt-LT" dirty="0"/>
              <a:t>mato dabarties trūkumus. </a:t>
            </a:r>
            <a:endParaRPr lang="lt-LT" dirty="0" smtClean="0"/>
          </a:p>
          <a:p>
            <a:r>
              <a:rPr lang="lt-LT" dirty="0" smtClean="0"/>
              <a:t>Romano </a:t>
            </a:r>
            <a:r>
              <a:rPr lang="lt-LT" dirty="0"/>
              <a:t>„Tūla“ </a:t>
            </a:r>
            <a:r>
              <a:rPr lang="lt-LT" dirty="0" smtClean="0"/>
              <a:t>veikėjas </a:t>
            </a:r>
            <a:r>
              <a:rPr lang="lt-LT" dirty="0"/>
              <a:t>nuo postmodernizmo ir magiškojo realizmo atstovų skiriasi tuo, kad suvokęs </a:t>
            </a:r>
            <a:r>
              <a:rPr lang="lt-LT" dirty="0" smtClean="0"/>
              <a:t>tikrovės </a:t>
            </a:r>
            <a:r>
              <a:rPr lang="lt-LT" dirty="0"/>
              <a:t>absurdiškumą iš jos nesijuokia, bet </a:t>
            </a:r>
            <a:r>
              <a:rPr lang="lt-LT" dirty="0" smtClean="0"/>
              <a:t>bėga </a:t>
            </a:r>
            <a:r>
              <a:rPr lang="lt-LT" dirty="0"/>
              <a:t>į </a:t>
            </a:r>
            <a:r>
              <a:rPr lang="lt-LT" dirty="0" smtClean="0"/>
              <a:t>pasąmonės </a:t>
            </a:r>
            <a:r>
              <a:rPr lang="lt-LT" dirty="0"/>
              <a:t>pasaulį ir taip įrodo, kad yra silpnas, bijo gyvenimo. </a:t>
            </a:r>
          </a:p>
        </p:txBody>
      </p:sp>
    </p:spTree>
    <p:extLst>
      <p:ext uri="{BB962C8B-B14F-4D97-AF65-F5344CB8AC3E}">
        <p14:creationId xmlns:p14="http://schemas.microsoft.com/office/powerpoint/2010/main" val="2326662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lt-LT" dirty="0" smtClean="0"/>
              <a:t>Spektaklis</a:t>
            </a:r>
            <a:endParaRPr lang="lt-LT" dirty="0"/>
          </a:p>
        </p:txBody>
      </p:sp>
      <p:sp>
        <p:nvSpPr>
          <p:cNvPr id="3" name="Content Placeholder 2"/>
          <p:cNvSpPr>
            <a:spLocks noGrp="1"/>
          </p:cNvSpPr>
          <p:nvPr>
            <p:ph idx="1"/>
          </p:nvPr>
        </p:nvSpPr>
        <p:spPr/>
        <p:txBody>
          <a:bodyPr/>
          <a:lstStyle/>
          <a:p>
            <a:endParaRPr lang="lt-LT"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764704"/>
            <a:ext cx="6192688" cy="5750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69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836712"/>
            <a:ext cx="8229600" cy="5616624"/>
          </a:xfrm>
        </p:spPr>
        <p:txBody>
          <a:bodyPr>
            <a:normAutofit fontScale="92500" lnSpcReduction="10000"/>
          </a:bodyPr>
          <a:lstStyle/>
          <a:p>
            <a:r>
              <a:rPr lang="lt-LT" dirty="0"/>
              <a:t>Kunčino romano „Tūla“ </a:t>
            </a:r>
            <a:r>
              <a:rPr lang="lt-LT" dirty="0" smtClean="0"/>
              <a:t>veikėjas </a:t>
            </a:r>
            <a:r>
              <a:rPr lang="lt-LT" dirty="0"/>
              <a:t>yra psichologiškai silpnas ir nesugeba adekvačiai analizuoti ir priimti </a:t>
            </a:r>
            <a:r>
              <a:rPr lang="lt-LT" dirty="0" smtClean="0"/>
              <a:t>tikrovės</a:t>
            </a:r>
            <a:r>
              <a:rPr lang="lt-LT" dirty="0"/>
              <a:t>.  „Tūlos“ </a:t>
            </a:r>
            <a:r>
              <a:rPr lang="lt-LT" dirty="0" smtClean="0"/>
              <a:t>veikėjas </a:t>
            </a:r>
            <a:r>
              <a:rPr lang="lt-LT" dirty="0"/>
              <a:t>yra neatsiejamas nuo savo gyvenamojo meto ir asmeninę patirtį pateikia kūrinyje. XX amžiaus </a:t>
            </a:r>
            <a:r>
              <a:rPr lang="lt-LT" dirty="0" smtClean="0"/>
              <a:t>kūrėjas </a:t>
            </a:r>
            <a:r>
              <a:rPr lang="lt-LT" dirty="0"/>
              <a:t>yra </a:t>
            </a:r>
            <a:r>
              <a:rPr lang="lt-LT" dirty="0" smtClean="0"/>
              <a:t>sukrėstas </a:t>
            </a:r>
            <a:r>
              <a:rPr lang="lt-LT" dirty="0"/>
              <a:t>karo, </a:t>
            </a:r>
            <a:r>
              <a:rPr lang="lt-LT" dirty="0" smtClean="0"/>
              <a:t>trėmimų </a:t>
            </a:r>
            <a:r>
              <a:rPr lang="lt-LT" dirty="0"/>
              <a:t>patirties, praradęs </a:t>
            </a:r>
            <a:r>
              <a:rPr lang="lt-LT" dirty="0" smtClean="0"/>
              <a:t>tikėjimą </a:t>
            </a:r>
            <a:r>
              <a:rPr lang="lt-LT" dirty="0"/>
              <a:t>Dievu ir savimi. Pagrindinis </a:t>
            </a:r>
            <a:r>
              <a:rPr lang="lt-LT" dirty="0" smtClean="0"/>
              <a:t>veikėjas </a:t>
            </a:r>
            <a:r>
              <a:rPr lang="lt-LT" dirty="0"/>
              <a:t>nesijaučia pakankamai stiprus, kad pats </a:t>
            </a:r>
            <a:r>
              <a:rPr lang="lt-LT" dirty="0" smtClean="0"/>
              <a:t>gebėtų </a:t>
            </a:r>
            <a:r>
              <a:rPr lang="lt-LT" dirty="0"/>
              <a:t>būti savo gyvenimo šeimininku. Jis trokšta, kad kas nors viską nuspręstų ir padarytų už jį. </a:t>
            </a:r>
            <a:r>
              <a:rPr lang="lt-LT" dirty="0" smtClean="0"/>
              <a:t>Bėgdamas </a:t>
            </a:r>
            <a:r>
              <a:rPr lang="lt-LT" dirty="0"/>
              <a:t>į </a:t>
            </a:r>
            <a:r>
              <a:rPr lang="lt-LT" dirty="0" smtClean="0"/>
              <a:t>pasąmonės </a:t>
            </a:r>
            <a:r>
              <a:rPr lang="lt-LT" dirty="0"/>
              <a:t>erdvę, jaučiasi saugus, nes tada nereikia mąstyti ir spręsti savo gyvenimo problemų.</a:t>
            </a:r>
          </a:p>
        </p:txBody>
      </p:sp>
    </p:spTree>
    <p:extLst>
      <p:ext uri="{BB962C8B-B14F-4D97-AF65-F5344CB8AC3E}">
        <p14:creationId xmlns:p14="http://schemas.microsoft.com/office/powerpoint/2010/main" val="781367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81000"/>
            <a:ext cx="4572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0866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980728"/>
            <a:ext cx="8229600" cy="5145435"/>
          </a:xfrm>
        </p:spPr>
        <p:txBody>
          <a:bodyPr>
            <a:normAutofit fontScale="92500" lnSpcReduction="20000"/>
          </a:bodyPr>
          <a:lstStyle/>
          <a:p>
            <a:r>
              <a:rPr lang="lt-LT" dirty="0"/>
              <a:t>Kaip vieną postmodernizmo bruožą romane „Tūla“ galima </a:t>
            </a:r>
            <a:r>
              <a:rPr lang="lt-LT" dirty="0" smtClean="0"/>
              <a:t>pabrėžti </a:t>
            </a:r>
            <a:r>
              <a:rPr lang="lt-LT" dirty="0"/>
              <a:t>tai, kad postmodernistai orientuojasi  į pasąmonę, o modernistai – į sąmonę. J. Kunčino </a:t>
            </a:r>
            <a:r>
              <a:rPr lang="lt-LT" dirty="0" smtClean="0"/>
              <a:t>veikėją </a:t>
            </a:r>
            <a:r>
              <a:rPr lang="lt-LT" dirty="0"/>
              <a:t>labiau domina tai, kas </a:t>
            </a:r>
            <a:r>
              <a:rPr lang="lt-LT" dirty="0" smtClean="0"/>
              <a:t>nėra sąmonė. </a:t>
            </a:r>
          </a:p>
          <a:p>
            <a:r>
              <a:rPr lang="lt-LT" dirty="0" smtClean="0"/>
              <a:t> </a:t>
            </a:r>
            <a:r>
              <a:rPr lang="lt-LT" dirty="0"/>
              <a:t>Pasak E. N. </a:t>
            </a:r>
            <a:r>
              <a:rPr lang="lt-LT" dirty="0" smtClean="0"/>
              <a:t>Bukelienės</a:t>
            </a:r>
            <a:r>
              <a:rPr lang="lt-LT" dirty="0"/>
              <a:t>, „XX a. pabaigos rašytojas, </a:t>
            </a:r>
            <a:r>
              <a:rPr lang="lt-LT" dirty="0" smtClean="0"/>
              <a:t>priėmęs </a:t>
            </a:r>
            <a:r>
              <a:rPr lang="lt-LT" dirty="0"/>
              <a:t>naujo tūkstantmečio estetinius iššūkius, </a:t>
            </a:r>
            <a:r>
              <a:rPr lang="lt-LT" dirty="0" smtClean="0"/>
              <a:t>nebegalėjo kalbėti </a:t>
            </a:r>
            <a:r>
              <a:rPr lang="lt-LT" dirty="0"/>
              <a:t>apie realybę patikliai, naiviai ar sentimentaliai. Išniekinto žmogaus ir sugriautų šventyklų akivaizdoje </a:t>
            </a:r>
            <a:r>
              <a:rPr lang="lt-LT" dirty="0" smtClean="0"/>
              <a:t>vienintelė </a:t>
            </a:r>
            <a:r>
              <a:rPr lang="lt-LT" dirty="0"/>
              <a:t>ori pozicija — skeptiko, atokaus </a:t>
            </a:r>
            <a:r>
              <a:rPr lang="lt-LT" dirty="0" smtClean="0"/>
              <a:t>stebėtojo“kalba </a:t>
            </a:r>
            <a:r>
              <a:rPr lang="lt-LT" dirty="0"/>
              <a:t>ironiškai. O ironijos nestinga nei postmodernioje, nei magiškojo realizmo literatūroje. </a:t>
            </a:r>
          </a:p>
        </p:txBody>
      </p:sp>
    </p:spTree>
    <p:extLst>
      <p:ext uri="{BB962C8B-B14F-4D97-AF65-F5344CB8AC3E}">
        <p14:creationId xmlns:p14="http://schemas.microsoft.com/office/powerpoint/2010/main" val="1431746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lt-LT" dirty="0" smtClean="0"/>
              <a:t>Vilnius </a:t>
            </a:r>
            <a:endParaRPr lang="lt-LT" dirty="0"/>
          </a:p>
        </p:txBody>
      </p:sp>
      <p:sp>
        <p:nvSpPr>
          <p:cNvPr id="3" name="Content Placeholder 2"/>
          <p:cNvSpPr>
            <a:spLocks noGrp="1"/>
          </p:cNvSpPr>
          <p:nvPr>
            <p:ph idx="1"/>
          </p:nvPr>
        </p:nvSpPr>
        <p:spPr/>
        <p:txBody>
          <a:bodyPr/>
          <a:lstStyle/>
          <a:p>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640871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4515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908720"/>
            <a:ext cx="8229600" cy="5217443"/>
          </a:xfrm>
        </p:spPr>
        <p:txBody>
          <a:bodyPr>
            <a:normAutofit fontScale="92500" lnSpcReduction="20000"/>
          </a:bodyPr>
          <a:lstStyle/>
          <a:p>
            <a:r>
              <a:rPr lang="lt-LT" dirty="0" smtClean="0"/>
              <a:t>Postmodernistinės </a:t>
            </a:r>
            <a:r>
              <a:rPr lang="lt-LT" dirty="0"/>
              <a:t>ironijos atsiradimą lemia nusivylimas gyvenimu, istorija, žmogumi. Kada labai skauda, juokiamasi piktai. Taip atsiranda </a:t>
            </a:r>
            <a:r>
              <a:rPr lang="lt-LT" dirty="0" smtClean="0"/>
              <a:t>literatūrinė priemonė </a:t>
            </a:r>
            <a:r>
              <a:rPr lang="lt-LT" dirty="0"/>
              <a:t>— pastišas, kuriam būdingas nevalingas šaipymasis, kada </a:t>
            </a:r>
            <a:r>
              <a:rPr lang="lt-LT" dirty="0" smtClean="0"/>
              <a:t>nebėra </a:t>
            </a:r>
            <a:r>
              <a:rPr lang="lt-LT" dirty="0"/>
              <a:t>iš ko šaipytis</a:t>
            </a:r>
            <a:r>
              <a:rPr lang="lt-LT" dirty="0" smtClean="0"/>
              <a:t>.</a:t>
            </a:r>
          </a:p>
          <a:p>
            <a:r>
              <a:rPr lang="lt-LT" dirty="0" smtClean="0"/>
              <a:t> </a:t>
            </a:r>
            <a:r>
              <a:rPr lang="lt-LT" dirty="0"/>
              <a:t>„Pastišas, kaip ir parodija, </a:t>
            </a:r>
            <a:r>
              <a:rPr lang="lt-LT" dirty="0" smtClean="0"/>
              <a:t>mėgdžioja </a:t>
            </a:r>
            <a:r>
              <a:rPr lang="lt-LT" dirty="0"/>
              <a:t>ypatingą ar savitą stilių, stilistines kaukes, </a:t>
            </a:r>
            <a:r>
              <a:rPr lang="lt-LT" dirty="0" smtClean="0"/>
              <a:t>kalbėjimą </a:t>
            </a:r>
            <a:r>
              <a:rPr lang="lt-LT" dirty="0"/>
              <a:t>negyva kalba, bet tai neutralus </a:t>
            </a:r>
            <a:r>
              <a:rPr lang="lt-LT" dirty="0" smtClean="0"/>
              <a:t>mėgdžiojimas</a:t>
            </a:r>
            <a:r>
              <a:rPr lang="lt-LT" dirty="0"/>
              <a:t>, be gilesnio parodijos akstino, be </a:t>
            </a:r>
            <a:r>
              <a:rPr lang="lt-LT" dirty="0" smtClean="0"/>
              <a:t>satyrinės </a:t>
            </a:r>
            <a:r>
              <a:rPr lang="lt-LT" dirty="0"/>
              <a:t>gaidos, be juoko“ . Kai „virš visų veiksmų ir minčių pakimba </a:t>
            </a:r>
            <a:r>
              <a:rPr lang="lt-LT" dirty="0" smtClean="0"/>
              <a:t>beprasmybė, </a:t>
            </a:r>
            <a:r>
              <a:rPr lang="lt-LT" dirty="0"/>
              <a:t>pasaulis virsta chaosu, kuriame visa  įmanoma, kuriame niekas neturi savo vietos“. </a:t>
            </a:r>
          </a:p>
        </p:txBody>
      </p:sp>
    </p:spTree>
    <p:extLst>
      <p:ext uri="{BB962C8B-B14F-4D97-AF65-F5344CB8AC3E}">
        <p14:creationId xmlns:p14="http://schemas.microsoft.com/office/powerpoint/2010/main" val="4189277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692696"/>
            <a:ext cx="6552728"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1643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422920"/>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908720"/>
            <a:ext cx="8229600" cy="5217443"/>
          </a:xfrm>
        </p:spPr>
        <p:txBody>
          <a:bodyPr>
            <a:normAutofit fontScale="92500"/>
          </a:bodyPr>
          <a:lstStyle/>
          <a:p>
            <a:r>
              <a:rPr lang="lt-LT" dirty="0"/>
              <a:t>Romane „Tūla“ magiškojo realizmo bruožus lemia postmoderni rašytojo </a:t>
            </a:r>
            <a:r>
              <a:rPr lang="lt-LT" dirty="0" smtClean="0"/>
              <a:t>sąmonė. </a:t>
            </a:r>
            <a:r>
              <a:rPr lang="lt-LT" dirty="0"/>
              <a:t>Ji maištauja prieš esamą tvarką </a:t>
            </a:r>
            <a:r>
              <a:rPr lang="lt-LT" dirty="0" smtClean="0"/>
              <a:t>visuomenėje</a:t>
            </a:r>
            <a:r>
              <a:rPr lang="lt-LT" dirty="0"/>
              <a:t>, </a:t>
            </a:r>
            <a:r>
              <a:rPr lang="lt-LT" dirty="0" smtClean="0"/>
              <a:t>susvetimėjusius </a:t>
            </a:r>
            <a:r>
              <a:rPr lang="lt-LT" dirty="0"/>
              <a:t>žmones, trypiamas vertybes. Jautrumu pasižymintys </a:t>
            </a:r>
            <a:r>
              <a:rPr lang="lt-LT" dirty="0" smtClean="0"/>
              <a:t>veikėjai </a:t>
            </a:r>
            <a:r>
              <a:rPr lang="lt-LT" dirty="0"/>
              <a:t>fantazuoja, iš realaus gyvenimo </a:t>
            </a:r>
            <a:r>
              <a:rPr lang="lt-LT" dirty="0" smtClean="0"/>
              <a:t>bėga </a:t>
            </a:r>
            <a:r>
              <a:rPr lang="lt-LT" dirty="0"/>
              <a:t>į pasąmoninį, įsivaizduojamą gyvenimą. J. Kunčinas supranta, kad „gyvenimo realijos net </a:t>
            </a:r>
            <a:r>
              <a:rPr lang="lt-LT" dirty="0" smtClean="0"/>
              <a:t>žiauresnės </a:t>
            </a:r>
            <a:r>
              <a:rPr lang="lt-LT" dirty="0"/>
              <a:t>nei mano klystantys ir besiblaškantys vyrai bei moterys. Vargu ar įmanoma vaizduoti harmoniją, kurios </a:t>
            </a:r>
            <a:r>
              <a:rPr lang="lt-LT" dirty="0" smtClean="0"/>
              <a:t>nėra </a:t>
            </a:r>
            <a:r>
              <a:rPr lang="lt-LT" dirty="0"/>
              <a:t>nei išoriniame, nei vidiniame pasaulyje</a:t>
            </a:r>
            <a:r>
              <a:rPr lang="lt-LT" dirty="0" smtClean="0"/>
              <a:t>“.</a:t>
            </a:r>
            <a:endParaRPr lang="lt-LT" dirty="0"/>
          </a:p>
        </p:txBody>
      </p:sp>
    </p:spTree>
    <p:extLst>
      <p:ext uri="{BB962C8B-B14F-4D97-AF65-F5344CB8AC3E}">
        <p14:creationId xmlns:p14="http://schemas.microsoft.com/office/powerpoint/2010/main" val="2299943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85875"/>
            <a:ext cx="3096344"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1196752"/>
            <a:ext cx="5112568"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65210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1124744"/>
            <a:ext cx="8229600" cy="5001419"/>
          </a:xfrm>
        </p:spPr>
        <p:txBody>
          <a:bodyPr>
            <a:normAutofit lnSpcReduction="10000"/>
          </a:bodyPr>
          <a:lstStyle/>
          <a:p>
            <a:pPr marL="0" indent="0">
              <a:buNone/>
            </a:pPr>
            <a:r>
              <a:rPr lang="lt-LT" dirty="0" smtClean="0"/>
              <a:t>  Pagrindinis </a:t>
            </a:r>
            <a:r>
              <a:rPr lang="lt-LT" dirty="0"/>
              <a:t>„Tūlos“ </a:t>
            </a:r>
            <a:r>
              <a:rPr lang="lt-LT" dirty="0" smtClean="0"/>
              <a:t>veikėjas </a:t>
            </a:r>
            <a:r>
              <a:rPr lang="lt-LT" dirty="0"/>
              <a:t>gyvena </a:t>
            </a:r>
            <a:r>
              <a:rPr lang="lt-LT" dirty="0" smtClean="0"/>
              <a:t>svajonėse</a:t>
            </a:r>
            <a:r>
              <a:rPr lang="lt-LT" dirty="0"/>
              <a:t>, vengia keistis pats ir keisti savo gyvenimą, kuris jo netenkina. </a:t>
            </a:r>
            <a:endParaRPr lang="lt-LT" dirty="0" smtClean="0"/>
          </a:p>
          <a:p>
            <a:pPr marL="0" indent="0">
              <a:buNone/>
            </a:pPr>
            <a:r>
              <a:rPr lang="lt-LT" dirty="0" smtClean="0"/>
              <a:t>  </a:t>
            </a:r>
          </a:p>
          <a:p>
            <a:pPr marL="0" indent="0">
              <a:buNone/>
            </a:pPr>
            <a:r>
              <a:rPr lang="lt-LT" dirty="0" smtClean="0"/>
              <a:t>Pagrindinis </a:t>
            </a:r>
            <a:r>
              <a:rPr lang="lt-LT" dirty="0"/>
              <a:t>„Tūlos“ </a:t>
            </a:r>
            <a:r>
              <a:rPr lang="lt-LT" dirty="0" smtClean="0"/>
              <a:t>veikėjas  </a:t>
            </a:r>
            <a:r>
              <a:rPr lang="lt-LT" dirty="0"/>
              <a:t>įsivaizduoja gyvenąs nerealiame pasaulyje, nes yra lakios </a:t>
            </a:r>
            <a:r>
              <a:rPr lang="lt-LT" dirty="0" smtClean="0"/>
              <a:t>vaizduotės</a:t>
            </a:r>
            <a:r>
              <a:rPr lang="lt-LT" dirty="0"/>
              <a:t>, tikrovę vertina ironiškai, optimistiškai: „</a:t>
            </a:r>
            <a:r>
              <a:rPr lang="lt-LT" dirty="0" smtClean="0"/>
              <a:t>varnalėšos </a:t>
            </a:r>
            <a:r>
              <a:rPr lang="lt-LT" dirty="0"/>
              <a:t>– tai juk varnų </a:t>
            </a:r>
            <a:r>
              <a:rPr lang="lt-LT" dirty="0" smtClean="0"/>
              <a:t>lėšos</a:t>
            </a:r>
            <a:r>
              <a:rPr lang="lt-LT" dirty="0"/>
              <a:t>, didžiuliai, žali, beverčiai banknotai, akis lesančių varnų pinigai už kantrybę</a:t>
            </a:r>
            <a:r>
              <a:rPr lang="lt-LT" dirty="0" smtClean="0"/>
              <a:t>“.</a:t>
            </a:r>
            <a:endParaRPr lang="lt-LT" dirty="0"/>
          </a:p>
        </p:txBody>
      </p:sp>
    </p:spTree>
    <p:extLst>
      <p:ext uri="{BB962C8B-B14F-4D97-AF65-F5344CB8AC3E}">
        <p14:creationId xmlns:p14="http://schemas.microsoft.com/office/powerpoint/2010/main" val="367344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endParaRPr lang="lt-LT"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20688"/>
            <a:ext cx="7704856"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8284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836712"/>
            <a:ext cx="8229600" cy="5472608"/>
          </a:xfrm>
        </p:spPr>
        <p:txBody>
          <a:bodyPr>
            <a:normAutofit/>
          </a:bodyPr>
          <a:lstStyle/>
          <a:p>
            <a:r>
              <a:rPr lang="lt-LT" dirty="0"/>
              <a:t>Magiškojo realizmo kūrinius vienija tai, kad juose </a:t>
            </a:r>
            <a:r>
              <a:rPr lang="lt-LT" dirty="0" smtClean="0"/>
              <a:t>susipina </a:t>
            </a:r>
            <a:r>
              <a:rPr lang="lt-LT" dirty="0"/>
              <a:t>fantastika ir </a:t>
            </a:r>
            <a:r>
              <a:rPr lang="lt-LT" dirty="0" smtClean="0"/>
              <a:t>realybė. </a:t>
            </a:r>
            <a:r>
              <a:rPr lang="lt-LT" dirty="0"/>
              <a:t>Fantastika yra būdas </a:t>
            </a:r>
            <a:r>
              <a:rPr lang="lt-LT" dirty="0" smtClean="0"/>
              <a:t>pabėgti </a:t>
            </a:r>
            <a:r>
              <a:rPr lang="lt-LT" dirty="0"/>
              <a:t>nuo </a:t>
            </a:r>
            <a:r>
              <a:rPr lang="lt-LT" dirty="0" smtClean="0"/>
              <a:t>realybės</a:t>
            </a:r>
            <a:r>
              <a:rPr lang="lt-LT" dirty="0"/>
              <a:t>, kuri netenkina </a:t>
            </a:r>
            <a:r>
              <a:rPr lang="lt-LT" dirty="0" smtClean="0"/>
              <a:t>veikėjo</a:t>
            </a:r>
            <a:r>
              <a:rPr lang="lt-LT" dirty="0"/>
              <a:t>. Fantazija reiškiasi  įvairiai: </a:t>
            </a:r>
            <a:r>
              <a:rPr lang="lt-LT" dirty="0" smtClean="0"/>
              <a:t>veikėjas </a:t>
            </a:r>
            <a:r>
              <a:rPr lang="lt-LT" dirty="0"/>
              <a:t>gali tapatinti save su gyvūnu, paukščiu (romano „Tūla“ pasakotojas gretina save su šikšnosparniu) arba sapną pateikti kaip neginčijamą tikrovę. David’o Madsen’o romane „Sapnų </a:t>
            </a:r>
            <a:r>
              <a:rPr lang="lt-LT" dirty="0" smtClean="0"/>
              <a:t>dėžutė“ </a:t>
            </a:r>
            <a:r>
              <a:rPr lang="lt-LT" dirty="0"/>
              <a:t>sapnas keičia  sapną, rodos, nesibaigia ir atstoja realybę.  </a:t>
            </a:r>
            <a:endParaRPr lang="lt-LT" dirty="0" smtClean="0"/>
          </a:p>
        </p:txBody>
      </p:sp>
    </p:spTree>
    <p:extLst>
      <p:ext uri="{BB962C8B-B14F-4D97-AF65-F5344CB8AC3E}">
        <p14:creationId xmlns:p14="http://schemas.microsoft.com/office/powerpoint/2010/main" val="883395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p:txBody>
          <a:bodyPr/>
          <a:lstStyle/>
          <a:p>
            <a:endParaRPr lang="lt-LT" dirty="0" smtClean="0"/>
          </a:p>
          <a:p>
            <a:r>
              <a:rPr lang="lt-LT" dirty="0" smtClean="0"/>
              <a:t>Magiškojo </a:t>
            </a:r>
            <a:r>
              <a:rPr lang="lt-LT" dirty="0"/>
              <a:t>realizmo veikalai patraukia vaizduojamu fantazijos pasauliu. Skaitytojas gali užsimiršti, kartu su veikėjais pasinerti į jausmų, troškimų, mistikos valdomą pasaulį. Patirti tai, ko trūksta tikrame gyvenime. </a:t>
            </a:r>
          </a:p>
          <a:p>
            <a:endParaRPr lang="lt-LT" dirty="0"/>
          </a:p>
        </p:txBody>
      </p:sp>
    </p:spTree>
    <p:extLst>
      <p:ext uri="{BB962C8B-B14F-4D97-AF65-F5344CB8AC3E}">
        <p14:creationId xmlns:p14="http://schemas.microsoft.com/office/powerpoint/2010/main" val="36802135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360040"/>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395536" y="1124744"/>
            <a:ext cx="8229600" cy="5217443"/>
          </a:xfrm>
        </p:spPr>
        <p:txBody>
          <a:bodyPr>
            <a:normAutofit fontScale="92500"/>
          </a:bodyPr>
          <a:lstStyle/>
          <a:p>
            <a:r>
              <a:rPr lang="lt-LT" dirty="0"/>
              <a:t> Dar vienas svarbus magiškojo realizmo bruožas yra pasakiškumas – </a:t>
            </a:r>
            <a:r>
              <a:rPr lang="lt-LT" dirty="0" smtClean="0"/>
              <a:t>fantastinė </a:t>
            </a:r>
            <a:r>
              <a:rPr lang="lt-LT" dirty="0"/>
              <a:t>situacija pateikiama kaip reali ir joje vyksta </a:t>
            </a:r>
            <a:r>
              <a:rPr lang="lt-LT" dirty="0" smtClean="0"/>
              <a:t>neįtikėtini </a:t>
            </a:r>
            <a:r>
              <a:rPr lang="lt-LT" dirty="0"/>
              <a:t>dalykai: žmogus virsta </a:t>
            </a:r>
            <a:r>
              <a:rPr lang="lt-LT" dirty="0" smtClean="0"/>
              <a:t>šikšnosparniu ar  negali </a:t>
            </a:r>
            <a:r>
              <a:rPr lang="lt-LT" dirty="0"/>
              <a:t>pabusti iš miego, netgi pats kūrinys nesibaigia</a:t>
            </a:r>
            <a:r>
              <a:rPr lang="lt-LT" dirty="0" smtClean="0"/>
              <a:t>. </a:t>
            </a:r>
          </a:p>
          <a:p>
            <a:r>
              <a:rPr lang="lt-LT" dirty="0" smtClean="0"/>
              <a:t>Romanas </a:t>
            </a:r>
            <a:r>
              <a:rPr lang="lt-LT" dirty="0"/>
              <a:t>„Tūla“ tik </a:t>
            </a:r>
            <a:r>
              <a:rPr lang="lt-LT" dirty="0" smtClean="0"/>
              <a:t>priartėja </a:t>
            </a:r>
            <a:r>
              <a:rPr lang="lt-LT" dirty="0"/>
              <a:t>prie magiškojo realizmo, nes </a:t>
            </a:r>
            <a:r>
              <a:rPr lang="lt-LT" dirty="0" smtClean="0"/>
              <a:t>tikrovė </a:t>
            </a:r>
            <a:r>
              <a:rPr lang="lt-LT" dirty="0"/>
              <a:t>netenkina </a:t>
            </a:r>
            <a:r>
              <a:rPr lang="lt-LT" dirty="0" smtClean="0"/>
              <a:t>veikėjų</a:t>
            </a:r>
            <a:r>
              <a:rPr lang="lt-LT" dirty="0"/>
              <a:t>, realybę keičia fantazija. „Tūlos“ pasakotojas nesistengia keisti savo gyvenimo, nors yra nepatenkintas esama situacija. Tai rodo ironija, pastišas. </a:t>
            </a:r>
          </a:p>
        </p:txBody>
      </p:sp>
    </p:spTree>
    <p:extLst>
      <p:ext uri="{BB962C8B-B14F-4D97-AF65-F5344CB8AC3E}">
        <p14:creationId xmlns:p14="http://schemas.microsoft.com/office/powerpoint/2010/main" val="3632762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43000"/>
            <a:ext cx="6096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26188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1124744"/>
            <a:ext cx="8229600" cy="5001419"/>
          </a:xfrm>
        </p:spPr>
        <p:txBody>
          <a:bodyPr>
            <a:normAutofit lnSpcReduction="10000"/>
          </a:bodyPr>
          <a:lstStyle/>
          <a:p>
            <a:r>
              <a:rPr lang="lt-LT" dirty="0"/>
              <a:t>Pagrindinis „Tūlos“ </a:t>
            </a:r>
            <a:r>
              <a:rPr lang="lt-LT" dirty="0" smtClean="0"/>
              <a:t>veikėjas </a:t>
            </a:r>
            <a:r>
              <a:rPr lang="lt-LT" dirty="0"/>
              <a:t>susitapatina su šikšnosparniu, nes tokia būsena jam yra </a:t>
            </a:r>
            <a:r>
              <a:rPr lang="lt-LT" dirty="0" smtClean="0"/>
              <a:t>priimtinesnė. </a:t>
            </a:r>
            <a:r>
              <a:rPr lang="lt-LT" dirty="0"/>
              <a:t>Tai  įrodo daugiau nei 21 kartą pavartoti šikšnosparnio vaizdai. Jie </a:t>
            </a:r>
            <a:r>
              <a:rPr lang="lt-LT" dirty="0" smtClean="0"/>
              <a:t>išplėtoti</a:t>
            </a:r>
            <a:r>
              <a:rPr lang="lt-LT" dirty="0"/>
              <a:t>, užima ištisus puslapius. </a:t>
            </a:r>
            <a:endParaRPr lang="lt-LT" dirty="0" smtClean="0"/>
          </a:p>
          <a:p>
            <a:r>
              <a:rPr lang="lt-LT" dirty="0" smtClean="0"/>
              <a:t>Tai </a:t>
            </a:r>
            <a:r>
              <a:rPr lang="lt-LT" dirty="0"/>
              <a:t>leidžia teigti, kad </a:t>
            </a:r>
            <a:r>
              <a:rPr lang="lt-LT" dirty="0" smtClean="0"/>
              <a:t>veikėjo - žmogaus </a:t>
            </a:r>
            <a:r>
              <a:rPr lang="lt-LT" dirty="0"/>
              <a:t>vaidmuo romane yra menkesnis už </a:t>
            </a:r>
            <a:r>
              <a:rPr lang="lt-LT" dirty="0" smtClean="0"/>
              <a:t>veikėjo - šikšnosparnio</a:t>
            </a:r>
            <a:r>
              <a:rPr lang="lt-LT" dirty="0"/>
              <a:t>. Autorius </a:t>
            </a:r>
            <a:r>
              <a:rPr lang="lt-LT" dirty="0" smtClean="0"/>
              <a:t>nusprendė </a:t>
            </a:r>
            <a:r>
              <a:rPr lang="lt-LT" dirty="0"/>
              <a:t>pagrindinio </a:t>
            </a:r>
            <a:r>
              <a:rPr lang="lt-LT" dirty="0" smtClean="0"/>
              <a:t>veikėjo pasaulėvoką </a:t>
            </a:r>
            <a:r>
              <a:rPr lang="lt-LT" dirty="0"/>
              <a:t>perteikti per šikšnosparnio prizmę. </a:t>
            </a:r>
          </a:p>
        </p:txBody>
      </p:sp>
    </p:spTree>
    <p:extLst>
      <p:ext uri="{BB962C8B-B14F-4D97-AF65-F5344CB8AC3E}">
        <p14:creationId xmlns:p14="http://schemas.microsoft.com/office/powerpoint/2010/main" val="4024396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4463" y="1195388"/>
            <a:ext cx="63150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41227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908720"/>
            <a:ext cx="8229600" cy="5217443"/>
          </a:xfrm>
        </p:spPr>
        <p:txBody>
          <a:bodyPr/>
          <a:lstStyle/>
          <a:p>
            <a:r>
              <a:rPr lang="lt-LT" dirty="0"/>
              <a:t>Toks žmogaus ir žinduolio sukryžminimas romaną priartina prie magiškojo realizmo kūrinių, padaro jį patrauklesniu skaitytojui, išlaisvina vaizduotę</a:t>
            </a:r>
            <a:r>
              <a:rPr lang="lt-LT" dirty="0" smtClean="0"/>
              <a:t>.</a:t>
            </a:r>
          </a:p>
          <a:p>
            <a:r>
              <a:rPr lang="lt-LT" dirty="0" smtClean="0"/>
              <a:t> </a:t>
            </a:r>
            <a:r>
              <a:rPr lang="lt-LT" dirty="0"/>
              <a:t>„Tūloje“ pateikiamas pasakotojas yra nei žmogus, nei šikšnosparnis. Jis turi abiejų būtybių savybių: „o aš neriu į tamsą ir skaudžiai atsimušu į langą – tikram šikšnosparniui niekada taip neatsitiktų!“. </a:t>
            </a:r>
          </a:p>
          <a:p>
            <a:endParaRPr lang="lt-LT" dirty="0"/>
          </a:p>
        </p:txBody>
      </p:sp>
    </p:spTree>
    <p:extLst>
      <p:ext uri="{BB962C8B-B14F-4D97-AF65-F5344CB8AC3E}">
        <p14:creationId xmlns:p14="http://schemas.microsoft.com/office/powerpoint/2010/main" val="32024595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76672"/>
            <a:ext cx="7200800"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9266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lt-LT" dirty="0" smtClean="0"/>
              <a:t>...</a:t>
            </a:r>
            <a:endParaRPr lang="lt-LT"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56186" y="1600200"/>
            <a:ext cx="283162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5013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764704"/>
            <a:ext cx="8229600" cy="5361459"/>
          </a:xfrm>
        </p:spPr>
        <p:txBody>
          <a:bodyPr>
            <a:normAutofit fontScale="85000" lnSpcReduction="20000"/>
          </a:bodyPr>
          <a:lstStyle/>
          <a:p>
            <a:r>
              <a:rPr lang="lt-LT" dirty="0"/>
              <a:t> Pagrindinis šikšnosparnio motyvo bruožas,  įrodantis, kad „Tūla“ turi magiškojo realizmo bruožų, – siekis išlaisvinti pagrindinio </a:t>
            </a:r>
            <a:r>
              <a:rPr lang="lt-LT" dirty="0" smtClean="0"/>
              <a:t>veikėjo </a:t>
            </a:r>
            <a:r>
              <a:rPr lang="lt-LT" dirty="0"/>
              <a:t>emocijas. Pasakotojas labai </a:t>
            </a:r>
            <a:r>
              <a:rPr lang="lt-LT" dirty="0" smtClean="0"/>
              <a:t>norėjo stebėti miegančią mylimąją</a:t>
            </a:r>
            <a:r>
              <a:rPr lang="lt-LT" dirty="0"/>
              <a:t>. Tačiau būdamas žmogumi jis </a:t>
            </a:r>
            <a:r>
              <a:rPr lang="lt-LT" dirty="0" smtClean="0"/>
              <a:t>negalėjo </a:t>
            </a:r>
            <a:r>
              <a:rPr lang="lt-LT" dirty="0"/>
              <a:t>prilipti prie lango stiklo ir ten iškyboti </a:t>
            </a:r>
            <a:r>
              <a:rPr lang="lt-LT" dirty="0" smtClean="0"/>
              <a:t>kiaurą naktį</a:t>
            </a:r>
            <a:r>
              <a:rPr lang="lt-LT" dirty="0"/>
              <a:t>. </a:t>
            </a:r>
            <a:endParaRPr lang="lt-LT" dirty="0" smtClean="0"/>
          </a:p>
          <a:p>
            <a:r>
              <a:rPr lang="lt-LT" dirty="0" smtClean="0"/>
              <a:t>Tinkamiausia </a:t>
            </a:r>
            <a:r>
              <a:rPr lang="lt-LT" dirty="0"/>
              <a:t>išeitis – autoriaus sprendimas </a:t>
            </a:r>
            <a:r>
              <a:rPr lang="lt-LT" dirty="0" smtClean="0"/>
              <a:t>veikėją -žmogų </a:t>
            </a:r>
            <a:r>
              <a:rPr lang="lt-LT" dirty="0"/>
              <a:t>paversti šikšnosparniu. Įsijautimas į šio žinduolio gyvenimą sumažina atstumą tarp žmonių ir gyvūnų pasaulio, perteikia </a:t>
            </a:r>
            <a:r>
              <a:rPr lang="lt-LT" dirty="0" smtClean="0"/>
              <a:t>susvetimėjusio </a:t>
            </a:r>
            <a:r>
              <a:rPr lang="lt-LT" dirty="0"/>
              <a:t>asmens savijautą, kuriam paguodą teikia gamta ir buvimas jos dalimi: „</a:t>
            </a:r>
            <a:r>
              <a:rPr lang="lt-LT" dirty="0" smtClean="0"/>
              <a:t>gulėdamas </a:t>
            </a:r>
            <a:r>
              <a:rPr lang="lt-LT" dirty="0"/>
              <a:t>aukštielninkas ant pilkšvos </a:t>
            </a:r>
            <a:r>
              <a:rPr lang="lt-LT" dirty="0" smtClean="0"/>
              <a:t>palangės</a:t>
            </a:r>
            <a:r>
              <a:rPr lang="lt-LT" dirty="0"/>
              <a:t>, aš dar pamatau, kad debesis užgulęs Bekešo kalną staiga krusteli ir švilpdamas </a:t>
            </a:r>
            <a:r>
              <a:rPr lang="lt-LT" dirty="0" smtClean="0"/>
              <a:t>neregėtu </a:t>
            </a:r>
            <a:r>
              <a:rPr lang="lt-LT" dirty="0"/>
              <a:t>greičiu pasileidžia tiesiai į namus“ („Tūla“, p. 8). </a:t>
            </a:r>
          </a:p>
        </p:txBody>
      </p:sp>
    </p:spTree>
    <p:extLst>
      <p:ext uri="{BB962C8B-B14F-4D97-AF65-F5344CB8AC3E}">
        <p14:creationId xmlns:p14="http://schemas.microsoft.com/office/powerpoint/2010/main" val="13157229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788187"/>
            <a:ext cx="6450277" cy="4035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17012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980728"/>
            <a:ext cx="8229600" cy="5145435"/>
          </a:xfrm>
        </p:spPr>
        <p:txBody>
          <a:bodyPr>
            <a:normAutofit fontScale="85000" lnSpcReduction="10000"/>
          </a:bodyPr>
          <a:lstStyle/>
          <a:p>
            <a:r>
              <a:rPr lang="lt-LT" dirty="0"/>
              <a:t>“   Arno Ališausko lyriškuoju pavadintas J. Kunčino romanas „Tūla“, pasak Rimvydo Šilbajorio, stiprus tuo, kad rašytojas „pasinaudoja  įtampa tarp dviejų pasaulių – </a:t>
            </a:r>
            <a:r>
              <a:rPr lang="lt-LT" dirty="0" smtClean="0"/>
              <a:t>išorinės </a:t>
            </a:r>
            <a:r>
              <a:rPr lang="lt-LT" dirty="0"/>
              <a:t>destrukcijos už menamos tvarkos fasado ir </a:t>
            </a:r>
            <a:r>
              <a:rPr lang="lt-LT" dirty="0" smtClean="0"/>
              <a:t>vidinės </a:t>
            </a:r>
            <a:r>
              <a:rPr lang="lt-LT" dirty="0"/>
              <a:t>švaros, kad ir skarmaluotos, ir pigiu vynu trenkiančios“. Taip </a:t>
            </a:r>
            <a:r>
              <a:rPr lang="lt-LT" dirty="0" smtClean="0"/>
              <a:t>išryškėja veikėjo </a:t>
            </a:r>
            <a:r>
              <a:rPr lang="lt-LT" dirty="0"/>
              <a:t>vidinio ir išorinio pasaulio priešprieša. </a:t>
            </a:r>
            <a:endParaRPr lang="lt-LT" dirty="0" smtClean="0"/>
          </a:p>
          <a:p>
            <a:r>
              <a:rPr lang="lt-LT" dirty="0" smtClean="0"/>
              <a:t> </a:t>
            </a:r>
            <a:r>
              <a:rPr lang="lt-LT" dirty="0"/>
              <a:t>Kaip </a:t>
            </a:r>
            <a:r>
              <a:rPr lang="lt-LT" dirty="0" smtClean="0"/>
              <a:t>teigė </a:t>
            </a:r>
            <a:r>
              <a:rPr lang="lt-LT" dirty="0"/>
              <a:t>pats J. Kunčinas, „normalioje </a:t>
            </a:r>
            <a:r>
              <a:rPr lang="lt-LT" dirty="0" smtClean="0"/>
              <a:t>visuomenėje </a:t>
            </a:r>
            <a:r>
              <a:rPr lang="lt-LT" dirty="0"/>
              <a:t>žmogus pats atranda savo santykį su Dievu“. Tačiau romane „Tūla“ vaizduojama tokia </a:t>
            </a:r>
            <a:r>
              <a:rPr lang="lt-LT" dirty="0" smtClean="0"/>
              <a:t>visuomenė, </a:t>
            </a:r>
            <a:r>
              <a:rPr lang="lt-LT" dirty="0"/>
              <a:t>kurioje žmogus yra suabejojęs ir Dievu, ir savimi. </a:t>
            </a:r>
            <a:r>
              <a:rPr lang="lt-LT" dirty="0" smtClean="0"/>
              <a:t>Dėl </a:t>
            </a:r>
            <a:r>
              <a:rPr lang="lt-LT" dirty="0"/>
              <a:t>to laisvas gyvenimo būdas, paguodą teikianti fantazija yra išeitis, </a:t>
            </a:r>
            <a:r>
              <a:rPr lang="lt-LT" dirty="0" smtClean="0"/>
              <a:t>galimybė bent </a:t>
            </a:r>
            <a:r>
              <a:rPr lang="lt-LT" dirty="0"/>
              <a:t>trumpam susigrąžinti vidinę ramybę.</a:t>
            </a:r>
          </a:p>
        </p:txBody>
      </p:sp>
    </p:spTree>
    <p:extLst>
      <p:ext uri="{BB962C8B-B14F-4D97-AF65-F5344CB8AC3E}">
        <p14:creationId xmlns:p14="http://schemas.microsoft.com/office/powerpoint/2010/main" val="32670228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nina\Desktop\veliniu-eisena-is-bernardinu-baznycios-50941a707b6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96752"/>
            <a:ext cx="2973226" cy="475252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ina\Desktop\veliniu-eisena-is-bernardinu-baznycios-50941a6b6ec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196752"/>
            <a:ext cx="3168352"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3848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836712"/>
            <a:ext cx="8229600" cy="5289451"/>
          </a:xfrm>
        </p:spPr>
        <p:txBody>
          <a:bodyPr>
            <a:normAutofit fontScale="92500"/>
          </a:bodyPr>
          <a:lstStyle/>
          <a:p>
            <a:pPr marL="0" indent="0">
              <a:buNone/>
            </a:pPr>
            <a:r>
              <a:rPr lang="lt-LT" dirty="0" smtClean="0"/>
              <a:t>    E</a:t>
            </a:r>
            <a:r>
              <a:rPr lang="lt-LT" dirty="0"/>
              <a:t>. N. </a:t>
            </a:r>
            <a:r>
              <a:rPr lang="lt-LT" dirty="0" smtClean="0"/>
              <a:t>Bukelienė </a:t>
            </a:r>
            <a:r>
              <a:rPr lang="lt-LT" dirty="0"/>
              <a:t>mano, kad romanas „Tūla“ yra postmodernus ir labai geros </a:t>
            </a:r>
            <a:r>
              <a:rPr lang="lt-LT" dirty="0" smtClean="0"/>
              <a:t>kokybės</a:t>
            </a:r>
            <a:r>
              <a:rPr lang="lt-LT" dirty="0"/>
              <a:t>: „sovietmečio Vilniaus bohemos retrospektyvos požiūriu – Tūla yra vienas įdomesnių aptariamojo laikotarpio [1950-ųjų karta; aut. past.] kūrinių, o jautriai perteikta desperatiškos </a:t>
            </a:r>
            <a:r>
              <a:rPr lang="lt-LT" dirty="0" smtClean="0"/>
              <a:t>meilės </a:t>
            </a:r>
            <a:r>
              <a:rPr lang="lt-LT" dirty="0"/>
              <a:t>istorija – vienas originaliausių lietuvių </a:t>
            </a:r>
            <a:r>
              <a:rPr lang="lt-LT" dirty="0" smtClean="0"/>
              <a:t>meilės </a:t>
            </a:r>
            <a:r>
              <a:rPr lang="lt-LT" dirty="0"/>
              <a:t>romanų</a:t>
            </a:r>
            <a:r>
              <a:rPr lang="lt-LT" dirty="0" smtClean="0"/>
              <a:t>“. </a:t>
            </a:r>
          </a:p>
          <a:p>
            <a:pPr marL="0" indent="0">
              <a:buNone/>
            </a:pPr>
            <a:r>
              <a:rPr lang="lt-LT" dirty="0"/>
              <a:t> </a:t>
            </a:r>
            <a:r>
              <a:rPr lang="lt-LT" dirty="0" smtClean="0"/>
              <a:t>   Literatūros </a:t>
            </a:r>
            <a:r>
              <a:rPr lang="lt-LT" dirty="0"/>
              <a:t>kritikei  J. Kunčino kūrinys atrodo unikalus ir tuo, kad liudija „žmogaus situacijos dramatizmą </a:t>
            </a:r>
            <a:r>
              <a:rPr lang="lt-LT" dirty="0" smtClean="0"/>
              <a:t>totalitarinėje visuomenėje </a:t>
            </a:r>
            <a:r>
              <a:rPr lang="lt-LT" dirty="0"/>
              <a:t>ir jo sutrikimą išsiveržus  į </a:t>
            </a:r>
            <a:r>
              <a:rPr lang="lt-LT" dirty="0" smtClean="0"/>
              <a:t>laisvę“. </a:t>
            </a:r>
            <a:endParaRPr lang="lt-LT" dirty="0"/>
          </a:p>
        </p:txBody>
      </p:sp>
    </p:spTree>
    <p:extLst>
      <p:ext uri="{BB962C8B-B14F-4D97-AF65-F5344CB8AC3E}">
        <p14:creationId xmlns:p14="http://schemas.microsoft.com/office/powerpoint/2010/main" val="17412805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980728"/>
            <a:ext cx="8229600" cy="5145435"/>
          </a:xfrm>
        </p:spPr>
        <p:txBody>
          <a:bodyPr>
            <a:normAutofit/>
          </a:bodyPr>
          <a:lstStyle/>
          <a:p>
            <a:r>
              <a:rPr lang="lt-LT" dirty="0" smtClean="0"/>
              <a:t>,,</a:t>
            </a:r>
            <a:r>
              <a:rPr lang="pt-BR" dirty="0" smtClean="0"/>
              <a:t>Meniškumu </a:t>
            </a:r>
            <a:r>
              <a:rPr lang="pt-BR" dirty="0"/>
              <a:t>ir </a:t>
            </a:r>
            <a:r>
              <a:rPr lang="pt-BR" dirty="0" smtClean="0"/>
              <a:t>dramatizmu nepranokstamas </a:t>
            </a:r>
            <a:r>
              <a:rPr lang="pt-BR" dirty="0"/>
              <a:t>romanas ‚,</a:t>
            </a:r>
            <a:r>
              <a:rPr lang="pt-BR" dirty="0" smtClean="0"/>
              <a:t>Tūl</a:t>
            </a:r>
            <a:r>
              <a:rPr lang="lt-LT" dirty="0" smtClean="0"/>
              <a:t>a“vientisumą </a:t>
            </a:r>
            <a:r>
              <a:rPr lang="lt-LT" dirty="0"/>
              <a:t>praradusio žmogaus </a:t>
            </a:r>
            <a:r>
              <a:rPr lang="lt-LT" dirty="0" smtClean="0"/>
              <a:t>bejėgystės</a:t>
            </a:r>
            <a:r>
              <a:rPr lang="lt-LT" dirty="0"/>
              <a:t>, intelektinio nuovargio, depresijos ženklas – fiziologinių funkcijų, instinktų hipertrofuotas sureikšminimas“. Tokiu </a:t>
            </a:r>
            <a:r>
              <a:rPr lang="lt-LT" dirty="0" smtClean="0"/>
              <a:t>pastebėjimu </a:t>
            </a:r>
            <a:r>
              <a:rPr lang="lt-LT" dirty="0"/>
              <a:t>E. N. </a:t>
            </a:r>
            <a:r>
              <a:rPr lang="lt-LT" dirty="0" smtClean="0"/>
              <a:t>Bukelienė </a:t>
            </a:r>
            <a:r>
              <a:rPr lang="lt-LT" dirty="0"/>
              <a:t>siekia įrodyti, kad J. Kunčino romanas yra postmodernus, nes </a:t>
            </a:r>
            <a:r>
              <a:rPr lang="lt-LT" dirty="0" smtClean="0"/>
              <a:t>veikėjas </a:t>
            </a:r>
            <a:r>
              <a:rPr lang="lt-LT" dirty="0"/>
              <a:t>itin jaučia išorinio pasaulio ir žmogaus priešpriešą, </a:t>
            </a:r>
            <a:r>
              <a:rPr lang="lt-LT" dirty="0" smtClean="0"/>
              <a:t>todėl </a:t>
            </a:r>
            <a:r>
              <a:rPr lang="lt-LT" dirty="0"/>
              <a:t>nuo realaus gyvenimo slepiasi nerealiame.   </a:t>
            </a:r>
            <a:endParaRPr lang="lt-LT" dirty="0" smtClean="0"/>
          </a:p>
        </p:txBody>
      </p:sp>
    </p:spTree>
    <p:extLst>
      <p:ext uri="{BB962C8B-B14F-4D97-AF65-F5344CB8AC3E}">
        <p14:creationId xmlns:p14="http://schemas.microsoft.com/office/powerpoint/2010/main" val="23870434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836712"/>
            <a:ext cx="8229600" cy="5289451"/>
          </a:xfrm>
        </p:spPr>
        <p:txBody>
          <a:bodyPr>
            <a:normAutofit/>
          </a:bodyPr>
          <a:lstStyle/>
          <a:p>
            <a:r>
              <a:rPr lang="lt-LT" dirty="0"/>
              <a:t>„Tūloje“ esama ir savų privalumų. Ypatingą pagrindinio </a:t>
            </a:r>
            <a:r>
              <a:rPr lang="lt-LT" dirty="0" smtClean="0"/>
              <a:t>veikėjo </a:t>
            </a:r>
            <a:r>
              <a:rPr lang="lt-LT" dirty="0"/>
              <a:t>laisvumą, atsipalaidavimą atspindi </a:t>
            </a:r>
            <a:r>
              <a:rPr lang="lt-LT" dirty="0" smtClean="0"/>
              <a:t>nė </a:t>
            </a:r>
            <a:r>
              <a:rPr lang="lt-LT" dirty="0"/>
              <a:t>trupučio nesuvaržyta kalba</a:t>
            </a:r>
            <a:r>
              <a:rPr lang="lt-LT" dirty="0" smtClean="0"/>
              <a:t>.</a:t>
            </a:r>
          </a:p>
          <a:p>
            <a:r>
              <a:rPr lang="lt-LT" dirty="0" smtClean="0"/>
              <a:t> </a:t>
            </a:r>
            <a:r>
              <a:rPr lang="lt-LT" dirty="0"/>
              <a:t>Ironiją perteikia rusiški keiksmažodžiai, šmaikštūs naujadarai, buitiniai dialogai: „dauguma šitaip: Lakūdra! Ko tu, tramtararam landžioji pas jaunus bernus</a:t>
            </a:r>
            <a:r>
              <a:rPr lang="lt-LT" dirty="0" smtClean="0"/>
              <a:t>?“</a:t>
            </a:r>
          </a:p>
          <a:p>
            <a:r>
              <a:rPr lang="lt-LT" dirty="0" smtClean="0"/>
              <a:t>Autorius </a:t>
            </a:r>
            <a:r>
              <a:rPr lang="lt-LT" dirty="0"/>
              <a:t>drąsiai vartoja nešvankius posakius, vaizduoja erotines scenas ir visa tai pateikia kaip literatūrines priemones.</a:t>
            </a:r>
          </a:p>
          <a:p>
            <a:endParaRPr lang="lt-LT" dirty="0"/>
          </a:p>
        </p:txBody>
      </p:sp>
    </p:spTree>
    <p:extLst>
      <p:ext uri="{BB962C8B-B14F-4D97-AF65-F5344CB8AC3E}">
        <p14:creationId xmlns:p14="http://schemas.microsoft.com/office/powerpoint/2010/main" val="22619847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216024"/>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p:txBody>
          <a:bodyPr>
            <a:normAutofit/>
          </a:bodyPr>
          <a:lstStyle/>
          <a:p>
            <a:r>
              <a:rPr lang="lt-LT" dirty="0"/>
              <a:t>Pagrindinis </a:t>
            </a:r>
            <a:r>
              <a:rPr lang="lt-LT" dirty="0" smtClean="0"/>
              <a:t>veikėjas </a:t>
            </a:r>
            <a:r>
              <a:rPr lang="lt-LT" dirty="0"/>
              <a:t>moka į esamą gyvenimo situaciją pažvelgti su šypsena. Pasakotojas negali pakeisti </a:t>
            </a:r>
            <a:r>
              <a:rPr lang="lt-LT" dirty="0" smtClean="0"/>
              <a:t>istorinės </a:t>
            </a:r>
            <a:r>
              <a:rPr lang="lt-LT" dirty="0"/>
              <a:t>situacijos, bet gali pakeisti savo požiūrį į tą situaciją. Toks </a:t>
            </a:r>
            <a:r>
              <a:rPr lang="lt-LT" dirty="0" smtClean="0"/>
              <a:t>kalbėtojo </a:t>
            </a:r>
            <a:r>
              <a:rPr lang="lt-LT" dirty="0"/>
              <a:t>teiginys kaip „Fidelio dovanos sovietų alkoholikams“ („Tūla“, p. 53) atskleidžia, kad pagrindinis </a:t>
            </a:r>
            <a:r>
              <a:rPr lang="lt-LT" dirty="0" smtClean="0"/>
              <a:t>veikėjas </a:t>
            </a:r>
            <a:r>
              <a:rPr lang="lt-LT" dirty="0"/>
              <a:t>moka ironiškai priimti, vertinti gyvenimą. </a:t>
            </a:r>
          </a:p>
        </p:txBody>
      </p:sp>
    </p:spTree>
    <p:extLst>
      <p:ext uri="{BB962C8B-B14F-4D97-AF65-F5344CB8AC3E}">
        <p14:creationId xmlns:p14="http://schemas.microsoft.com/office/powerpoint/2010/main" val="29504133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p:txBody>
          <a:bodyPr/>
          <a:lstStyle/>
          <a:p>
            <a:r>
              <a:rPr lang="lt-LT" dirty="0"/>
              <a:t>J. Kunčino romanas „Tūla“ ypatingas tuo, kad tarybinę žmogaus patirtį priima kaip neišvengiamybę, nesmerkia, bet šmaikščiai pasijuokia iš trūkumų: „žinoma, partija niekuomet nepalieka savo vaikų kaip aš. Partija mat nepalyginamai </a:t>
            </a:r>
            <a:r>
              <a:rPr lang="lt-LT" dirty="0" smtClean="0"/>
              <a:t>turtingesnė </a:t>
            </a:r>
            <a:r>
              <a:rPr lang="lt-LT" dirty="0"/>
              <a:t>ne tik už valkatas, ne tik už tą vyną nuo artimųjų slepiantį brolį, bet net ir už tuos gruzinus“ („Tūla“, p. 55). </a:t>
            </a:r>
          </a:p>
          <a:p>
            <a:endParaRPr lang="lt-LT" dirty="0"/>
          </a:p>
        </p:txBody>
      </p:sp>
    </p:spTree>
    <p:extLst>
      <p:ext uri="{BB962C8B-B14F-4D97-AF65-F5344CB8AC3E}">
        <p14:creationId xmlns:p14="http://schemas.microsoft.com/office/powerpoint/2010/main" val="38098597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1052736"/>
            <a:ext cx="8229600" cy="5073427"/>
          </a:xfrm>
        </p:spPr>
        <p:txBody>
          <a:bodyPr>
            <a:normAutofit/>
          </a:bodyPr>
          <a:lstStyle/>
          <a:p>
            <a:r>
              <a:rPr lang="lt-LT" dirty="0"/>
              <a:t> Autorius pasakotoją sutapatina su pagrindiniu </a:t>
            </a:r>
            <a:r>
              <a:rPr lang="lt-LT" dirty="0" smtClean="0"/>
              <a:t>veikėju</a:t>
            </a:r>
            <a:r>
              <a:rPr lang="lt-LT" dirty="0"/>
              <a:t>, kuris yra menininkas, bohemiškas žmogus, klajūnas: „bastūnams ir </a:t>
            </a:r>
            <a:r>
              <a:rPr lang="lt-LT" dirty="0" smtClean="0"/>
              <a:t>veltėdžiams</a:t>
            </a:r>
            <a:r>
              <a:rPr lang="lt-LT" dirty="0"/>
              <a:t>, girtuokliams ir benamiams </a:t>
            </a:r>
            <a:r>
              <a:rPr lang="lt-LT" dirty="0" smtClean="0"/>
              <a:t>atėjo </a:t>
            </a:r>
            <a:r>
              <a:rPr lang="lt-LT" dirty="0"/>
              <a:t>baisūs laikai – valymas </a:t>
            </a:r>
            <a:r>
              <a:rPr lang="lt-LT" dirty="0" smtClean="0"/>
              <a:t>tęsėsi </a:t>
            </a:r>
            <a:r>
              <a:rPr lang="lt-LT" dirty="0"/>
              <a:t>be paliovos &lt;...&gt; o aš pagalvodavau – kiek jų, </a:t>
            </a:r>
            <a:r>
              <a:rPr lang="lt-LT" dirty="0" smtClean="0"/>
              <a:t>baudėjų</a:t>
            </a:r>
            <a:r>
              <a:rPr lang="lt-LT" dirty="0"/>
              <a:t>, reikia, kad visi dirbtų?“ („Tūla“, p. 124—125). Romane esama ironijos, erotiškumo, pastišo, </a:t>
            </a:r>
            <a:r>
              <a:rPr lang="lt-LT" dirty="0" smtClean="0"/>
              <a:t>veikėjas </a:t>
            </a:r>
            <a:r>
              <a:rPr lang="lt-LT" dirty="0"/>
              <a:t>jaučia žmonių </a:t>
            </a:r>
            <a:r>
              <a:rPr lang="lt-LT" dirty="0" smtClean="0"/>
              <a:t>susvetimėjimą</a:t>
            </a:r>
            <a:r>
              <a:rPr lang="lt-LT" dirty="0"/>
              <a:t>, socialinių sluoksnių skirtumus. </a:t>
            </a:r>
          </a:p>
        </p:txBody>
      </p:sp>
    </p:spTree>
    <p:extLst>
      <p:ext uri="{BB962C8B-B14F-4D97-AF65-F5344CB8AC3E}">
        <p14:creationId xmlns:p14="http://schemas.microsoft.com/office/powerpoint/2010/main" val="34552713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57200" y="908720"/>
            <a:ext cx="8229600" cy="5688632"/>
          </a:xfrm>
        </p:spPr>
        <p:txBody>
          <a:bodyPr>
            <a:normAutofit lnSpcReduction="10000"/>
          </a:bodyPr>
          <a:lstStyle/>
          <a:p>
            <a:pPr marL="0" indent="0">
              <a:buNone/>
            </a:pPr>
            <a:r>
              <a:rPr lang="lt-LT" dirty="0" smtClean="0"/>
              <a:t>  </a:t>
            </a:r>
            <a:r>
              <a:rPr lang="lt-LT" dirty="0"/>
              <a:t>Žinomos </a:t>
            </a:r>
            <a:r>
              <a:rPr lang="lt-LT" dirty="0" smtClean="0"/>
              <a:t>frazės </a:t>
            </a:r>
            <a:r>
              <a:rPr lang="lt-LT" dirty="0"/>
              <a:t>pateikiamos tada vyravusia rusų kalba ir padeda įsijausti į </a:t>
            </a:r>
            <a:r>
              <a:rPr lang="lt-LT" dirty="0" smtClean="0"/>
              <a:t>veikėjo </a:t>
            </a:r>
            <a:r>
              <a:rPr lang="lt-LT" dirty="0"/>
              <a:t>gyvenimą tarybiniais laikais: „vsie my liūdi, vsie my  čelovieki!“ („Tūla“, p. 112), „Rodina slyšit, rodina znajet...“ („Tūla“, p. 147). Autorius taip pat cituoja posakių lenkų, anglų, lotynų, vokiečių, italų, ispanų kalbomis. Tai leidžia manyti, kad vaizduojamas </a:t>
            </a:r>
            <a:r>
              <a:rPr lang="lt-LT" dirty="0" smtClean="0"/>
              <a:t>veikėjas nėra </a:t>
            </a:r>
            <a:r>
              <a:rPr lang="lt-LT" dirty="0"/>
              <a:t>visiškai degradavęs. Jis turi savą vertybių sistemą, bohemiškas gyvenimo būdas yra neatsiejama jo meniškumo dalis, protestas prieš įprastas </a:t>
            </a:r>
            <a:r>
              <a:rPr lang="lt-LT" dirty="0" smtClean="0"/>
              <a:t>visuomenės </a:t>
            </a:r>
            <a:r>
              <a:rPr lang="lt-LT" dirty="0"/>
              <a:t>normas ir tarybinę </a:t>
            </a:r>
            <a:r>
              <a:rPr lang="lt-LT" dirty="0" smtClean="0"/>
              <a:t>santvarką.</a:t>
            </a:r>
            <a:endParaRPr lang="lt-LT" dirty="0"/>
          </a:p>
        </p:txBody>
      </p:sp>
    </p:spTree>
    <p:extLst>
      <p:ext uri="{BB962C8B-B14F-4D97-AF65-F5344CB8AC3E}">
        <p14:creationId xmlns:p14="http://schemas.microsoft.com/office/powerpoint/2010/main" val="3281154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571500"/>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467544" y="836712"/>
            <a:ext cx="8229600" cy="5793507"/>
          </a:xfrm>
        </p:spPr>
        <p:txBody>
          <a:bodyPr>
            <a:normAutofit fontScale="92500"/>
          </a:bodyPr>
          <a:lstStyle/>
          <a:p>
            <a:r>
              <a:rPr lang="lt-LT" dirty="0" smtClean="0"/>
              <a:t> </a:t>
            </a:r>
            <a:r>
              <a:rPr lang="lt-LT" dirty="0"/>
              <a:t>J. Kunčino romane „Tūla“ postmoderniai kalbama apie menininko meilę. Ji tokia ypatinga, kad šį jausmą tinkamai perteikti padeda šikšnosparnio motyvas. Juo </a:t>
            </a:r>
            <a:r>
              <a:rPr lang="lt-LT" dirty="0" smtClean="0"/>
              <a:t>romanas„Tūla</a:t>
            </a:r>
            <a:r>
              <a:rPr lang="lt-LT" dirty="0"/>
              <a:t>“ labai </a:t>
            </a:r>
            <a:r>
              <a:rPr lang="lt-LT" dirty="0" smtClean="0"/>
              <a:t>priartėja </a:t>
            </a:r>
            <a:r>
              <a:rPr lang="lt-LT" dirty="0"/>
              <a:t>prie magiškojo realizmo. J. Kunčinas su ironija, be smerkimo ir savigraužos </a:t>
            </a:r>
            <a:r>
              <a:rPr lang="lt-LT" dirty="0" smtClean="0"/>
              <a:t>pažvelgė </a:t>
            </a:r>
            <a:r>
              <a:rPr lang="lt-LT" dirty="0"/>
              <a:t>į asocialaus žmogaus </a:t>
            </a:r>
            <a:r>
              <a:rPr lang="lt-LT" dirty="0" smtClean="0"/>
              <a:t>padėtį </a:t>
            </a:r>
            <a:r>
              <a:rPr lang="lt-LT" dirty="0"/>
              <a:t>Tarybų Lietuvoje, nes „pamaži galima &lt;...&gt; susitaikyti su viskuo: su griūvančiu ant galvos dangumi, su vis labiau išsigimstančiu savo paties </a:t>
            </a:r>
            <a:r>
              <a:rPr lang="lt-LT" dirty="0" smtClean="0"/>
              <a:t>šešėliu</a:t>
            </a:r>
            <a:r>
              <a:rPr lang="lt-LT" dirty="0"/>
              <a:t>, netgi su tuo, kad iš visų </a:t>
            </a:r>
            <a:r>
              <a:rPr lang="lt-LT" dirty="0" smtClean="0"/>
              <a:t>jėgų įsignybęs </a:t>
            </a:r>
            <a:r>
              <a:rPr lang="lt-LT" dirty="0"/>
              <a:t>nebejauti skausmo“ („Tūla“, p. </a:t>
            </a:r>
            <a:r>
              <a:rPr lang="lt-LT" dirty="0" smtClean="0"/>
              <a:t>147). </a:t>
            </a:r>
            <a:endParaRPr lang="lt-LT" dirty="0"/>
          </a:p>
        </p:txBody>
      </p:sp>
    </p:spTree>
    <p:extLst>
      <p:ext uri="{BB962C8B-B14F-4D97-AF65-F5344CB8AC3E}">
        <p14:creationId xmlns:p14="http://schemas.microsoft.com/office/powerpoint/2010/main" val="16426258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a:xfrm>
            <a:off x="323528" y="1196752"/>
            <a:ext cx="8229600" cy="4608512"/>
          </a:xfrm>
        </p:spPr>
        <p:txBody>
          <a:bodyPr/>
          <a:lstStyle/>
          <a:p>
            <a:r>
              <a:rPr lang="lt-LT" dirty="0"/>
              <a:t>Kalbinių formų gausa „Tūloje“ pagyvina pasakojimą, padaro </a:t>
            </a:r>
            <a:r>
              <a:rPr lang="lt-LT" dirty="0" smtClean="0"/>
              <a:t>patrauklesnį </a:t>
            </a:r>
            <a:r>
              <a:rPr lang="lt-LT" dirty="0"/>
              <a:t>skaitytojui, padeda įsijausti į pasakojamą istoriją</a:t>
            </a:r>
            <a:r>
              <a:rPr lang="lt-LT" dirty="0" smtClean="0"/>
              <a:t>.</a:t>
            </a:r>
          </a:p>
          <a:p>
            <a:r>
              <a:rPr lang="lt-LT" dirty="0" smtClean="0"/>
              <a:t> </a:t>
            </a:r>
            <a:r>
              <a:rPr lang="lt-LT" dirty="0"/>
              <a:t>Kadangi romanas vaizduoja buitines scenas, kasdienybę, tai paprasta, įvykius atitinkanti pasakotojo kalba neišsiskiria iš bendro konteksto, yra labai tinkamai parinkta.</a:t>
            </a:r>
          </a:p>
          <a:p>
            <a:endParaRPr lang="lt-LT" dirty="0"/>
          </a:p>
        </p:txBody>
      </p:sp>
    </p:spTree>
    <p:extLst>
      <p:ext uri="{BB962C8B-B14F-4D97-AF65-F5344CB8AC3E}">
        <p14:creationId xmlns:p14="http://schemas.microsoft.com/office/powerpoint/2010/main" val="22593793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r>
              <a:rPr lang="lt-LT" dirty="0" smtClean="0"/>
              <a:t>...</a:t>
            </a:r>
            <a:endParaRPr lang="lt-LT" dirty="0"/>
          </a:p>
        </p:txBody>
      </p:sp>
      <p:sp>
        <p:nvSpPr>
          <p:cNvPr id="3" name="Content Placeholder 2"/>
          <p:cNvSpPr>
            <a:spLocks noGrp="1"/>
          </p:cNvSpPr>
          <p:nvPr>
            <p:ph idx="1"/>
          </p:nvPr>
        </p:nvSpPr>
        <p:spPr/>
        <p:txBody>
          <a:bodyPr/>
          <a:lstStyle/>
          <a:p>
            <a:r>
              <a:rPr lang="lt-LT" dirty="0" smtClean="0"/>
              <a:t>Gal kam pravers...</a:t>
            </a:r>
          </a:p>
          <a:p>
            <a:endParaRPr lang="lt-LT" dirty="0"/>
          </a:p>
          <a:p>
            <a:r>
              <a:rPr lang="lt-LT" dirty="0" smtClean="0"/>
              <a:t>Sudėliojo Janina Gedvilienė</a:t>
            </a:r>
            <a:endParaRPr lang="lt-LT" dirty="0"/>
          </a:p>
        </p:txBody>
      </p:sp>
    </p:spTree>
    <p:extLst>
      <p:ext uri="{BB962C8B-B14F-4D97-AF65-F5344CB8AC3E}">
        <p14:creationId xmlns:p14="http://schemas.microsoft.com/office/powerpoint/2010/main" val="3578246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TotalTime>
  <Words>2661</Words>
  <Application>Microsoft Office PowerPoint</Application>
  <PresentationFormat>On-screen Show (4:3)</PresentationFormat>
  <Paragraphs>107</Paragraphs>
  <Slides>59</Slides>
  <Notes>2</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PowerPoint Presentation</vt:lpstr>
      <vt:lpstr>J.Kunčinas</vt:lpstr>
      <vt:lpstr>J.Kunčinas</vt:lpstr>
      <vt:lpstr>Jurgis KUNČINAS</vt:lpstr>
      <vt:lpstr>J.KUNČINAS   ,,TŪLA“</vt:lpstr>
      <vt:lpstr>J.Kunčino kambarys</vt:lpstr>
      <vt:lpstr>J.Kunčino kambarys</vt:lpstr>
      <vt:lpstr>PowerPoint Presentation</vt:lpstr>
      <vt:lpstr>...</vt:lpstr>
      <vt:lpstr>PowerPoint Presentation</vt:lpstr>
      <vt:lpstr>J.Kunčinas</vt:lpstr>
      <vt:lpstr>PowerPoint Presentation</vt:lpstr>
      <vt:lpstr>PowerPoint Presentation</vt:lpstr>
      <vt:lpstr>J.Kunčinas  ,,TŪLA“</vt:lpstr>
      <vt:lpstr>PowerPoint Presentation</vt:lpstr>
      <vt:lpstr>PowerPoint Presentation</vt:lpstr>
      <vt:lpstr>Tūla</vt:lpstr>
      <vt:lpstr>TŪLA</vt:lpstr>
      <vt:lpstr>Tūla</vt:lpstr>
      <vt:lpstr>Knygos leidimai.</vt:lpstr>
      <vt:lpstr>...</vt:lpstr>
      <vt:lpstr>...</vt:lpstr>
      <vt:lpstr>PowerPoint Presentation</vt:lpstr>
      <vt:lpstr>...</vt:lpstr>
      <vt:lpstr>Tūla</vt:lpstr>
      <vt:lpstr>Spektaklis</vt:lpstr>
      <vt:lpstr>...</vt:lpstr>
      <vt:lpstr>PowerPoint Presentation</vt:lpstr>
      <vt:lpstr>...</vt:lpstr>
      <vt:lpstr>Vilnius </vt:lpstr>
      <vt:lpstr>...</vt:lpstr>
      <vt:lpstr>PowerPoint Presentation</vt:lpstr>
      <vt:lpstr>...</vt:lpstr>
      <vt:lpstr>PowerPoint Presentation</vt:lpstr>
      <vt:lpstr>...</vt:lpstr>
      <vt:lpstr>PowerPoint Presentation</vt:lpstr>
      <vt:lpstr>...</vt:lpstr>
      <vt:lpstr>...</vt:lpstr>
      <vt:lpstr>...</vt:lpstr>
      <vt:lpstr>PowerPoint Presentation</vt:lpstr>
      <vt:lpstr>...</vt:lpstr>
      <vt:lpstr>PowerPoint Presentation</vt:lpstr>
      <vt:lpstr>...</vt:lpstr>
      <vt:lpstr>PowerPoint Presentation</vt:lpstr>
      <vt:lpstr>...</vt:lpstr>
      <vt:lpstr>...</vt:lpstr>
      <vt:lpstr>PowerPoint Presentation</vt:lpstr>
      <vt:lpstr>...</vt:lpstr>
      <vt:lpstr>PowerPoint Presentation</vt:lpstr>
      <vt:lpstr>...</vt:lpstr>
      <vt:lpstr>...</vt:lpstr>
      <vt:lpstr>...</vt:lpstr>
      <vt:lpstr>...</vt:lpstr>
      <vt:lpstr>...</vt:lpstr>
      <vt:lpstr>...</vt:lpstr>
      <vt:lpstr>...</vt:lpstr>
      <vt:lpstr>...</vt:lpstr>
      <vt:lpstr>...</vt:lpstr>
      <vt:lpst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J.Kunčinas  ,,TŪLA“</dc:title>
  <dc:creator>janina</dc:creator>
  <cp:lastModifiedBy>janina</cp:lastModifiedBy>
  <cp:revision>32</cp:revision>
  <dcterms:created xsi:type="dcterms:W3CDTF">2012-11-03T17:52:29Z</dcterms:created>
  <dcterms:modified xsi:type="dcterms:W3CDTF">2013-01-23T21:14:00Z</dcterms:modified>
</cp:coreProperties>
</file>