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60" r:id="rId5"/>
    <p:sldId id="259" r:id="rId6"/>
    <p:sldId id="261" r:id="rId7"/>
    <p:sldId id="262" r:id="rId8"/>
    <p:sldId id="263" r:id="rId9"/>
    <p:sldId id="264" r:id="rId10"/>
    <p:sldId id="265" r:id="rId11"/>
    <p:sldId id="266"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1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D9D386F-2871-4FF1-A738-02446202080A}" type="datetimeFigureOut">
              <a:rPr lang="lt-LT" smtClean="0"/>
              <a:t>2013.01.09</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2B54C743-6654-4986-BC4B-8836127AA0BC}"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9D386F-2871-4FF1-A738-02446202080A}" type="datetimeFigureOut">
              <a:rPr lang="lt-LT" smtClean="0"/>
              <a:t>2013.01.09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D9D386F-2871-4FF1-A738-02446202080A}" type="datetimeFigureOut">
              <a:rPr lang="lt-LT" smtClean="0"/>
              <a:t>2013.01.09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B54C743-6654-4986-BC4B-8836127AA0BC}"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D9D386F-2871-4FF1-A738-02446202080A}" type="datetimeFigureOut">
              <a:rPr lang="lt-LT" smtClean="0"/>
              <a:t>2013.01.09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D9D386F-2871-4FF1-A738-02446202080A}" type="datetimeFigureOut">
              <a:rPr lang="lt-LT" smtClean="0"/>
              <a:t>2013.01.09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D9D386F-2871-4FF1-A738-02446202080A}" type="datetimeFigureOut">
              <a:rPr lang="lt-LT" smtClean="0"/>
              <a:t>2013.01.09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9D386F-2871-4FF1-A738-02446202080A}" type="datetimeFigureOut">
              <a:rPr lang="lt-LT" smtClean="0"/>
              <a:t>2013.01.09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D9D386F-2871-4FF1-A738-02446202080A}" type="datetimeFigureOut">
              <a:rPr lang="lt-LT" smtClean="0"/>
              <a:t>2013.01.09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D9D386F-2871-4FF1-A738-02446202080A}" type="datetimeFigureOut">
              <a:rPr lang="lt-LT" smtClean="0"/>
              <a:t>2013.01.09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077200" y="6356350"/>
            <a:ext cx="609600" cy="365125"/>
          </a:xfrm>
        </p:spPr>
        <p:txBody>
          <a:bodyPr/>
          <a:lstStyle/>
          <a:p>
            <a:fld id="{2B54C743-6654-4986-BC4B-8836127AA0BC}" type="slidenum">
              <a:rPr lang="lt-LT" smtClean="0"/>
              <a:t>‹#›</a:t>
            </a:fld>
            <a:endParaRPr lang="lt-L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9D386F-2871-4FF1-A738-02446202080A}" type="datetimeFigureOut">
              <a:rPr lang="lt-LT" smtClean="0"/>
              <a:t>2013.01.09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9D386F-2871-4FF1-A738-02446202080A}" type="datetimeFigureOut">
              <a:rPr lang="lt-LT" smtClean="0"/>
              <a:t>2013.01.09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B54C743-6654-4986-BC4B-8836127AA0BC}"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D9D386F-2871-4FF1-A738-02446202080A}" type="datetimeFigureOut">
              <a:rPr lang="lt-LT" smtClean="0"/>
              <a:t>2013.01.09</a:t>
            </a:fld>
            <a:endParaRPr lang="lt-L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B54C743-6654-4986-BC4B-8836127AA0BC}" type="slidenum">
              <a:rPr lang="lt-LT" smtClean="0"/>
              <a:t>‹#›</a:t>
            </a:fld>
            <a:endParaRPr lang="lt-L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hyperlink" Target="http://lt.wikipedia.org/wiki/Steponas_Darius" TargetMode="External"/><Relationship Id="rId2" Type="http://schemas.openxmlformats.org/officeDocument/2006/relationships/hyperlink" Target="http://lt.wikipedia.org/wiki/Lituanica" TargetMode="External"/><Relationship Id="rId1" Type="http://schemas.openxmlformats.org/officeDocument/2006/relationships/slideLayout" Target="../slideLayouts/slideLayout3.xml"/><Relationship Id="rId4" Type="http://schemas.openxmlformats.org/officeDocument/2006/relationships/hyperlink" Target="http://lt.wikipedia.org/wiki/Stasys_Gir%C4%97n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0"/>
            <a:ext cx="6480048" cy="1008112"/>
          </a:xfrm>
        </p:spPr>
        <p:txBody>
          <a:bodyPr>
            <a:normAutofit/>
          </a:bodyPr>
          <a:lstStyle/>
          <a:p>
            <a:pPr algn="l"/>
            <a:r>
              <a:rPr lang="lt-LT" dirty="0" smtClean="0">
                <a:latin typeface="Adobe Caslon Pro Bold" pitchFamily="18" charset="-70"/>
                <a:ea typeface="Adobe Myungjo Std M" pitchFamily="18" charset="-128"/>
              </a:rPr>
              <a:t>Darius ir Girėnas</a:t>
            </a:r>
            <a:endParaRPr lang="lt-LT" dirty="0">
              <a:latin typeface="Adobe Caslon Pro Bold" pitchFamily="18" charset="-70"/>
              <a:ea typeface="Adobe Myungjo Std M" pitchFamily="18" charset="-128"/>
            </a:endParaRPr>
          </a:p>
        </p:txBody>
      </p:sp>
      <p:sp>
        <p:nvSpPr>
          <p:cNvPr id="3" name="Subtitle 2"/>
          <p:cNvSpPr>
            <a:spLocks noGrp="1"/>
          </p:cNvSpPr>
          <p:nvPr>
            <p:ph type="subTitle" idx="1"/>
          </p:nvPr>
        </p:nvSpPr>
        <p:spPr>
          <a:xfrm>
            <a:off x="5796136" y="5537448"/>
            <a:ext cx="3167680" cy="1320552"/>
          </a:xfrm>
        </p:spPr>
        <p:txBody>
          <a:bodyPr>
            <a:normAutofit/>
          </a:bodyPr>
          <a:lstStyle/>
          <a:p>
            <a:r>
              <a:rPr lang="lt-LT" dirty="0" smtClean="0"/>
              <a:t> Parengė: Gabija</a:t>
            </a:r>
          </a:p>
          <a:p>
            <a:r>
              <a:rPr lang="lt-LT" dirty="0" smtClean="0"/>
              <a:t>Žibutytė 3c</a:t>
            </a:r>
            <a:endParaRPr lang="lt-LT" dirty="0"/>
          </a:p>
        </p:txBody>
      </p:sp>
      <p:pic>
        <p:nvPicPr>
          <p:cNvPr id="1027" name="Picture 3" descr="C:\Documents and Settings\XP\My Documents\lituanica-sr-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83602"/>
            <a:ext cx="5904656" cy="5990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9736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48680" y="116632"/>
            <a:ext cx="7772400" cy="1362456"/>
          </a:xfrm>
        </p:spPr>
        <p:txBody>
          <a:bodyPr/>
          <a:lstStyle/>
          <a:p>
            <a:pPr algn="ctr"/>
            <a:r>
              <a:rPr lang="lt-LT" dirty="0" smtClean="0"/>
              <a:t>Lituanica</a:t>
            </a:r>
            <a:endParaRPr lang="lt-LT" dirty="0"/>
          </a:p>
        </p:txBody>
      </p:sp>
      <p:sp>
        <p:nvSpPr>
          <p:cNvPr id="5" name="Text Placeholder 4"/>
          <p:cNvSpPr>
            <a:spLocks noGrp="1"/>
          </p:cNvSpPr>
          <p:nvPr>
            <p:ph type="body" idx="1"/>
          </p:nvPr>
        </p:nvSpPr>
        <p:spPr>
          <a:xfrm>
            <a:off x="179512" y="1916832"/>
            <a:ext cx="4572000" cy="4392488"/>
          </a:xfrm>
        </p:spPr>
        <p:txBody>
          <a:bodyPr>
            <a:normAutofit fontScale="92500" lnSpcReduction="20000"/>
          </a:bodyPr>
          <a:lstStyle/>
          <a:p>
            <a:r>
              <a:rPr lang="lt-LT" sz="2400" dirty="0"/>
              <a:t>Lituanica – lietuvių Stepono Dariaus ir Stasio Girėno valdomas eksperimentinis lėktuvas, 1933 m. sėkmingai perskridęs Atlanto vandenyną ir neaiškiomis aplinkybėmis sudužęs, iki galutinio tikslo (Kauno) belikus mažiau kaip dešimtadaliui kelio. </a:t>
            </a:r>
            <a:endParaRPr lang="lt-LT" sz="2400" dirty="0" smtClean="0"/>
          </a:p>
          <a:p>
            <a:endParaRPr lang="lt-LT" dirty="0" smtClean="0"/>
          </a:p>
          <a:p>
            <a:endParaRPr lang="lt-LT" dirty="0"/>
          </a:p>
          <a:p>
            <a:endParaRPr lang="lt-LT" dirty="0" smtClean="0"/>
          </a:p>
          <a:p>
            <a:endParaRPr lang="lt-LT" dirty="0"/>
          </a:p>
          <a:p>
            <a:r>
              <a:rPr lang="lt-LT" dirty="0" smtClean="0"/>
              <a:t>Tai </a:t>
            </a:r>
            <a:r>
              <a:rPr lang="lt-LT" dirty="0"/>
              <a:t>vienas svarbiausių įvykių XX a. Lietuvos istorijoje.</a:t>
            </a:r>
          </a:p>
        </p:txBody>
      </p:sp>
      <p:pic>
        <p:nvPicPr>
          <p:cNvPr id="2050" name="Picture 2" descr="C:\Documents and Settings\XP\My Documents\Steponas_Darius_and_Stasys_Girėnas_(Lithuanica,_19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692696"/>
            <a:ext cx="3851505" cy="574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030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4624"/>
            <a:ext cx="7772400" cy="1362456"/>
          </a:xfrm>
        </p:spPr>
        <p:txBody>
          <a:bodyPr/>
          <a:lstStyle/>
          <a:p>
            <a:r>
              <a:rPr lang="lt-LT" dirty="0" smtClean="0"/>
              <a:t>Maršrutas</a:t>
            </a:r>
            <a:endParaRPr lang="lt-LT" dirty="0"/>
          </a:p>
        </p:txBody>
      </p:sp>
      <p:sp>
        <p:nvSpPr>
          <p:cNvPr id="3" name="Text Placeholder 2"/>
          <p:cNvSpPr>
            <a:spLocks noGrp="1"/>
          </p:cNvSpPr>
          <p:nvPr>
            <p:ph type="body" idx="1"/>
          </p:nvPr>
        </p:nvSpPr>
        <p:spPr>
          <a:xfrm>
            <a:off x="107504" y="1772816"/>
            <a:ext cx="2808312" cy="4153336"/>
          </a:xfrm>
        </p:spPr>
        <p:txBody>
          <a:bodyPr/>
          <a:lstStyle/>
          <a:p>
            <a:r>
              <a:rPr lang="lt-LT" dirty="0"/>
              <a:t>Visa trasa buvo suskirstyta į tris etapus: Niujorkas-Niufaundlandas – 2129,8 km, Atlanto vandenynas – 3513,2 km, Airija-Kaunas – 1543 km (iš viso 7186 km).</a:t>
            </a:r>
          </a:p>
        </p:txBody>
      </p:sp>
      <p:pic>
        <p:nvPicPr>
          <p:cNvPr id="3074" name="Picture 2" descr="C:\Documents and Settings\XP\My Documents\Darius_Girena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1340768"/>
            <a:ext cx="5368300" cy="5156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22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9392"/>
            <a:ext cx="7772400" cy="1362456"/>
          </a:xfrm>
        </p:spPr>
        <p:txBody>
          <a:bodyPr/>
          <a:lstStyle/>
          <a:p>
            <a:r>
              <a:rPr lang="lt-LT" dirty="0" smtClean="0"/>
              <a:t>Skrydis</a:t>
            </a:r>
            <a:endParaRPr lang="lt-LT" dirty="0"/>
          </a:p>
        </p:txBody>
      </p:sp>
      <p:sp>
        <p:nvSpPr>
          <p:cNvPr id="3" name="Text Placeholder 2"/>
          <p:cNvSpPr>
            <a:spLocks noGrp="1"/>
          </p:cNvSpPr>
          <p:nvPr>
            <p:ph type="body" idx="1"/>
          </p:nvPr>
        </p:nvSpPr>
        <p:spPr>
          <a:xfrm>
            <a:off x="0" y="1628800"/>
            <a:ext cx="3419872" cy="5184576"/>
          </a:xfrm>
        </p:spPr>
        <p:txBody>
          <a:bodyPr>
            <a:normAutofit lnSpcReduction="10000"/>
          </a:bodyPr>
          <a:lstStyle/>
          <a:p>
            <a:r>
              <a:rPr lang="lt-LT" dirty="0"/>
              <a:t>1933 m. liepos 15 d. 6 val. 24 min. lakūnai pakilo iš Niujorko Floido </a:t>
            </a:r>
            <a:r>
              <a:rPr lang="lt-LT" dirty="0" smtClean="0"/>
              <a:t>Beneto oro </a:t>
            </a:r>
            <a:r>
              <a:rPr lang="lt-LT" dirty="0"/>
              <a:t>uosto</a:t>
            </a:r>
            <a:r>
              <a:rPr lang="lt-LT" dirty="0" smtClean="0"/>
              <a:t>.</a:t>
            </a:r>
          </a:p>
          <a:p>
            <a:r>
              <a:rPr lang="lt-LT" dirty="0"/>
              <a:t> Liepos 16 d. </a:t>
            </a:r>
            <a:r>
              <a:rPr lang="lt-LT" dirty="0" smtClean="0"/>
              <a:t>vakare </a:t>
            </a:r>
            <a:r>
              <a:rPr lang="lt-LT" dirty="0" smtClean="0"/>
              <a:t>25 </a:t>
            </a:r>
            <a:r>
              <a:rPr lang="lt-LT" dirty="0"/>
              <a:t>000 žmonių minia Aleksoto oro uoste laukė pasirodant didvyrių</a:t>
            </a:r>
            <a:r>
              <a:rPr lang="lt-LT" dirty="0" smtClean="0"/>
              <a:t>.</a:t>
            </a:r>
          </a:p>
          <a:p>
            <a:endParaRPr lang="lt-LT" dirty="0"/>
          </a:p>
          <a:p>
            <a:r>
              <a:rPr lang="lt-LT" dirty="0"/>
              <a:t> Lėktuvas užsikabino už medžių viršūnių, nulaužė kelis medžius ir liepos 17 d. 0 val. 36 min. (Berlyno laiku) sudužo šalia Kuhdamo </a:t>
            </a:r>
            <a:r>
              <a:rPr lang="lt-LT" dirty="0" smtClean="0"/>
              <a:t>kaimo.</a:t>
            </a:r>
            <a:endParaRPr lang="lt-LT" dirty="0"/>
          </a:p>
        </p:txBody>
      </p:sp>
      <p:pic>
        <p:nvPicPr>
          <p:cNvPr id="5122" name="Picture 2" descr="C:\Documents and Settings\XP\My Documents\lituani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1052736"/>
            <a:ext cx="5471256" cy="5441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15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6552728" cy="1224136"/>
          </a:xfrm>
        </p:spPr>
        <p:txBody>
          <a:bodyPr/>
          <a:lstStyle/>
          <a:p>
            <a:r>
              <a:rPr lang="lt-LT" dirty="0"/>
              <a:t>Katastrofos priežastys</a:t>
            </a:r>
          </a:p>
        </p:txBody>
      </p:sp>
      <p:sp>
        <p:nvSpPr>
          <p:cNvPr id="3" name="Text Placeholder 2"/>
          <p:cNvSpPr>
            <a:spLocks noGrp="1"/>
          </p:cNvSpPr>
          <p:nvPr>
            <p:ph type="body" idx="1"/>
          </p:nvPr>
        </p:nvSpPr>
        <p:spPr>
          <a:xfrm>
            <a:off x="107504" y="1772816"/>
            <a:ext cx="3024336" cy="4608512"/>
          </a:xfrm>
        </p:spPr>
        <p:txBody>
          <a:bodyPr>
            <a:normAutofit/>
          </a:bodyPr>
          <a:lstStyle/>
          <a:p>
            <a:pPr marL="342900" indent="-342900">
              <a:buFont typeface="Arial" pitchFamily="34" charset="0"/>
              <a:buChar char="•"/>
            </a:pPr>
            <a:r>
              <a:rPr lang="lt-LT" sz="2400" dirty="0" smtClean="0"/>
              <a:t>Dėl audros, arba sugedus motorui;</a:t>
            </a:r>
          </a:p>
          <a:p>
            <a:pPr marL="342900" indent="-342900">
              <a:buFont typeface="Arial" pitchFamily="34" charset="0"/>
              <a:buChar char="•"/>
            </a:pPr>
            <a:r>
              <a:rPr lang="lt-LT" sz="2400" dirty="0" smtClean="0"/>
              <a:t>Dėl pilotavimo klaidų;</a:t>
            </a:r>
          </a:p>
          <a:p>
            <a:pPr marL="342900" indent="-342900">
              <a:buFont typeface="Arial" pitchFamily="34" charset="0"/>
              <a:buChar char="•"/>
            </a:pPr>
            <a:r>
              <a:rPr lang="lt-LT" sz="2400" dirty="0" smtClean="0"/>
              <a:t>Dėl nepavykusio nusileidimo.</a:t>
            </a:r>
            <a:endParaRPr lang="lt-LT" sz="2400" dirty="0"/>
          </a:p>
        </p:txBody>
      </p:sp>
      <p:pic>
        <p:nvPicPr>
          <p:cNvPr id="4098" name="Picture 2" descr="C:\Documents and Settings\XP\My Documents\lektuv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6883" y="1268760"/>
            <a:ext cx="6052015" cy="639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3098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656" y="227492"/>
            <a:ext cx="7772400" cy="1362456"/>
          </a:xfrm>
        </p:spPr>
        <p:txBody>
          <a:bodyPr/>
          <a:lstStyle/>
          <a:p>
            <a:pPr algn="ctr"/>
            <a:r>
              <a:rPr lang="lt-LT" dirty="0" smtClean="0"/>
              <a:t/>
            </a:r>
            <a:br>
              <a:rPr lang="lt-LT" dirty="0" smtClean="0"/>
            </a:br>
            <a:r>
              <a:rPr lang="lt-LT" sz="6000" dirty="0"/>
              <a:t>Steponas Darius</a:t>
            </a:r>
            <a:br>
              <a:rPr lang="lt-LT" sz="6000" dirty="0"/>
            </a:br>
            <a:r>
              <a:rPr lang="fi-FI" sz="3600" dirty="0"/>
              <a:t>1896</a:t>
            </a:r>
            <a:r>
              <a:rPr lang="lt-LT" sz="3600" dirty="0"/>
              <a:t>-1933</a:t>
            </a:r>
          </a:p>
        </p:txBody>
      </p:sp>
      <p:sp>
        <p:nvSpPr>
          <p:cNvPr id="3" name="Text Placeholder 2"/>
          <p:cNvSpPr>
            <a:spLocks noGrp="1"/>
          </p:cNvSpPr>
          <p:nvPr>
            <p:ph type="body" idx="1"/>
          </p:nvPr>
        </p:nvSpPr>
        <p:spPr>
          <a:xfrm>
            <a:off x="107504" y="1745432"/>
            <a:ext cx="3600400" cy="5112568"/>
          </a:xfrm>
        </p:spPr>
        <p:txBody>
          <a:bodyPr>
            <a:normAutofit/>
          </a:bodyPr>
          <a:lstStyle/>
          <a:p>
            <a:r>
              <a:rPr lang="lt-LT" dirty="0" smtClean="0"/>
              <a:t>Pirmajame </a:t>
            </a:r>
            <a:r>
              <a:rPr lang="lt-LT" dirty="0"/>
              <a:t>pasauliniame kare </a:t>
            </a:r>
            <a:r>
              <a:rPr lang="lt-LT" dirty="0" smtClean="0"/>
              <a:t>dalyvavo kaip savanoris</a:t>
            </a:r>
            <a:r>
              <a:rPr lang="lt-LT" dirty="0"/>
              <a:t>, fronte Prancūzijoje tiesė telefono </a:t>
            </a:r>
            <a:r>
              <a:rPr lang="lt-LT" dirty="0" smtClean="0"/>
              <a:t>linijas.</a:t>
            </a:r>
          </a:p>
          <a:p>
            <a:r>
              <a:rPr lang="lt-LT" dirty="0"/>
              <a:t>Po karo tęsė </a:t>
            </a:r>
            <a:r>
              <a:rPr lang="lt-LT" dirty="0" smtClean="0"/>
              <a:t>mokslus įstojo </a:t>
            </a:r>
            <a:r>
              <a:rPr lang="lt-LT" dirty="0"/>
              <a:t>į Lietuvos </a:t>
            </a:r>
            <a:r>
              <a:rPr lang="lt-LT" dirty="0" smtClean="0"/>
              <a:t>kariuomenę.</a:t>
            </a:r>
          </a:p>
          <a:p>
            <a:r>
              <a:rPr lang="lt-LT" dirty="0" smtClean="0"/>
              <a:t>Dalyvavo </a:t>
            </a:r>
            <a:r>
              <a:rPr lang="lt-LT" dirty="0"/>
              <a:t>Klaipėdos krašto sukilime, buvo vienas iš vadų. </a:t>
            </a:r>
            <a:endParaRPr lang="lt-LT" dirty="0" smtClean="0"/>
          </a:p>
          <a:p>
            <a:r>
              <a:rPr lang="lt-LT" dirty="0"/>
              <a:t>B</a:t>
            </a:r>
            <a:r>
              <a:rPr lang="lt-LT" dirty="0" smtClean="0"/>
              <a:t>aigė </a:t>
            </a:r>
            <a:r>
              <a:rPr lang="lt-LT" dirty="0"/>
              <a:t>Kauno karo mokyklą, 1923 m. tapo karo lakūnu, 1927 m. – kapitonu</a:t>
            </a:r>
            <a:r>
              <a:rPr lang="lt-LT" dirty="0" smtClean="0"/>
              <a:t>.</a:t>
            </a:r>
          </a:p>
          <a:p>
            <a:r>
              <a:rPr lang="lt-LT" dirty="0" smtClean="0"/>
              <a:t> </a:t>
            </a:r>
            <a:r>
              <a:rPr lang="lt-LT" dirty="0"/>
              <a:t>Skraidydamas karo aviacijoje nepadarė nė vienos </a:t>
            </a:r>
            <a:r>
              <a:rPr lang="lt-LT" dirty="0" smtClean="0"/>
              <a:t>avarijos.</a:t>
            </a:r>
            <a:endParaRPr lang="lt-LT" dirty="0"/>
          </a:p>
          <a:p>
            <a:endParaRPr lang="lt-LT" dirty="0" smtClean="0"/>
          </a:p>
        </p:txBody>
      </p:sp>
      <p:pic>
        <p:nvPicPr>
          <p:cNvPr id="6147" name="Picture 3" descr="C:\Documents and Settings\XP\My Documents\Steponas-Dari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768375"/>
            <a:ext cx="3561184" cy="608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196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552" y="188640"/>
            <a:ext cx="6048672" cy="1362456"/>
          </a:xfrm>
        </p:spPr>
        <p:txBody>
          <a:bodyPr/>
          <a:lstStyle/>
          <a:p>
            <a:pPr algn="ctr"/>
            <a:r>
              <a:rPr lang="lt-LT" sz="6000" dirty="0" smtClean="0"/>
              <a:t>Stasys Girėnas</a:t>
            </a:r>
            <a:r>
              <a:rPr lang="lt-LT" dirty="0" smtClean="0"/>
              <a:t/>
            </a:r>
            <a:br>
              <a:rPr lang="lt-LT" dirty="0" smtClean="0"/>
            </a:br>
            <a:r>
              <a:rPr lang="lt-LT" sz="4000" dirty="0" smtClean="0"/>
              <a:t>1893-1933</a:t>
            </a:r>
            <a:endParaRPr lang="lt-LT" sz="4000" dirty="0"/>
          </a:p>
        </p:txBody>
      </p:sp>
      <p:sp>
        <p:nvSpPr>
          <p:cNvPr id="3" name="Text Placeholder 2"/>
          <p:cNvSpPr>
            <a:spLocks noGrp="1"/>
          </p:cNvSpPr>
          <p:nvPr>
            <p:ph type="body" idx="1"/>
          </p:nvPr>
        </p:nvSpPr>
        <p:spPr>
          <a:xfrm>
            <a:off x="179512" y="1700808"/>
            <a:ext cx="4248472" cy="4896544"/>
          </a:xfrm>
        </p:spPr>
        <p:txBody>
          <a:bodyPr>
            <a:normAutofit/>
          </a:bodyPr>
          <a:lstStyle/>
          <a:p>
            <a:r>
              <a:rPr lang="lt-LT" dirty="0" smtClean="0"/>
              <a:t>Tikrasis </a:t>
            </a:r>
            <a:r>
              <a:rPr lang="lt-LT" dirty="0"/>
              <a:t>vardas Stasys </a:t>
            </a:r>
            <a:r>
              <a:rPr lang="lt-LT" dirty="0" smtClean="0"/>
              <a:t>Girskis.</a:t>
            </a:r>
          </a:p>
          <a:p>
            <a:r>
              <a:rPr lang="lt-LT" dirty="0"/>
              <a:t>Jis buvo jauniausias iš šešiolikos vaikų, iš kurių dvylika mirė</a:t>
            </a:r>
            <a:r>
              <a:rPr lang="lt-LT" dirty="0" smtClean="0"/>
              <a:t>.</a:t>
            </a:r>
          </a:p>
          <a:p>
            <a:r>
              <a:rPr lang="lt-LT" dirty="0"/>
              <a:t>Užaugęs emigravo į </a:t>
            </a:r>
            <a:r>
              <a:rPr lang="lt-LT" dirty="0" smtClean="0"/>
              <a:t>Čikagą, kur </a:t>
            </a:r>
            <a:r>
              <a:rPr lang="lt-LT" dirty="0"/>
              <a:t>dirbo lėktuvų mechaniku, tarnavo Amerikos armijoje. </a:t>
            </a:r>
            <a:endParaRPr lang="lt-LT" dirty="0" smtClean="0"/>
          </a:p>
          <a:p>
            <a:r>
              <a:rPr lang="lt-LT" dirty="0"/>
              <a:t>Grįžęs iš armijos, kurį laiką dirbo </a:t>
            </a:r>
            <a:r>
              <a:rPr lang="lt-LT" dirty="0" smtClean="0"/>
              <a:t>taksistu.</a:t>
            </a:r>
          </a:p>
          <a:p>
            <a:r>
              <a:rPr lang="lt-LT" dirty="0"/>
              <a:t>1931 m. tapo žymaus aviacijos festivalio Čikagoje nugalėtoju. Turėjo talentą sklęsti ir tiksliai nutupdyti lėktuvą net ir neveikiant </a:t>
            </a:r>
            <a:r>
              <a:rPr lang="lt-LT" dirty="0" smtClean="0"/>
              <a:t>varikliui.</a:t>
            </a:r>
            <a:endParaRPr lang="lt-LT" dirty="0"/>
          </a:p>
        </p:txBody>
      </p:sp>
      <p:pic>
        <p:nvPicPr>
          <p:cNvPr id="7170" name="Picture 2" descr="C:\Documents and Settings\XP\My Documents\stasys giren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269" y="548680"/>
            <a:ext cx="3841279" cy="5924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096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849"/>
            <a:ext cx="7772400" cy="1362456"/>
          </a:xfrm>
        </p:spPr>
        <p:txBody>
          <a:bodyPr/>
          <a:lstStyle/>
          <a:p>
            <a:r>
              <a:rPr lang="lt-LT" dirty="0" smtClean="0"/>
              <a:t>Pilotai</a:t>
            </a:r>
            <a:endParaRPr lang="lt-LT" dirty="0"/>
          </a:p>
        </p:txBody>
      </p:sp>
      <p:sp>
        <p:nvSpPr>
          <p:cNvPr id="3" name="Text Placeholder 2"/>
          <p:cNvSpPr>
            <a:spLocks noGrp="1"/>
          </p:cNvSpPr>
          <p:nvPr>
            <p:ph type="body" idx="1"/>
          </p:nvPr>
        </p:nvSpPr>
        <p:spPr>
          <a:xfrm>
            <a:off x="107504" y="1772816"/>
            <a:ext cx="4032448" cy="4968552"/>
          </a:xfrm>
        </p:spPr>
        <p:txBody>
          <a:bodyPr>
            <a:normAutofit/>
          </a:bodyPr>
          <a:lstStyle/>
          <a:p>
            <a:r>
              <a:rPr lang="lt-LT" sz="2400" dirty="0"/>
              <a:t>Nuo pat sugrįžimo į JAV Darius rengėsi skristi į Lietuvą. Jam pavyko surasti bendraminčių – Stasį </a:t>
            </a:r>
            <a:r>
              <a:rPr lang="lt-LT" sz="2400" dirty="0" smtClean="0"/>
              <a:t>Girėną. Jie </a:t>
            </a:r>
            <a:r>
              <a:rPr lang="lt-LT" sz="2400" dirty="0"/>
              <a:t>kartu rengė Amerikos lietuvių aviacijos šventes, iš savo santaupų, suaukotų bei pasiskolintų pinigų įsigijo ir perstatė lėktuvą Belanca CH 300 Pacemaker, vėliau nudažytą oranžine spalva ir pavadintą „Lituanica“.</a:t>
            </a:r>
          </a:p>
        </p:txBody>
      </p:sp>
      <p:pic>
        <p:nvPicPr>
          <p:cNvPr id="8194" name="Picture 2" descr="C:\Documents and Settings\XP\My Documents\Darius_ir_Girenas_Lituanica_lakunai_aviatoriai_didvyriai_340878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946" y="1556792"/>
            <a:ext cx="4842606" cy="3422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5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5628"/>
            <a:ext cx="7772400" cy="1362456"/>
          </a:xfrm>
        </p:spPr>
        <p:txBody>
          <a:bodyPr/>
          <a:lstStyle/>
          <a:p>
            <a:r>
              <a:rPr lang="lt-LT" dirty="0" smtClean="0"/>
              <a:t>Skrydžio reikšmė</a:t>
            </a:r>
            <a:endParaRPr lang="lt-LT" dirty="0"/>
          </a:p>
        </p:txBody>
      </p:sp>
      <p:sp>
        <p:nvSpPr>
          <p:cNvPr id="3" name="Text Placeholder 2"/>
          <p:cNvSpPr>
            <a:spLocks noGrp="1"/>
          </p:cNvSpPr>
          <p:nvPr>
            <p:ph type="body" idx="1"/>
          </p:nvPr>
        </p:nvSpPr>
        <p:spPr>
          <a:xfrm>
            <a:off x="107504" y="1412776"/>
            <a:ext cx="4617712" cy="5431656"/>
          </a:xfrm>
        </p:spPr>
        <p:txBody>
          <a:bodyPr>
            <a:normAutofit fontScale="92500" lnSpcReduction="10000"/>
          </a:bodyPr>
          <a:lstStyle/>
          <a:p>
            <a:r>
              <a:rPr lang="lt-LT" dirty="0"/>
              <a:t>Pasaulinėje aviacijos istorijoje S. Dariaus ir S. Girėno skrydis reikšmingas tuo, kad nenusileidę išbuvo ore 37 val. 11 min., nuskridę (iki katastrofos vietos) 6411 kilometrų. Tai buvo antrasis tuo metu skrydžio be nusileidimo rezultatas pasaulyje</a:t>
            </a:r>
            <a:r>
              <a:rPr lang="lt-LT" dirty="0" smtClean="0"/>
              <a:t>.</a:t>
            </a:r>
          </a:p>
          <a:p>
            <a:r>
              <a:rPr lang="lt-LT" dirty="0"/>
              <a:t>Blogomis oro sąlygomis, be radijo ryšio, be autopiloto, be parašiutų skrido tiksliau, negu kitų tautų lakūnai, aprūpinti visomis moderniausiomis navigacijos priemonėmis. Jų skrydis – vienas tiksliausių aviacijos istorijoje. Šiuo skrydžiu buvo atvertas kelias oro paštui tarp Amerikos ir Europos žemynų. Lakūnų žygis, jų tragiška mirtis tapo daugelio poetų, rašytojų, dailininkų, skulptorių, muzikų įkvėpimo šaltiniu.</a:t>
            </a:r>
          </a:p>
        </p:txBody>
      </p:sp>
      <p:pic>
        <p:nvPicPr>
          <p:cNvPr id="9218" name="Picture 2" descr="C:\Documents and Settings\XP\My Documents\darius_girenas_commemorative_postcard_off_of_facebook_Lithuania_in_old_photographs_242163_10150187714556976_221806776975_7477797_1872304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9" y="1605140"/>
            <a:ext cx="4499992" cy="4221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132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7644302" cy="1320176"/>
          </a:xfrm>
        </p:spPr>
        <p:txBody>
          <a:bodyPr/>
          <a:lstStyle/>
          <a:p>
            <a:r>
              <a:rPr lang="lt-LT" dirty="0"/>
              <a:t>Atminimo įamžinimas</a:t>
            </a:r>
          </a:p>
        </p:txBody>
      </p:sp>
      <p:sp>
        <p:nvSpPr>
          <p:cNvPr id="3" name="Text Placeholder 2"/>
          <p:cNvSpPr>
            <a:spLocks noGrp="1"/>
          </p:cNvSpPr>
          <p:nvPr>
            <p:ph type="body" idx="1"/>
          </p:nvPr>
        </p:nvSpPr>
        <p:spPr>
          <a:xfrm>
            <a:off x="107504" y="1673424"/>
            <a:ext cx="4104456" cy="5184576"/>
          </a:xfrm>
        </p:spPr>
        <p:txBody>
          <a:bodyPr>
            <a:normAutofit/>
          </a:bodyPr>
          <a:lstStyle/>
          <a:p>
            <a:pPr marL="342900" indent="-342900">
              <a:buFont typeface="Arial" pitchFamily="34" charset="0"/>
              <a:buChar char="•"/>
            </a:pPr>
            <a:r>
              <a:rPr lang="lt-LT" dirty="0"/>
              <a:t>Vyčio Kryžiaus V laipsnio </a:t>
            </a:r>
            <a:r>
              <a:rPr lang="lt-LT" dirty="0" smtClean="0"/>
              <a:t>ordinas, </a:t>
            </a:r>
            <a:r>
              <a:rPr lang="lt-LT" dirty="0"/>
              <a:t>Šaulių sąjungos </a:t>
            </a:r>
            <a:r>
              <a:rPr lang="lt-LT" dirty="0" smtClean="0"/>
              <a:t>žvaigždė, Lietuvos </a:t>
            </a:r>
            <a:r>
              <a:rPr lang="lt-LT" dirty="0"/>
              <a:t>skautų </a:t>
            </a:r>
            <a:r>
              <a:rPr lang="lt-LT" dirty="0" smtClean="0"/>
              <a:t>ordinas;</a:t>
            </a:r>
          </a:p>
          <a:p>
            <a:pPr marL="342900" indent="-342900">
              <a:buFont typeface="Arial" pitchFamily="34" charset="0"/>
              <a:buChar char="•"/>
            </a:pPr>
            <a:r>
              <a:rPr lang="lt-LT" dirty="0" smtClean="0"/>
              <a:t>Pašto ženklų serija;</a:t>
            </a:r>
          </a:p>
          <a:p>
            <a:pPr marL="342900" indent="-342900">
              <a:buFont typeface="Arial" pitchFamily="34" charset="0"/>
              <a:buChar char="•"/>
            </a:pPr>
            <a:r>
              <a:rPr lang="lt-LT" dirty="0" smtClean="0"/>
              <a:t>Paminklai;</a:t>
            </a:r>
          </a:p>
          <a:p>
            <a:pPr marL="342900" indent="-342900">
              <a:buFont typeface="Arial" pitchFamily="34" charset="0"/>
              <a:buChar char="•"/>
            </a:pPr>
            <a:r>
              <a:rPr lang="lt-LT" dirty="0" smtClean="0"/>
              <a:t>Viršukalnės Pietvakarių Pamyre;</a:t>
            </a:r>
          </a:p>
          <a:p>
            <a:pPr marL="342900" indent="-342900">
              <a:buFont typeface="Arial" pitchFamily="34" charset="0"/>
              <a:buChar char="•"/>
            </a:pPr>
            <a:r>
              <a:rPr lang="lt-LT" dirty="0" smtClean="0"/>
              <a:t>Filmai („Lituanikos sparnai“, „Skrydis per Atlantą“)</a:t>
            </a:r>
          </a:p>
          <a:p>
            <a:pPr marL="342900" indent="-342900">
              <a:buFont typeface="Arial" pitchFamily="34" charset="0"/>
              <a:buChar char="•"/>
            </a:pPr>
            <a:r>
              <a:rPr lang="lt-LT" dirty="0" smtClean="0"/>
              <a:t>10 litų kupiūra</a:t>
            </a:r>
          </a:p>
          <a:p>
            <a:pPr marL="342900" indent="-342900">
              <a:buFont typeface="Arial" pitchFamily="34" charset="0"/>
              <a:buChar char="•"/>
            </a:pPr>
            <a:r>
              <a:rPr lang="lt-LT" dirty="0" smtClean="0"/>
              <a:t>Karo muziejaus ekspodicija.</a:t>
            </a:r>
          </a:p>
          <a:p>
            <a:pPr marL="342900" indent="-342900">
              <a:buFont typeface="Arial" pitchFamily="34" charset="0"/>
              <a:buChar char="•"/>
            </a:pPr>
            <a:endParaRPr lang="lt-LT" dirty="0" smtClean="0"/>
          </a:p>
          <a:p>
            <a:pPr marL="342900" indent="-342900">
              <a:buFont typeface="Arial" pitchFamily="34" charset="0"/>
              <a:buChar char="•"/>
            </a:pPr>
            <a:endParaRPr lang="lt-LT" dirty="0" smtClean="0"/>
          </a:p>
          <a:p>
            <a:endParaRPr lang="lt-LT" dirty="0"/>
          </a:p>
        </p:txBody>
      </p:sp>
      <p:pic>
        <p:nvPicPr>
          <p:cNvPr id="10242" name="Picture 2" descr="C:\Documents and Settings\XP\My Documents\11-17-12sswDarius10lituF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4509120"/>
            <a:ext cx="4532825" cy="2181652"/>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Documents and Settings\XP\My Documents\image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1628800"/>
            <a:ext cx="1857375" cy="24574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Documents and Settings\XP\My Documents\bS5PW8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1771537"/>
            <a:ext cx="2690004" cy="201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774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br>
              <a:rPr lang="lt-LT" dirty="0" smtClean="0"/>
            </a:br>
            <a:endParaRPr lang="lt-LT" dirty="0"/>
          </a:p>
        </p:txBody>
      </p:sp>
      <p:sp>
        <p:nvSpPr>
          <p:cNvPr id="3" name="Text Placeholder 2"/>
          <p:cNvSpPr>
            <a:spLocks noGrp="1"/>
          </p:cNvSpPr>
          <p:nvPr>
            <p:ph type="body" idx="1"/>
          </p:nvPr>
        </p:nvSpPr>
        <p:spPr/>
        <p:txBody>
          <a:bodyPr/>
          <a:lstStyle/>
          <a:p>
            <a:r>
              <a:rPr lang="lt-LT" dirty="0">
                <a:hlinkClick r:id="rId2"/>
              </a:rPr>
              <a:t>http://</a:t>
            </a:r>
            <a:r>
              <a:rPr lang="lt-LT" dirty="0" smtClean="0">
                <a:hlinkClick r:id="rId2"/>
              </a:rPr>
              <a:t>lt.wikipedia.org/wiki/Lituanica</a:t>
            </a:r>
            <a:endParaRPr lang="lt-LT" dirty="0" smtClean="0"/>
          </a:p>
          <a:p>
            <a:r>
              <a:rPr lang="lt-LT" dirty="0">
                <a:hlinkClick r:id="rId3"/>
              </a:rPr>
              <a:t>http://</a:t>
            </a:r>
            <a:r>
              <a:rPr lang="lt-LT" dirty="0" smtClean="0">
                <a:hlinkClick r:id="rId3"/>
              </a:rPr>
              <a:t>lt.wikipedia.org/wiki/Steponas_Darius</a:t>
            </a:r>
            <a:endParaRPr lang="lt-LT" dirty="0" smtClean="0"/>
          </a:p>
          <a:p>
            <a:r>
              <a:rPr lang="lt-LT" dirty="0">
                <a:hlinkClick r:id="rId4"/>
              </a:rPr>
              <a:t>http://</a:t>
            </a:r>
            <a:r>
              <a:rPr lang="lt-LT" dirty="0" smtClean="0">
                <a:hlinkClick r:id="rId4"/>
              </a:rPr>
              <a:t>lt.wikipedia.org/wiki/Stasys_Gir%C4%97nas</a:t>
            </a:r>
            <a:endParaRPr lang="lt-LT" dirty="0" smtClean="0"/>
          </a:p>
          <a:p>
            <a:endParaRPr lang="lt-LT" dirty="0"/>
          </a:p>
        </p:txBody>
      </p:sp>
    </p:spTree>
    <p:extLst>
      <p:ext uri="{BB962C8B-B14F-4D97-AF65-F5344CB8AC3E}">
        <p14:creationId xmlns:p14="http://schemas.microsoft.com/office/powerpoint/2010/main" val="19627550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70</TotalTime>
  <Words>518</Words>
  <Application>Microsoft Office PowerPoint</Application>
  <PresentationFormat>On-screen Show (4:3)</PresentationFormat>
  <Paragraphs>51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Darius ir Girėnas</vt:lpstr>
      <vt:lpstr>Lituanica</vt:lpstr>
      <vt:lpstr>Maršrutas</vt:lpstr>
      <vt:lpstr>Skrydis</vt:lpstr>
      <vt:lpstr>Katastrofos priežastys</vt:lpstr>
      <vt:lpstr> Steponas Darius 1896-1933</vt:lpstr>
      <vt:lpstr>Stasys Girėnas 1893-1933</vt:lpstr>
      <vt:lpstr>Pilotai</vt:lpstr>
      <vt:lpstr>Skrydžio reikšmė</vt:lpstr>
      <vt:lpstr>Atminimo įamžinimas</vt:lpstr>
      <vt:lpstr>Šaltiniai: </vt:lpstr>
    </vt:vector>
  </TitlesOfParts>
  <Company>Asmeninis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XP</dc:creator>
  <cp:lastModifiedBy>XP</cp:lastModifiedBy>
  <cp:revision>7</cp:revision>
  <dcterms:created xsi:type="dcterms:W3CDTF">2013-01-09T15:52:05Z</dcterms:created>
  <dcterms:modified xsi:type="dcterms:W3CDTF">2013-01-09T17:24:15Z</dcterms:modified>
</cp:coreProperties>
</file>