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301" r:id="rId4"/>
    <p:sldId id="305" r:id="rId5"/>
    <p:sldId id="306" r:id="rId6"/>
    <p:sldId id="302" r:id="rId7"/>
    <p:sldId id="310" r:id="rId8"/>
    <p:sldId id="321" r:id="rId9"/>
    <p:sldId id="315" r:id="rId10"/>
    <p:sldId id="291" r:id="rId11"/>
    <p:sldId id="295" r:id="rId12"/>
    <p:sldId id="323" r:id="rId13"/>
    <p:sldId id="317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55" autoAdjust="0"/>
  </p:normalViewPr>
  <p:slideViewPr>
    <p:cSldViewPr>
      <p:cViewPr varScale="1">
        <p:scale>
          <a:sx n="77" d="100"/>
          <a:sy n="77" d="100"/>
        </p:scale>
        <p:origin x="-9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46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2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9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4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1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602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1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90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16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949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5701-D5DE-4343-A520-60BC898F0EED}" type="datetimeFigureOut">
              <a:rPr lang="lt-LT" smtClean="0"/>
              <a:t>2012.12.12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dynas.lt/terminu-zodynas/V/valdzia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278688" cy="2979763"/>
          </a:xfrm>
        </p:spPr>
        <p:txBody>
          <a:bodyPr>
            <a:noAutofit/>
          </a:bodyPr>
          <a:lstStyle/>
          <a:p>
            <a:r>
              <a:rPr lang="lt-LT" b="1" dirty="0" smtClean="0"/>
              <a:t>B. Sruoga „Dievų miškas“. Lageris - žlugdanti žmogų sistema.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b="1" dirty="0">
                <a:solidFill>
                  <a:schemeClr val="tx1"/>
                </a:solidFill>
              </a:rPr>
              <a:t>5</a:t>
            </a:r>
            <a:r>
              <a:rPr lang="lt-LT" b="1" dirty="0" smtClean="0">
                <a:solidFill>
                  <a:schemeClr val="tx1"/>
                </a:solidFill>
              </a:rPr>
              <a:t>-oji pamoka</a:t>
            </a:r>
          </a:p>
          <a:p>
            <a:endParaRPr lang="lt-LT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68960"/>
            <a:ext cx="253630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7700963" cy="1871662"/>
          </a:xfrm>
        </p:spPr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b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</a:br>
            <a:endParaRPr lang="ru-RU" b="1" i="1" dirty="0" smtClean="0"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628800"/>
            <a:ext cx="8712968" cy="4824189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</a:rPr>
              <a:t>Pasiremdami namų darbų išvadomis ir visu kūriniu, dirbdami bendradarbiaujančiose porose, gebėsite glaustai (2 – 3 sakiniais) raštu išplėtoti </a:t>
            </a:r>
            <a:r>
              <a:rPr lang="lt-LT" sz="4400" b="1" dirty="0" smtClean="0">
                <a:solidFill>
                  <a:srgbClr val="FF0000"/>
                </a:solidFill>
                <a:latin typeface="Times New Roman" pitchFamily="18" charset="0"/>
              </a:rPr>
              <a:t>VIENĄ</a:t>
            </a:r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</a:rPr>
              <a:t> rašinio </a:t>
            </a:r>
            <a:r>
              <a:rPr lang="lt-LT" sz="4400" b="1" dirty="0" smtClean="0">
                <a:solidFill>
                  <a:srgbClr val="FF0000"/>
                </a:solidFill>
                <a:latin typeface="Times New Roman" pitchFamily="18" charset="0"/>
              </a:rPr>
              <a:t>plano dalį </a:t>
            </a:r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</a:rPr>
              <a:t>(pagal duotą „Temos žemėlapį“).</a:t>
            </a:r>
            <a:endParaRPr lang="lt-LT" sz="4400" b="1" dirty="0">
              <a:solidFill>
                <a:srgbClr val="7030A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637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Namų darbų patikra (10 – 15 min.)</a:t>
            </a:r>
            <a:br>
              <a:rPr lang="lt-LT" b="1" dirty="0" smtClean="0"/>
            </a:b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4000" b="1" dirty="0"/>
              <a:t>Pasiruošti pristatyti </a:t>
            </a:r>
            <a:r>
              <a:rPr lang="lt-LT" sz="4000" b="1" dirty="0">
                <a:solidFill>
                  <a:srgbClr val="C00000"/>
                </a:solidFill>
              </a:rPr>
              <a:t>DU</a:t>
            </a:r>
            <a:r>
              <a:rPr lang="lt-LT" sz="4000" b="1" dirty="0"/>
              <a:t> pasirinktus </a:t>
            </a:r>
            <a:r>
              <a:rPr lang="lt-LT" sz="4000" b="1" dirty="0">
                <a:solidFill>
                  <a:srgbClr val="C00000"/>
                </a:solidFill>
              </a:rPr>
              <a:t>prižiūrėtojų charakterius: </a:t>
            </a:r>
            <a:endParaRPr lang="lt-LT" sz="4000" b="1" dirty="0" smtClean="0">
              <a:solidFill>
                <a:srgbClr val="C00000"/>
              </a:solidFill>
            </a:endParaRPr>
          </a:p>
          <a:p>
            <a:r>
              <a:rPr lang="lt-LT" sz="4000" b="1" dirty="0" smtClean="0">
                <a:solidFill>
                  <a:srgbClr val="7030A0"/>
                </a:solidFill>
              </a:rPr>
              <a:t>kas </a:t>
            </a:r>
            <a:r>
              <a:rPr lang="lt-LT" sz="4000" b="1" dirty="0">
                <a:solidFill>
                  <a:srgbClr val="7030A0"/>
                </a:solidFill>
              </a:rPr>
              <a:t>buvo iki patekdamas į </a:t>
            </a:r>
            <a:r>
              <a:rPr lang="lt-LT" sz="4000" b="1" dirty="0" smtClean="0">
                <a:solidFill>
                  <a:srgbClr val="7030A0"/>
                </a:solidFill>
              </a:rPr>
              <a:t>lagerį? </a:t>
            </a:r>
          </a:p>
          <a:p>
            <a:r>
              <a:rPr lang="lt-LT" sz="4000" b="1" dirty="0" smtClean="0">
                <a:solidFill>
                  <a:srgbClr val="7030A0"/>
                </a:solidFill>
              </a:rPr>
              <a:t>kokią </a:t>
            </a:r>
            <a:r>
              <a:rPr lang="lt-LT" sz="4000" b="1" dirty="0">
                <a:solidFill>
                  <a:srgbClr val="7030A0"/>
                </a:solidFill>
              </a:rPr>
              <a:t>karjerą čia </a:t>
            </a:r>
            <a:r>
              <a:rPr lang="lt-LT" sz="4000" b="1" dirty="0" smtClean="0">
                <a:solidFill>
                  <a:srgbClr val="7030A0"/>
                </a:solidFill>
              </a:rPr>
              <a:t>padarė? </a:t>
            </a:r>
          </a:p>
          <a:p>
            <a:r>
              <a:rPr lang="lt-LT" sz="4000" b="1" dirty="0" smtClean="0">
                <a:solidFill>
                  <a:srgbClr val="7030A0"/>
                </a:solidFill>
              </a:rPr>
              <a:t>ryškiausi </a:t>
            </a:r>
            <a:r>
              <a:rPr lang="lt-LT" sz="4000" b="1" dirty="0">
                <a:solidFill>
                  <a:srgbClr val="7030A0"/>
                </a:solidFill>
              </a:rPr>
              <a:t>charakterio bruožai, kalbėsena, veikimo </a:t>
            </a:r>
            <a:r>
              <a:rPr lang="lt-LT" sz="4000" b="1" dirty="0" smtClean="0">
                <a:solidFill>
                  <a:srgbClr val="7030A0"/>
                </a:solidFill>
              </a:rPr>
              <a:t>būdai.</a:t>
            </a:r>
          </a:p>
          <a:p>
            <a:pPr marL="0" indent="0">
              <a:buNone/>
            </a:pPr>
            <a:r>
              <a:rPr lang="lt-LT" sz="4000" b="1" dirty="0" smtClean="0"/>
              <a:t>2. Ekspertė – </a:t>
            </a:r>
            <a:r>
              <a:rPr lang="lt-LT" sz="4000" b="1" u="sng" dirty="0" smtClean="0"/>
              <a:t>Gytė</a:t>
            </a:r>
            <a:r>
              <a:rPr lang="lt-LT" sz="4000" b="1" dirty="0" smtClean="0"/>
              <a:t> (jos 3 – 5 </a:t>
            </a:r>
            <a:r>
              <a:rPr lang="lt-LT" sz="4000" b="1" dirty="0" err="1" smtClean="0"/>
              <a:t>pateiktys</a:t>
            </a:r>
            <a:r>
              <a:rPr lang="lt-LT" sz="4000" b="1" dirty="0" smtClean="0"/>
              <a:t> ).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rgbClr val="C00000"/>
                </a:solidFill>
              </a:rPr>
              <a:t>TRYS PLIUSAI  / PLIUS TAŠKAS – </a:t>
            </a:r>
            <a:r>
              <a:rPr lang="lt-LT" sz="4000" b="1" u="sng" dirty="0" smtClean="0">
                <a:solidFill>
                  <a:srgbClr val="7030A0"/>
                </a:solidFill>
              </a:rPr>
              <a:t>JEI VISOS 3  POZICIJOS APTARTOS, IŠPLĖTOTOS, PRISTATYMO KALBA SKLANDI.</a:t>
            </a:r>
            <a:endParaRPr lang="lt-LT" sz="4000" b="1" u="sng" dirty="0">
              <a:solidFill>
                <a:srgbClr val="7030A0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lt-LT" sz="4000" b="1" dirty="0"/>
          </a:p>
        </p:txBody>
      </p:sp>
    </p:spTree>
    <p:extLst>
      <p:ext uri="{BB962C8B-B14F-4D97-AF65-F5344CB8AC3E}">
        <p14:creationId xmlns:p14="http://schemas.microsoft.com/office/powerpoint/2010/main" val="253543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/>
              <a:t>N. D. APIBENDRINIMAS – </a:t>
            </a:r>
            <a:r>
              <a:rPr lang="lt-LT" sz="4000" b="1" dirty="0" smtClean="0">
                <a:solidFill>
                  <a:srgbClr val="FF0000"/>
                </a:solidFill>
              </a:rPr>
              <a:t>prižiūrėtojų šaržai:</a:t>
            </a:r>
            <a:endParaRPr lang="lt-LT" sz="4000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544616"/>
          </a:xfrm>
        </p:spPr>
        <p:txBody>
          <a:bodyPr>
            <a:no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Jų vardai ir pavardės kūriny „įamžinami“ – </a:t>
            </a:r>
            <a:r>
              <a:rPr lang="lt-LT" sz="2400" b="1" u="sng" dirty="0" smtClean="0">
                <a:latin typeface="Times New Roman" pitchFamily="18" charset="0"/>
                <a:cs typeface="Times New Roman" pitchFamily="18" charset="0"/>
              </a:rPr>
              <a:t>išryškintos charakteristikos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, atskleidžiančios kraštutinę žmogaus degradaciją.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lt-LT" sz="2400" b="1" u="sng" dirty="0" smtClean="0">
                <a:latin typeface="Times New Roman" pitchFamily="18" charset="0"/>
                <a:cs typeface="Times New Roman" pitchFamily="18" charset="0"/>
              </a:rPr>
              <a:t>Spalvingas kraugerių armijos paveikslas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: SS karininkai, kriminalistai, nusikaltėliai, „užsitarnavę paaukštinimą“ stovyklos kaliniai, „galvažudžiai “ – </a:t>
            </a:r>
            <a:r>
              <a:rPr lang="lt-LT" sz="2400" b="1" u="sng" dirty="0" smtClean="0">
                <a:latin typeface="Times New Roman" pitchFamily="18" charset="0"/>
                <a:cs typeface="Times New Roman" pitchFamily="18" charset="0"/>
              </a:rPr>
              <a:t>„lagerio galingieji“.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Tai menkystų, pasipūtėlių, galvažudžių paradas, </a:t>
            </a:r>
            <a:r>
              <a:rPr lang="lt-LT" sz="2400" b="1" u="sng" dirty="0" smtClean="0">
                <a:latin typeface="Times New Roman" pitchFamily="18" charset="0"/>
                <a:cs typeface="Times New Roman" pitchFamily="18" charset="0"/>
              </a:rPr>
              <a:t>atskleistas su giliu menininko ir psichologo įžvalgumu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. Tai jie kuria  absurdišką </a:t>
            </a:r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lagerio tvarką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, tikrovės </a:t>
            </a:r>
            <a:r>
              <a:rPr lang="lt-LT" sz="2400" b="1" dirty="0" err="1" smtClean="0">
                <a:latin typeface="Times New Roman" pitchFamily="18" charset="0"/>
                <a:cs typeface="Times New Roman" pitchFamily="18" charset="0"/>
              </a:rPr>
              <a:t>anormalumą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,  siaubą.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lt-LT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APIBENDRINDAMI  ĮRODYKITE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kad knygoje smerkiami ne tik lagerio budeliai, bet ir visa totalitarinė sistema, sukūrusi žmogų naikinančius lagerius.</a:t>
            </a:r>
            <a:endParaRPr lang="lt-LT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lt-LT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lt-LT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lt-LT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1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N. D. </a:t>
            </a:r>
            <a:r>
              <a:rPr lang="lt-LT" b="1" dirty="0" smtClean="0"/>
              <a:t>APIBENDRINIMAS – </a:t>
            </a:r>
            <a:r>
              <a:rPr lang="lt-LT" b="1" dirty="0" smtClean="0">
                <a:solidFill>
                  <a:srgbClr val="FF0000"/>
                </a:solidFill>
              </a:rPr>
              <a:t>KALINIAI: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7000" b="1" u="sng" dirty="0" smtClean="0"/>
              <a:t>Portretai nekuriami </a:t>
            </a:r>
            <a:r>
              <a:rPr lang="lt-LT" sz="7000" b="1" dirty="0" smtClean="0"/>
              <a:t>– tai marga, pilka bevardė </a:t>
            </a:r>
            <a:r>
              <a:rPr lang="lt-LT" sz="7000" b="1" u="sng" dirty="0" smtClean="0"/>
              <a:t>minia</a:t>
            </a:r>
            <a:r>
              <a:rPr lang="lt-LT" sz="7000" b="1" dirty="0" smtClean="0"/>
              <a:t>: už nepatikimą politinę laikyseną, įkliuvę vagišiai, komunistuojantys elementai, Biblijos tyrėjai, ūkininkai, inteligentai (teisėjai, gydytojai)...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7000" b="1" dirty="0" smtClean="0"/>
              <a:t>Už savo būvį kovojantys žiauriausiais būdais, kenčiantys fizinį ir moralinį smurtą, </a:t>
            </a:r>
            <a:r>
              <a:rPr lang="lt-LT" sz="7000" b="1" u="sng" dirty="0" smtClean="0"/>
              <a:t>„išrūkstantys“ pro  krematoriumo kaminą.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7000" b="1" dirty="0" smtClean="0"/>
              <a:t>Utėlių sukandžiotas, badu marinamas, mušamas, žeminamas </a:t>
            </a:r>
            <a:r>
              <a:rPr lang="lt-LT" sz="7000" b="1" u="sng" dirty="0" smtClean="0"/>
              <a:t>padaras. 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7000" b="1" dirty="0" smtClean="0"/>
              <a:t>Žmogų žeminančioje aplinkoje jų </a:t>
            </a:r>
            <a:r>
              <a:rPr lang="lt-LT" sz="7000" b="1" u="sng" dirty="0" smtClean="0"/>
              <a:t>žinios, jausmai, asmenybė nieko verti. Jų siela užsiveria, susitraukia...</a:t>
            </a:r>
          </a:p>
          <a:p>
            <a:pPr marL="0" indent="0" algn="ctr">
              <a:buNone/>
            </a:pPr>
            <a:r>
              <a:rPr lang="lt-LT" sz="5500" b="1" dirty="0" smtClean="0">
                <a:solidFill>
                  <a:srgbClr val="FF0000"/>
                </a:solidFill>
              </a:rPr>
              <a:t>IŠVADA: ...? </a:t>
            </a:r>
            <a:endParaRPr lang="lt-LT" sz="2800" b="1" dirty="0" smtClean="0"/>
          </a:p>
          <a:p>
            <a:pPr marL="514350" indent="-514350">
              <a:buFont typeface="+mj-lt"/>
              <a:buAutoNum type="arabicPeriod"/>
            </a:pP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343187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Lagerio </a:t>
            </a:r>
            <a:r>
              <a:rPr lang="lt-LT" b="1" u="sng" dirty="0" smtClean="0">
                <a:solidFill>
                  <a:srgbClr val="FF0000"/>
                </a:solidFill>
              </a:rPr>
              <a:t>sistema</a:t>
            </a:r>
            <a:r>
              <a:rPr lang="lt-LT" b="1" dirty="0" smtClean="0">
                <a:solidFill>
                  <a:srgbClr val="FF0000"/>
                </a:solidFill>
              </a:rPr>
              <a:t> ir </a:t>
            </a:r>
            <a:r>
              <a:rPr lang="lt-LT" b="1" u="sng" dirty="0" smtClean="0">
                <a:solidFill>
                  <a:srgbClr val="FF0000"/>
                </a:solidFill>
              </a:rPr>
              <a:t>filosofija</a:t>
            </a:r>
            <a:r>
              <a:rPr lang="lt-LT" b="1" dirty="0" smtClean="0">
                <a:solidFill>
                  <a:srgbClr val="FF0000"/>
                </a:solidFill>
              </a:rPr>
              <a:t> kūrinyje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lt-LT" b="1" u="sng" dirty="0" smtClean="0">
                <a:solidFill>
                  <a:srgbClr val="FF0000"/>
                </a:solidFill>
              </a:rPr>
              <a:t>Sistema</a:t>
            </a:r>
            <a:r>
              <a:rPr lang="lt-LT" b="1" dirty="0" smtClean="0">
                <a:solidFill>
                  <a:srgbClr val="FF0000"/>
                </a:solidFill>
              </a:rPr>
              <a:t> - </a:t>
            </a:r>
            <a:r>
              <a:rPr lang="lt-LT" b="1" dirty="0" smtClean="0"/>
              <a:t> hitlerinės stovyklos veikimo būdas, sandara ir hierarchija.</a:t>
            </a:r>
          </a:p>
          <a:p>
            <a:pPr>
              <a:buFont typeface="Arial" charset="0"/>
              <a:buChar char="•"/>
            </a:pPr>
            <a:r>
              <a:rPr lang="lt-LT" b="1" u="sng" dirty="0" smtClean="0">
                <a:solidFill>
                  <a:srgbClr val="FF0000"/>
                </a:solidFill>
              </a:rPr>
              <a:t>Filosofija – </a:t>
            </a:r>
            <a:r>
              <a:rPr lang="lt-LT" b="1" dirty="0" smtClean="0"/>
              <a:t>logika, požiūris į būtį, gyvenimo prasmę, moralę, elgesį.</a:t>
            </a:r>
          </a:p>
          <a:p>
            <a:pPr marL="0" indent="0">
              <a:buNone/>
            </a:pPr>
            <a:r>
              <a:rPr lang="lt-LT" b="1" u="sng" dirty="0" smtClean="0"/>
              <a:t>UŽDUOTIS POROMS </a:t>
            </a:r>
            <a:r>
              <a:rPr lang="lt-LT" b="1" dirty="0" smtClean="0">
                <a:solidFill>
                  <a:srgbClr val="C00000"/>
                </a:solidFill>
              </a:rPr>
              <a:t>(5 min.):  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„Minčių lietus“: išskirti svarbiausius temos aspektus (plano dalis) rašiniui (individualiai). </a:t>
            </a:r>
            <a:r>
              <a:rPr lang="lt-LT" b="1" dirty="0" smtClean="0">
                <a:solidFill>
                  <a:srgbClr val="0070C0"/>
                </a:solidFill>
              </a:rPr>
              <a:t>Pvz. Kalinio dalia, 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Pasikalbame su grupe – „Idėjų medžioklė“.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PRISTATOME.</a:t>
            </a:r>
            <a:endParaRPr lang="lt-LT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8007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C00000"/>
                </a:solidFill>
              </a:rPr>
              <a:t>Lageris – „labai sudėtingas giltinės malūnas“</a:t>
            </a:r>
            <a:br>
              <a:rPr lang="lt-LT" b="1" dirty="0">
                <a:solidFill>
                  <a:srgbClr val="C00000"/>
                </a:solidFill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4" name="Ovalas 3"/>
          <p:cNvSpPr/>
          <p:nvPr/>
        </p:nvSpPr>
        <p:spPr>
          <a:xfrm>
            <a:off x="0" y="1772816"/>
            <a:ext cx="4427984" cy="136815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u="sng" dirty="0" smtClean="0">
                <a:solidFill>
                  <a:schemeClr val="tx1"/>
                </a:solidFill>
              </a:rPr>
              <a:t>Du pasauliai: </a:t>
            </a:r>
            <a:r>
              <a:rPr lang="lt-LT" sz="2400" dirty="0" smtClean="0">
                <a:solidFill>
                  <a:schemeClr val="tx1"/>
                </a:solidFill>
              </a:rPr>
              <a:t>kultūros ir </a:t>
            </a:r>
            <a:r>
              <a:rPr lang="lt-LT" sz="2400" dirty="0" err="1" smtClean="0">
                <a:solidFill>
                  <a:schemeClr val="tx1"/>
                </a:solidFill>
              </a:rPr>
              <a:t>nekultūros</a:t>
            </a:r>
            <a:r>
              <a:rPr lang="lt-LT" sz="2400" dirty="0" smtClean="0">
                <a:solidFill>
                  <a:schemeClr val="tx1"/>
                </a:solidFill>
              </a:rPr>
              <a:t>, žmonių ir </a:t>
            </a:r>
            <a:r>
              <a:rPr lang="lt-LT" sz="2400" dirty="0" err="1" smtClean="0">
                <a:solidFill>
                  <a:schemeClr val="tx1"/>
                </a:solidFill>
              </a:rPr>
              <a:t>nežmonių</a:t>
            </a:r>
            <a:endParaRPr lang="lt-LT" sz="2400" dirty="0">
              <a:solidFill>
                <a:schemeClr val="tx1"/>
              </a:solidFill>
            </a:endParaRPr>
          </a:p>
        </p:txBody>
      </p:sp>
      <p:sp>
        <p:nvSpPr>
          <p:cNvPr id="5" name="Ovalas 4"/>
          <p:cNvSpPr/>
          <p:nvPr/>
        </p:nvSpPr>
        <p:spPr>
          <a:xfrm>
            <a:off x="4644008" y="1772816"/>
            <a:ext cx="4104456" cy="151216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u="sng" dirty="0" smtClean="0">
                <a:solidFill>
                  <a:schemeClr val="tx1"/>
                </a:solidFill>
              </a:rPr>
              <a:t>Kalinio dalia: </a:t>
            </a:r>
            <a:r>
              <a:rPr lang="lt-LT" sz="2400" dirty="0" smtClean="0">
                <a:solidFill>
                  <a:schemeClr val="tx1"/>
                </a:solidFill>
              </a:rPr>
              <a:t>ne žmogus – tik numeris, smurtas, žudymas</a:t>
            </a:r>
            <a:endParaRPr lang="lt-LT" sz="2400" dirty="0">
              <a:solidFill>
                <a:schemeClr val="tx1"/>
              </a:solidFill>
            </a:endParaRPr>
          </a:p>
        </p:txBody>
      </p:sp>
      <p:sp>
        <p:nvSpPr>
          <p:cNvPr id="6" name="Rodyklė žemyn 5"/>
          <p:cNvSpPr/>
          <p:nvPr/>
        </p:nvSpPr>
        <p:spPr>
          <a:xfrm>
            <a:off x="2051720" y="815546"/>
            <a:ext cx="1224136" cy="5252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Rodyklė žemyn 6"/>
          <p:cNvSpPr/>
          <p:nvPr/>
        </p:nvSpPr>
        <p:spPr>
          <a:xfrm>
            <a:off x="6012160" y="764704"/>
            <a:ext cx="115212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179512" y="3284984"/>
            <a:ext cx="4248472" cy="149046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u="sng" dirty="0" smtClean="0">
                <a:solidFill>
                  <a:schemeClr val="tx1"/>
                </a:solidFill>
              </a:rPr>
              <a:t>Požiūris į mirtį: </a:t>
            </a:r>
            <a:r>
              <a:rPr lang="lt-LT" sz="2400" dirty="0" smtClean="0">
                <a:solidFill>
                  <a:schemeClr val="tx1"/>
                </a:solidFill>
              </a:rPr>
              <a:t>kasdienė beprasmė šiukšlė</a:t>
            </a:r>
            <a:endParaRPr lang="lt-LT" sz="2400" dirty="0">
              <a:solidFill>
                <a:schemeClr val="tx1"/>
              </a:solidFill>
            </a:endParaRPr>
          </a:p>
        </p:txBody>
      </p:sp>
      <p:sp>
        <p:nvSpPr>
          <p:cNvPr id="9" name="Ovalas 8"/>
          <p:cNvSpPr/>
          <p:nvPr/>
        </p:nvSpPr>
        <p:spPr>
          <a:xfrm>
            <a:off x="4644008" y="3356992"/>
            <a:ext cx="4392488" cy="151216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u="sng" dirty="0" smtClean="0">
                <a:solidFill>
                  <a:schemeClr val="tx1"/>
                </a:solidFill>
              </a:rPr>
              <a:t>Prižiūrėtojai: </a:t>
            </a:r>
            <a:r>
              <a:rPr lang="lt-LT" sz="2400" dirty="0" smtClean="0">
                <a:solidFill>
                  <a:schemeClr val="tx1"/>
                </a:solidFill>
              </a:rPr>
              <a:t>absurdo pasaulio galingieji</a:t>
            </a:r>
            <a:endParaRPr lang="lt-LT" sz="2400" dirty="0">
              <a:solidFill>
                <a:schemeClr val="tx1"/>
              </a:solidFill>
            </a:endParaRPr>
          </a:p>
        </p:txBody>
      </p:sp>
      <p:sp>
        <p:nvSpPr>
          <p:cNvPr id="10" name="Ovalas 9"/>
          <p:cNvSpPr/>
          <p:nvPr/>
        </p:nvSpPr>
        <p:spPr>
          <a:xfrm>
            <a:off x="495516" y="5013176"/>
            <a:ext cx="3816424" cy="13681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u="sng" dirty="0" smtClean="0">
                <a:solidFill>
                  <a:schemeClr val="tx1"/>
                </a:solidFill>
              </a:rPr>
              <a:t>Sistema </a:t>
            </a:r>
            <a:r>
              <a:rPr lang="lt-LT" sz="2400" b="1" dirty="0" smtClean="0">
                <a:solidFill>
                  <a:schemeClr val="tx1"/>
                </a:solidFill>
              </a:rPr>
              <a:t>– „</a:t>
            </a:r>
            <a:r>
              <a:rPr lang="lt-LT" sz="2400" dirty="0" smtClean="0">
                <a:solidFill>
                  <a:schemeClr val="tx1"/>
                </a:solidFill>
              </a:rPr>
              <a:t>kreivų veidrodžių karalystė“</a:t>
            </a:r>
            <a:endParaRPr lang="lt-LT" sz="2400" dirty="0">
              <a:solidFill>
                <a:schemeClr val="tx1"/>
              </a:solidFill>
            </a:endParaRPr>
          </a:p>
        </p:txBody>
      </p:sp>
      <p:sp>
        <p:nvSpPr>
          <p:cNvPr id="11" name="Ovalas 10"/>
          <p:cNvSpPr/>
          <p:nvPr/>
        </p:nvSpPr>
        <p:spPr>
          <a:xfrm>
            <a:off x="4788024" y="5013175"/>
            <a:ext cx="4355976" cy="136815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u="sng" dirty="0" smtClean="0">
                <a:solidFill>
                  <a:schemeClr val="tx1"/>
                </a:solidFill>
              </a:rPr>
              <a:t>Filosofija –</a:t>
            </a:r>
            <a:r>
              <a:rPr lang="lt-LT" sz="2400" b="1" dirty="0" smtClean="0">
                <a:solidFill>
                  <a:schemeClr val="tx1"/>
                </a:solidFill>
              </a:rPr>
              <a:t> </a:t>
            </a:r>
            <a:r>
              <a:rPr lang="lt-LT" sz="2400" dirty="0" smtClean="0">
                <a:solidFill>
                  <a:schemeClr val="tx1"/>
                </a:solidFill>
              </a:rPr>
              <a:t>trempti visa, kas žmogiška, griauti, naikinti</a:t>
            </a:r>
            <a:endParaRPr lang="lt-LT" sz="2400" dirty="0">
              <a:solidFill>
                <a:schemeClr val="tx1"/>
              </a:solidFill>
            </a:endParaRPr>
          </a:p>
        </p:txBody>
      </p:sp>
      <p:sp>
        <p:nvSpPr>
          <p:cNvPr id="12" name="Rodyklė dešinėn 11"/>
          <p:cNvSpPr/>
          <p:nvPr/>
        </p:nvSpPr>
        <p:spPr>
          <a:xfrm>
            <a:off x="4211960" y="5157192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57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Grįžkime prie uždavinio: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4800" b="1" dirty="0" smtClean="0">
                <a:solidFill>
                  <a:srgbClr val="C00000"/>
                </a:solidFill>
              </a:rPr>
              <a:t>SUSITARĖME, KAD</a:t>
            </a:r>
          </a:p>
          <a:p>
            <a:r>
              <a:rPr lang="lt-LT" sz="4000" b="1" dirty="0" smtClean="0"/>
              <a:t>Bendradarbiaujančiose porose</a:t>
            </a:r>
            <a:r>
              <a:rPr lang="lt-LT" sz="4000" b="1" dirty="0"/>
              <a:t>, </a:t>
            </a:r>
            <a:r>
              <a:rPr lang="lt-LT" sz="4000" b="1" u="sng" dirty="0">
                <a:solidFill>
                  <a:srgbClr val="002060"/>
                </a:solidFill>
              </a:rPr>
              <a:t>gebėsite glaustai (2 – 3 sakiniais) </a:t>
            </a:r>
            <a:r>
              <a:rPr lang="lt-LT" sz="4000" b="1" u="sng" dirty="0" smtClean="0">
                <a:solidFill>
                  <a:srgbClr val="002060"/>
                </a:solidFill>
              </a:rPr>
              <a:t>raštu išplėtoti </a:t>
            </a:r>
            <a:r>
              <a:rPr lang="lt-LT" sz="4000" b="1" u="sng" dirty="0">
                <a:solidFill>
                  <a:srgbClr val="002060"/>
                </a:solidFill>
              </a:rPr>
              <a:t>VIENĄ rašinio plano dalį </a:t>
            </a:r>
            <a:r>
              <a:rPr lang="lt-LT" sz="4000" b="1" dirty="0"/>
              <a:t>(pagal duotą „Temos žemėlapį“).</a:t>
            </a:r>
          </a:p>
        </p:txBody>
      </p:sp>
      <p:pic>
        <p:nvPicPr>
          <p:cNvPr id="4" name="Paveikslėlis 3" descr="http://funchatzone.webs.com/photos/Click-Here--For-Pho/Smiiilleeyyy%20picnik%20photo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581128"/>
            <a:ext cx="1656184" cy="187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083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Plano dalies vertinimas: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fontScale="92500"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4000" b="1" dirty="0">
                <a:latin typeface="Times New Roman" pitchFamily="18" charset="0"/>
              </a:rPr>
              <a:t>Nurodyta plano dalis praplėsta, paaiškinta, verčia patikėti</a:t>
            </a:r>
            <a:r>
              <a:rPr lang="lt-LT" sz="4000" b="1" dirty="0" smtClean="0">
                <a:latin typeface="Times New Roman" pitchFamily="18" charset="0"/>
              </a:rPr>
              <a:t>. </a:t>
            </a:r>
            <a:r>
              <a:rPr lang="lt-LT" sz="4800" b="1" u="sng" dirty="0" smtClean="0">
                <a:solidFill>
                  <a:srgbClr val="C00000"/>
                </a:solidFill>
                <a:latin typeface="Times New Roman" pitchFamily="18" charset="0"/>
              </a:rPr>
              <a:t>+ + +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4000" b="1" dirty="0" smtClean="0">
                <a:latin typeface="Times New Roman" pitchFamily="18" charset="0"/>
              </a:rPr>
              <a:t>Suformuluota </a:t>
            </a:r>
            <a:r>
              <a:rPr lang="lt-LT" sz="4000" b="1" dirty="0">
                <a:latin typeface="Times New Roman" pitchFamily="18" charset="0"/>
              </a:rPr>
              <a:t>kaip dalinė išvada</a:t>
            </a:r>
            <a:r>
              <a:rPr lang="lt-LT" sz="4000" b="1" dirty="0" smtClean="0">
                <a:latin typeface="Times New Roman" pitchFamily="18" charset="0"/>
              </a:rPr>
              <a:t>. </a:t>
            </a:r>
            <a:r>
              <a:rPr lang="lt-LT" sz="4800" b="1" u="sng" dirty="0" smtClean="0">
                <a:solidFill>
                  <a:srgbClr val="C00000"/>
                </a:solidFill>
                <a:latin typeface="Times New Roman" pitchFamily="18" charset="0"/>
              </a:rPr>
              <a:t>+ +</a:t>
            </a:r>
            <a:endParaRPr lang="lt-LT" sz="4800" b="1" u="sng" dirty="0">
              <a:solidFill>
                <a:srgbClr val="C00000"/>
              </a:solidFill>
              <a:latin typeface="Times New Roman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lt-LT" sz="4000" b="1" dirty="0">
                <a:latin typeface="Times New Roman" pitchFamily="18" charset="0"/>
              </a:rPr>
              <a:t>Atsakyta 2 -3 sakiniais. </a:t>
            </a:r>
            <a:r>
              <a:rPr lang="lt-LT" sz="4000" b="1" dirty="0" smtClean="0">
                <a:latin typeface="Times New Roman" pitchFamily="18" charset="0"/>
              </a:rPr>
              <a:t> </a:t>
            </a:r>
            <a:r>
              <a:rPr lang="lt-LT" sz="4800" b="1" u="sng" dirty="0" smtClean="0">
                <a:solidFill>
                  <a:srgbClr val="C00000"/>
                </a:solidFill>
                <a:latin typeface="Times New Roman" pitchFamily="18" charset="0"/>
              </a:rPr>
              <a:t>+</a:t>
            </a:r>
            <a:endParaRPr lang="lt-LT" sz="4800" b="1" u="sng" dirty="0">
              <a:solidFill>
                <a:srgbClr val="C00000"/>
              </a:solidFill>
              <a:latin typeface="Times New Roman" pitchFamily="18" charset="0"/>
            </a:endParaRPr>
          </a:p>
          <a:p>
            <a:pPr marL="0" indent="0">
              <a:buNone/>
            </a:pPr>
            <a:r>
              <a:rPr lang="lt-LT" sz="4000" b="1" dirty="0">
                <a:latin typeface="Times New Roman" pitchFamily="18" charset="0"/>
              </a:rPr>
              <a:t>	</a:t>
            </a:r>
            <a:r>
              <a:rPr lang="lt-LT" sz="4000" b="1" dirty="0" smtClean="0">
                <a:solidFill>
                  <a:srgbClr val="0070C0"/>
                </a:solidFill>
                <a:latin typeface="Times New Roman" pitchFamily="18" charset="0"/>
              </a:rPr>
              <a:t>ĮSIVERTINSIME </a:t>
            </a:r>
            <a:r>
              <a:rPr lang="lt-LT" sz="4000" b="1" u="sng" dirty="0" smtClean="0">
                <a:solidFill>
                  <a:srgbClr val="0070C0"/>
                </a:solidFill>
                <a:latin typeface="Times New Roman" pitchFamily="18" charset="0"/>
              </a:rPr>
              <a:t>PLIUSAIS</a:t>
            </a:r>
            <a:r>
              <a:rPr lang="lt-LT" sz="4000" b="1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rgbClr val="0070C0"/>
                </a:solidFill>
                <a:latin typeface="Times New Roman" pitchFamily="18" charset="0"/>
              </a:rPr>
              <a:t>(</a:t>
            </a:r>
            <a:r>
              <a:rPr lang="lt-LT" sz="4000" b="1" i="1" dirty="0" smtClean="0">
                <a:solidFill>
                  <a:srgbClr val="0070C0"/>
                </a:solidFill>
                <a:latin typeface="Times New Roman" pitchFamily="18" charset="0"/>
              </a:rPr>
              <a:t>iš viso 6) </a:t>
            </a:r>
            <a:r>
              <a:rPr lang="lt-LT" sz="4000" b="1" dirty="0" smtClean="0">
                <a:solidFill>
                  <a:srgbClr val="0070C0"/>
                </a:solidFill>
                <a:latin typeface="Times New Roman" pitchFamily="18" charset="0"/>
              </a:rPr>
              <a:t>KIEKVIENĄ PUNKTĄ.</a:t>
            </a:r>
            <a:endParaRPr lang="lt-LT" sz="4000" b="1" dirty="0">
              <a:solidFill>
                <a:srgbClr val="0070C0"/>
              </a:solidFill>
              <a:latin typeface="Times New Roman" pitchFamily="18" charset="0"/>
            </a:endParaRPr>
          </a:p>
          <a:p>
            <a:endParaRPr lang="lt-LT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3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58888" y="457200"/>
            <a:ext cx="7686675" cy="1143000"/>
          </a:xfrm>
        </p:spPr>
        <p:txBody>
          <a:bodyPr/>
          <a:lstStyle/>
          <a:p>
            <a:r>
              <a:rPr lang="lt-LT" sz="5400" b="1" dirty="0" smtClean="0">
                <a:ea typeface="ＭＳ Ｐゴシック" pitchFamily="34" charset="-128"/>
              </a:rPr>
              <a:t>Įsivertinimas pamokoje</a:t>
            </a:r>
          </a:p>
        </p:txBody>
      </p:sp>
      <p:pic>
        <p:nvPicPr>
          <p:cNvPr id="696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5229225"/>
            <a:ext cx="1152525" cy="1127125"/>
          </a:xfrm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15113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500438"/>
            <a:ext cx="12128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WordArt 11"/>
          <p:cNvSpPr>
            <a:spLocks noChangeArrowheads="1" noChangeShapeType="1" noTextEdit="1"/>
          </p:cNvSpPr>
          <p:nvPr/>
        </p:nvSpPr>
        <p:spPr bwMode="auto">
          <a:xfrm>
            <a:off x="3563938" y="2349500"/>
            <a:ext cx="1223962" cy="4476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 u i k i a i –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9639" name="WordArt 12"/>
          <p:cNvSpPr>
            <a:spLocks noChangeArrowheads="1" noChangeShapeType="1" noTextEdit="1"/>
          </p:cNvSpPr>
          <p:nvPr/>
        </p:nvSpPr>
        <p:spPr bwMode="auto">
          <a:xfrm>
            <a:off x="3635375" y="3860800"/>
            <a:ext cx="4943475" cy="5762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Liko neatsakytų klausimų...</a:t>
            </a:r>
          </a:p>
        </p:txBody>
      </p:sp>
      <p:sp>
        <p:nvSpPr>
          <p:cNvPr id="69640" name="WordArt 13"/>
          <p:cNvSpPr>
            <a:spLocks noChangeArrowheads="1" noChangeShapeType="1" noTextEdit="1"/>
          </p:cNvSpPr>
          <p:nvPr/>
        </p:nvSpPr>
        <p:spPr bwMode="auto">
          <a:xfrm>
            <a:off x="3708400" y="5516563"/>
            <a:ext cx="1181100" cy="6111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 l o g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938" y="2349500"/>
            <a:ext cx="73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3581487" y="236288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563938" y="1988840"/>
            <a:ext cx="4536454" cy="10801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Surinkta ŠEŠI - PENKI pliusai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581486" y="3644367"/>
            <a:ext cx="4086857" cy="936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Surinkta KETURI - TRYS  pliusai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3563938" y="5157193"/>
            <a:ext cx="5328542" cy="11521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solidFill>
                  <a:schemeClr val="tx1"/>
                </a:solidFill>
              </a:rPr>
              <a:t>Surinkta </a:t>
            </a:r>
            <a:r>
              <a:rPr lang="lt-LT" sz="2800" b="1" dirty="0">
                <a:solidFill>
                  <a:schemeClr val="tx1"/>
                </a:solidFill>
              </a:rPr>
              <a:t> </a:t>
            </a:r>
            <a:r>
              <a:rPr lang="lt-LT" sz="2800" b="1" dirty="0" smtClean="0">
                <a:solidFill>
                  <a:schemeClr val="tx1"/>
                </a:solidFill>
              </a:rPr>
              <a:t>DU -VIENAS pliusas, bet esmė nesuvokta</a:t>
            </a:r>
            <a:endParaRPr lang="lt-LT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Namų </a:t>
            </a:r>
            <a:r>
              <a:rPr lang="lt-LT" sz="3200" b="1" dirty="0" smtClean="0"/>
              <a:t>darbas. </a:t>
            </a:r>
            <a:r>
              <a:rPr lang="lt-LT" sz="3200" b="1" u="sng" dirty="0" smtClean="0">
                <a:solidFill>
                  <a:srgbClr val="FF0000"/>
                </a:solidFill>
              </a:rPr>
              <a:t>Tikslas</a:t>
            </a:r>
            <a:r>
              <a:rPr lang="lt-LT" sz="3200" b="1" dirty="0" smtClean="0"/>
              <a:t> – įtvirtinti žinias praktiškai, lavinti pastraipos kūrimo įgūdžius.</a:t>
            </a:r>
            <a:endParaRPr lang="lt-LT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3600" b="1" dirty="0" smtClean="0"/>
              <a:t>Pasirinkti vieną rašinio plano dalį ir </a:t>
            </a:r>
            <a:r>
              <a:rPr lang="lt-LT" sz="3600" b="1" u="sng" dirty="0" smtClean="0"/>
              <a:t>parašyti vieną pastraipą. </a:t>
            </a:r>
          </a:p>
          <a:p>
            <a:pPr marL="0" indent="0">
              <a:buNone/>
            </a:pPr>
            <a:r>
              <a:rPr lang="lt-LT" sz="2800" b="1" u="sng" dirty="0" smtClean="0">
                <a:solidFill>
                  <a:srgbClr val="C00000"/>
                </a:solidFill>
              </a:rPr>
              <a:t>VERTINIMAS: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2800" b="1" dirty="0" smtClean="0">
                <a:solidFill>
                  <a:srgbClr val="C00000"/>
                </a:solidFill>
              </a:rPr>
              <a:t>Aiškus teiginys.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2800" b="1" dirty="0" smtClean="0">
                <a:solidFill>
                  <a:srgbClr val="C00000"/>
                </a:solidFill>
              </a:rPr>
              <a:t>Išplėtotas, įtikinamas, remiantis kūriniu dėstymo samprotavimas.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2800" b="1" dirty="0" smtClean="0">
                <a:solidFill>
                  <a:srgbClr val="C00000"/>
                </a:solidFill>
              </a:rPr>
              <a:t>Tinkama dalinė išvada.</a:t>
            </a:r>
          </a:p>
          <a:p>
            <a:pPr marL="0" indent="0">
              <a:buNone/>
            </a:pPr>
            <a:r>
              <a:rPr lang="lt-LT" sz="6600" b="1" dirty="0" smtClean="0">
                <a:solidFill>
                  <a:srgbClr val="0070C0"/>
                </a:solidFill>
              </a:rPr>
              <a:t>*</a:t>
            </a:r>
            <a:r>
              <a:rPr lang="lt-LT" sz="2800" b="1" dirty="0" smtClean="0">
                <a:solidFill>
                  <a:srgbClr val="0070C0"/>
                </a:solidFill>
              </a:rPr>
              <a:t> </a:t>
            </a:r>
            <a:r>
              <a:rPr lang="lt-LT" sz="4800" b="1" dirty="0" smtClean="0">
                <a:solidFill>
                  <a:srgbClr val="0070C0"/>
                </a:solidFill>
              </a:rPr>
              <a:t>Kas nori (galite poroje)</a:t>
            </a:r>
            <a:r>
              <a:rPr lang="lt-LT" sz="3000" b="1" dirty="0" smtClean="0">
                <a:solidFill>
                  <a:srgbClr val="0070C0"/>
                </a:solidFill>
              </a:rPr>
              <a:t>, </a:t>
            </a:r>
            <a:r>
              <a:rPr lang="lt-LT" sz="3500" b="1" dirty="0" smtClean="0">
                <a:solidFill>
                  <a:srgbClr val="0070C0"/>
                </a:solidFill>
              </a:rPr>
              <a:t>sukuria LAGERIO (ABSURDO PASAULIO) DEKALOGĄ</a:t>
            </a:r>
            <a:r>
              <a:rPr lang="lt-LT" sz="3500" b="1" dirty="0">
                <a:solidFill>
                  <a:srgbClr val="0070C0"/>
                </a:solidFill>
              </a:rPr>
              <a:t> </a:t>
            </a:r>
            <a:r>
              <a:rPr lang="lt-LT" sz="3500" b="1" dirty="0" smtClean="0">
                <a:solidFill>
                  <a:srgbClr val="C00000"/>
                </a:solidFill>
              </a:rPr>
              <a:t>(plius 1 balas).</a:t>
            </a:r>
          </a:p>
          <a:p>
            <a:pPr marL="514350" indent="-514350">
              <a:buFont typeface="+mj-lt"/>
              <a:buAutoNum type="arabicPeriod"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01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Pamąstykime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b="1" dirty="0" smtClean="0">
                <a:solidFill>
                  <a:srgbClr val="C00000"/>
                </a:solidFill>
              </a:rPr>
              <a:t>Ar toks kūrinys kaip B. Sruogos „Dievų miškas“ gali daryti įtaką tam, kad </a:t>
            </a:r>
            <a:r>
              <a:rPr lang="lt-LT" sz="4000" b="1" u="sng" dirty="0" smtClean="0">
                <a:solidFill>
                  <a:srgbClr val="C00000"/>
                </a:solidFill>
              </a:rPr>
              <a:t>totalitarizmas</a:t>
            </a:r>
            <a:r>
              <a:rPr lang="lt-LT" sz="4000" b="1" dirty="0" smtClean="0">
                <a:solidFill>
                  <a:srgbClr val="C00000"/>
                </a:solidFill>
              </a:rPr>
              <a:t> niekad nepasikartotų? Kodėl?</a:t>
            </a:r>
          </a:p>
          <a:p>
            <a:pPr marL="0" indent="0">
              <a:buNone/>
            </a:pPr>
            <a:endParaRPr lang="lt-LT" sz="4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lt-LT" b="1" u="sng" dirty="0" smtClean="0">
                <a:solidFill>
                  <a:srgbClr val="7030A0"/>
                </a:solidFill>
              </a:rPr>
              <a:t>Totalitarizmas – </a:t>
            </a:r>
            <a:r>
              <a:rPr lang="lt-LT" b="1" dirty="0" smtClean="0">
                <a:solidFill>
                  <a:srgbClr val="7030A0"/>
                </a:solidFill>
              </a:rPr>
              <a:t>n</a:t>
            </a:r>
            <a:r>
              <a:rPr lang="lt-LT" dirty="0" smtClean="0">
                <a:solidFill>
                  <a:srgbClr val="7030A0"/>
                </a:solidFill>
              </a:rPr>
              <a:t>eribota </a:t>
            </a:r>
            <a:r>
              <a:rPr lang="lt-LT" dirty="0" smtClean="0">
                <a:solidFill>
                  <a:srgbClr val="7030A0"/>
                </a:solidFill>
                <a:hlinkClick r:id="rId2" tooltip="valdžia"/>
              </a:rPr>
              <a:t>valdžia</a:t>
            </a:r>
            <a:r>
              <a:rPr lang="lt-LT" dirty="0" smtClean="0">
                <a:solidFill>
                  <a:srgbClr val="7030A0"/>
                </a:solidFill>
              </a:rPr>
              <a:t>, </a:t>
            </a:r>
            <a:r>
              <a:rPr lang="lt-LT" b="1" dirty="0" smtClean="0">
                <a:solidFill>
                  <a:srgbClr val="7030A0"/>
                </a:solidFill>
              </a:rPr>
              <a:t>pagrįsta visiška visuomenės teisių kontrole.</a:t>
            </a:r>
            <a:endParaRPr lang="lt-LT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3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>
                <a:latin typeface="Times New Roman" pitchFamily="18" charset="0"/>
              </a:rPr>
              <a:t>Lagaminas</a:t>
            </a:r>
            <a:r>
              <a:rPr lang="lt-LT" sz="6000" b="1" dirty="0">
                <a:latin typeface="Times New Roman" pitchFamily="18" charset="0"/>
              </a:rPr>
              <a:t> </a:t>
            </a:r>
            <a:r>
              <a:rPr lang="lt-LT" b="1" dirty="0">
                <a:latin typeface="Times New Roman" pitchFamily="18" charset="0"/>
              </a:rPr>
              <a:t>(žinių bagažas</a:t>
            </a:r>
            <a:r>
              <a:rPr lang="lt-LT" b="1" dirty="0" smtClean="0">
                <a:latin typeface="Times New Roman" pitchFamily="18" charset="0"/>
              </a:rPr>
              <a:t>):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sz="3600" b="1" smtClean="0">
                <a:latin typeface="Times New Roman" pitchFamily="18" charset="0"/>
              </a:rPr>
              <a:t>pasakyti </a:t>
            </a:r>
            <a:r>
              <a:rPr lang="lt-LT" sz="3600" b="1" dirty="0">
                <a:solidFill>
                  <a:srgbClr val="C00000"/>
                </a:solidFill>
                <a:latin typeface="Times New Roman" pitchFamily="18" charset="0"/>
              </a:rPr>
              <a:t>naują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dalyką (aspektą)</a:t>
            </a:r>
            <a:r>
              <a:rPr lang="lt-LT" sz="3600" b="1" dirty="0" smtClean="0">
                <a:latin typeface="Times New Roman" pitchFamily="18" charset="0"/>
              </a:rPr>
              <a:t>, kurį</a:t>
            </a:r>
            <a:endParaRPr lang="lt-LT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z="3600" b="1" dirty="0" smtClean="0">
                <a:latin typeface="Times New Roman" pitchFamily="18" charset="0"/>
              </a:rPr>
              <a:t>sužinojote </a:t>
            </a:r>
            <a:r>
              <a:rPr lang="lt-LT" sz="3600" b="1" dirty="0">
                <a:latin typeface="Times New Roman" pitchFamily="18" charset="0"/>
              </a:rPr>
              <a:t>iš šios </a:t>
            </a:r>
            <a:r>
              <a:rPr lang="lt-LT" sz="3600" b="1" dirty="0" smtClean="0">
                <a:latin typeface="Times New Roman" pitchFamily="18" charset="0"/>
              </a:rPr>
              <a:t>pamokos;  </a:t>
            </a:r>
            <a:endParaRPr lang="lt-LT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Kas </a:t>
            </a:r>
            <a:r>
              <a:rPr lang="lt-LT" sz="3600" b="1" dirty="0" smtClean="0">
                <a:latin typeface="Times New Roman" pitchFamily="18" charset="0"/>
              </a:rPr>
              <a:t>pamokoje buvo itin gerai, kodėl?</a:t>
            </a:r>
          </a:p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Kas buvo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sunku</a:t>
            </a:r>
            <a:r>
              <a:rPr lang="lt-LT" sz="3600" b="1" dirty="0" smtClean="0">
                <a:latin typeface="Times New Roman" pitchFamily="18" charset="0"/>
              </a:rPr>
              <a:t>, kodėl? </a:t>
            </a:r>
            <a:endParaRPr lang="lt-LT" sz="3600" b="1" dirty="0">
              <a:latin typeface="Times New Roman" pitchFamily="18" charset="0"/>
            </a:endParaRPr>
          </a:p>
          <a:p>
            <a:endParaRPr lang="lt-LT" dirty="0"/>
          </a:p>
        </p:txBody>
      </p:sp>
      <p:pic>
        <p:nvPicPr>
          <p:cNvPr id="4" name="Picture 7" descr="ANd9GcSTciOj-unVLaroYRRkjX0SE4eejenxX_IvyCqUy2m10IvV7BRq5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21088"/>
            <a:ext cx="4824313" cy="26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1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663</Words>
  <Application>Microsoft Office PowerPoint</Application>
  <PresentationFormat>Demonstracija ekrane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Office tema</vt:lpstr>
      <vt:lpstr>B. Sruoga „Dievų miškas“. Lageris - žlugdanti žmogų sistema.</vt:lpstr>
      <vt:lpstr>PAMOKOS UŽDAVINYS: </vt:lpstr>
      <vt:lpstr> Namų darbų patikra (10 – 15 min.) </vt:lpstr>
      <vt:lpstr>N. D. APIBENDRINIMAS – prižiūrėtojų šaržai:</vt:lpstr>
      <vt:lpstr>N. D. APIBENDRINIMAS – KALINIAI:</vt:lpstr>
      <vt:lpstr>Lagerio sistema ir filosofija kūrinyje</vt:lpstr>
      <vt:lpstr>Lageris – „labai sudėtingas giltinės malūnas“ </vt:lpstr>
      <vt:lpstr>Grįžkime prie uždavinio:</vt:lpstr>
      <vt:lpstr>Plano dalies vertinimas:</vt:lpstr>
      <vt:lpstr>Įsivertinimas pamokoje</vt:lpstr>
      <vt:lpstr>Namų darbas. Tikslas – įtvirtinti žinias praktiškai, lavinti pastraipos kūrimo įgūdžius.</vt:lpstr>
      <vt:lpstr>Pamąstykime</vt:lpstr>
      <vt:lpstr>Lagaminas (žinių bagažas):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Žmogaus laikysena totalitarizmo akivaizdoje. Bronius Krivickas (1919 -1952)</dc:title>
  <dc:creator>User</dc:creator>
  <cp:lastModifiedBy>User</cp:lastModifiedBy>
  <cp:revision>76</cp:revision>
  <dcterms:created xsi:type="dcterms:W3CDTF">2012-11-13T15:26:30Z</dcterms:created>
  <dcterms:modified xsi:type="dcterms:W3CDTF">2012-12-12T18:59:19Z</dcterms:modified>
</cp:coreProperties>
</file>