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8" r:id="rId3"/>
    <p:sldId id="309" r:id="rId4"/>
    <p:sldId id="274" r:id="rId5"/>
    <p:sldId id="302" r:id="rId6"/>
    <p:sldId id="300" r:id="rId7"/>
    <p:sldId id="291" r:id="rId8"/>
    <p:sldId id="295" r:id="rId9"/>
    <p:sldId id="306" r:id="rId10"/>
    <p:sldId id="311" r:id="rId11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7355" autoAdjust="0"/>
  </p:normalViewPr>
  <p:slideViewPr>
    <p:cSldViewPr>
      <p:cViewPr varScale="1">
        <p:scale>
          <a:sx n="75" d="100"/>
          <a:sy n="75" d="100"/>
        </p:scale>
        <p:origin x="-138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5701-D5DE-4343-A520-60BC898F0EED}" type="datetimeFigureOut">
              <a:rPr lang="lt-LT" smtClean="0"/>
              <a:t>2013.01.15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828CC-B90E-4DF7-9838-694B8429A8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14462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5701-D5DE-4343-A520-60BC898F0EED}" type="datetimeFigureOut">
              <a:rPr lang="lt-LT" smtClean="0"/>
              <a:t>2013.01.15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828CC-B90E-4DF7-9838-694B8429A8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77294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5701-D5DE-4343-A520-60BC898F0EED}" type="datetimeFigureOut">
              <a:rPr lang="lt-LT" smtClean="0"/>
              <a:t>2013.01.15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828CC-B90E-4DF7-9838-694B8429A8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49906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5701-D5DE-4343-A520-60BC898F0EED}" type="datetimeFigureOut">
              <a:rPr lang="lt-LT" smtClean="0"/>
              <a:t>2013.01.15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828CC-B90E-4DF7-9838-694B8429A8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23288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5701-D5DE-4343-A520-60BC898F0EED}" type="datetimeFigureOut">
              <a:rPr lang="lt-LT" smtClean="0"/>
              <a:t>2013.01.15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828CC-B90E-4DF7-9838-694B8429A8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24448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5701-D5DE-4343-A520-60BC898F0EED}" type="datetimeFigureOut">
              <a:rPr lang="lt-LT" smtClean="0"/>
              <a:t>2013.01.15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828CC-B90E-4DF7-9838-694B8429A8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21172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5701-D5DE-4343-A520-60BC898F0EED}" type="datetimeFigureOut">
              <a:rPr lang="lt-LT" smtClean="0"/>
              <a:t>2013.01.15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828CC-B90E-4DF7-9838-694B8429A8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76027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5701-D5DE-4343-A520-60BC898F0EED}" type="datetimeFigureOut">
              <a:rPr lang="lt-LT" smtClean="0"/>
              <a:t>2013.01.15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828CC-B90E-4DF7-9838-694B8429A8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11718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5701-D5DE-4343-A520-60BC898F0EED}" type="datetimeFigureOut">
              <a:rPr lang="lt-LT" smtClean="0"/>
              <a:t>2013.01.15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828CC-B90E-4DF7-9838-694B8429A8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18901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5701-D5DE-4343-A520-60BC898F0EED}" type="datetimeFigureOut">
              <a:rPr lang="lt-LT" smtClean="0"/>
              <a:t>2013.01.15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828CC-B90E-4DF7-9838-694B8429A8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01672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5701-D5DE-4343-A520-60BC898F0EED}" type="datetimeFigureOut">
              <a:rPr lang="lt-LT" smtClean="0"/>
              <a:t>2013.01.15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828CC-B90E-4DF7-9838-694B8429A8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79492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A95701-D5DE-4343-A520-60BC898F0EED}" type="datetimeFigureOut">
              <a:rPr lang="lt-LT" smtClean="0"/>
              <a:t>2013.01.15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3828CC-B90E-4DF7-9838-694B8429A8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52810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179512" y="620688"/>
            <a:ext cx="8278688" cy="3312368"/>
          </a:xfrm>
        </p:spPr>
        <p:txBody>
          <a:bodyPr>
            <a:noAutofit/>
          </a:bodyPr>
          <a:lstStyle/>
          <a:p>
            <a:r>
              <a:rPr lang="lt-LT" sz="4800" b="1" dirty="0" smtClean="0"/>
              <a:t>B. Sruoga „Dievų miškas“ (ištrauka „Klipatų klipatos“).  </a:t>
            </a:r>
            <a:r>
              <a:rPr lang="lt-LT" sz="4800" b="1" dirty="0" smtClean="0">
                <a:solidFill>
                  <a:srgbClr val="C00000"/>
                </a:solidFill>
              </a:rPr>
              <a:t>Požiūris į mirtį ir žmogaus kančią lietuvių literatūroje (gyvenime).</a:t>
            </a:r>
            <a:r>
              <a:rPr lang="lt-LT" sz="4800" b="1" dirty="0" smtClean="0"/>
              <a:t> </a:t>
            </a:r>
            <a:endParaRPr lang="lt-LT" sz="4800" b="1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371600" y="4149080"/>
            <a:ext cx="6400800" cy="1489720"/>
          </a:xfrm>
        </p:spPr>
        <p:txBody>
          <a:bodyPr/>
          <a:lstStyle/>
          <a:p>
            <a:endParaRPr lang="lt-LT" b="1" dirty="0" smtClean="0">
              <a:solidFill>
                <a:schemeClr val="tx1"/>
              </a:solidFill>
            </a:endParaRPr>
          </a:p>
          <a:p>
            <a:r>
              <a:rPr lang="lt-LT" b="1" dirty="0" smtClean="0">
                <a:solidFill>
                  <a:schemeClr val="tx1"/>
                </a:solidFill>
              </a:rPr>
              <a:t>(4-oji pamoka)</a:t>
            </a:r>
          </a:p>
          <a:p>
            <a:endParaRPr lang="lt-LT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026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Namų darbų refleksija</a:t>
            </a: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lt-LT" sz="3600" b="1" dirty="0" smtClean="0"/>
              <a:t>Individuali užduotis ekspertų komandai.</a:t>
            </a:r>
          </a:p>
          <a:p>
            <a:pPr marL="514350" indent="-514350">
              <a:buFont typeface="+mj-lt"/>
              <a:buAutoNum type="arabicPeriod"/>
            </a:pPr>
            <a:r>
              <a:rPr lang="lt-LT" sz="3600" b="1" dirty="0" smtClean="0"/>
              <a:t>Atidžiai perskaityti ištrauką vadovėlyje „Klipatų klipatos“ (198 – 199p.).</a:t>
            </a:r>
          </a:p>
          <a:p>
            <a:pPr marL="514350" indent="-514350">
              <a:buFont typeface="+mj-lt"/>
              <a:buAutoNum type="arabicPeriod"/>
            </a:pPr>
            <a:r>
              <a:rPr lang="lt-LT" sz="3600" b="1" dirty="0" smtClean="0"/>
              <a:t>Persižiūrėti klausimus po  tekstu ir </a:t>
            </a:r>
            <a:r>
              <a:rPr lang="lt-LT" sz="3600" b="1" dirty="0" smtClean="0">
                <a:solidFill>
                  <a:srgbClr val="C00000"/>
                </a:solidFill>
              </a:rPr>
              <a:t>3 -5 sakiniais parašyti </a:t>
            </a:r>
            <a:r>
              <a:rPr lang="lt-LT" sz="3600" b="1" u="sng" dirty="0" smtClean="0">
                <a:solidFill>
                  <a:srgbClr val="FF0000"/>
                </a:solidFill>
              </a:rPr>
              <a:t>savo įspūdžius - analizę </a:t>
            </a:r>
            <a:r>
              <a:rPr lang="lt-LT" sz="3600" b="1" dirty="0" smtClean="0">
                <a:solidFill>
                  <a:srgbClr val="C00000"/>
                </a:solidFill>
              </a:rPr>
              <a:t>apie šį tekstą.</a:t>
            </a:r>
          </a:p>
          <a:p>
            <a:pPr marL="0" indent="0">
              <a:buNone/>
            </a:pPr>
            <a:r>
              <a:rPr lang="lt-LT" sz="3600" b="1" dirty="0" smtClean="0">
                <a:solidFill>
                  <a:srgbClr val="C00000"/>
                </a:solidFill>
              </a:rPr>
              <a:t>VERTINIMAS: </a:t>
            </a:r>
            <a:r>
              <a:rPr lang="lt-LT" sz="3600" b="1" dirty="0" smtClean="0"/>
              <a:t>jei </a:t>
            </a:r>
            <a:r>
              <a:rPr lang="lt-LT" sz="3600" b="1" dirty="0"/>
              <a:t>aiški nuomonė, remtasi ištrauka, </a:t>
            </a:r>
            <a:r>
              <a:rPr lang="lt-LT" sz="3600" b="1" u="sng" dirty="0"/>
              <a:t>mintis </a:t>
            </a:r>
            <a:r>
              <a:rPr lang="lt-LT" sz="3600" b="1" u="sng" dirty="0" smtClean="0"/>
              <a:t>išplėtota</a:t>
            </a:r>
            <a:r>
              <a:rPr lang="lt-LT" sz="3600" b="1" dirty="0" smtClean="0"/>
              <a:t>, laisva </a:t>
            </a:r>
            <a:r>
              <a:rPr lang="lt-LT" sz="3600" b="1" dirty="0"/>
              <a:t>ir sklandi, </a:t>
            </a:r>
            <a:r>
              <a:rPr lang="lt-LT" sz="3600" b="1" dirty="0">
                <a:solidFill>
                  <a:srgbClr val="C00000"/>
                </a:solidFill>
              </a:rPr>
              <a:t>PLIUS 1 tšk</a:t>
            </a:r>
            <a:r>
              <a:rPr lang="lt-LT" sz="3600" b="1" dirty="0"/>
              <a:t>., jei yra trūkumų, </a:t>
            </a:r>
            <a:r>
              <a:rPr lang="lt-LT" sz="3600" b="1" dirty="0">
                <a:solidFill>
                  <a:srgbClr val="C00000"/>
                </a:solidFill>
              </a:rPr>
              <a:t>PLIUSAS</a:t>
            </a:r>
            <a:r>
              <a:rPr lang="lt-LT" sz="3600" b="1" dirty="0" smtClean="0"/>
              <a:t>.</a:t>
            </a:r>
          </a:p>
          <a:p>
            <a:pPr marL="0" indent="0">
              <a:buNone/>
            </a:pPr>
            <a:endParaRPr lang="lt-LT" sz="3600" b="1" dirty="0"/>
          </a:p>
          <a:p>
            <a:pPr marL="0" indent="0">
              <a:buNone/>
            </a:pPr>
            <a:endParaRPr lang="lt-LT" sz="3600" b="1" dirty="0"/>
          </a:p>
          <a:p>
            <a:pPr marL="514350" indent="-514350">
              <a:buFont typeface="+mj-lt"/>
              <a:buAutoNum type="arabicPeriod"/>
            </a:pPr>
            <a:endParaRPr lang="lt-LT" sz="3600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lt-LT" sz="3600" b="1" dirty="0" smtClean="0"/>
          </a:p>
          <a:p>
            <a:pPr marL="514350" indent="-514350">
              <a:buFont typeface="+mj-lt"/>
              <a:buAutoNum type="arabicPeriod"/>
            </a:pPr>
            <a:endParaRPr lang="lt-LT" b="1" dirty="0" smtClean="0"/>
          </a:p>
          <a:p>
            <a:pPr marL="514350" indent="-514350">
              <a:buFont typeface="+mj-lt"/>
              <a:buAutoNum type="arabicPeriod"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689107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301006"/>
          </a:xfrm>
        </p:spPr>
        <p:txBody>
          <a:bodyPr>
            <a:normAutofit fontScale="90000"/>
          </a:bodyPr>
          <a:lstStyle/>
          <a:p>
            <a:r>
              <a:rPr lang="lt-LT" sz="3200" b="1" dirty="0" smtClean="0">
                <a:solidFill>
                  <a:srgbClr val="C00000"/>
                </a:solidFill>
              </a:rPr>
              <a:t/>
            </a:r>
            <a:br>
              <a:rPr lang="lt-LT" sz="3200" b="1" dirty="0" smtClean="0">
                <a:solidFill>
                  <a:srgbClr val="C00000"/>
                </a:solidFill>
              </a:rPr>
            </a:br>
            <a:r>
              <a:rPr lang="lt-LT" sz="4900" b="1" dirty="0" smtClean="0">
                <a:solidFill>
                  <a:srgbClr val="C00000"/>
                </a:solidFill>
              </a:rPr>
              <a:t>PAMĄSTYKIME – </a:t>
            </a:r>
            <a:r>
              <a:rPr lang="lt-LT" sz="3200" b="1" dirty="0" smtClean="0">
                <a:solidFill>
                  <a:srgbClr val="C00000"/>
                </a:solidFill>
              </a:rPr>
              <a:t/>
            </a:r>
            <a:br>
              <a:rPr lang="lt-LT" sz="3200" b="1" dirty="0" smtClean="0">
                <a:solidFill>
                  <a:srgbClr val="C00000"/>
                </a:solidFill>
              </a:rPr>
            </a:br>
            <a:r>
              <a:rPr lang="lt-LT" sz="3200" b="1" dirty="0" smtClean="0">
                <a:solidFill>
                  <a:srgbClr val="C00000"/>
                </a:solidFill>
              </a:rPr>
              <a:t> </a:t>
            </a:r>
            <a:r>
              <a:rPr lang="lt-LT" sz="3600" b="1" dirty="0" smtClean="0"/>
              <a:t>Šv</a:t>
            </a:r>
            <a:r>
              <a:rPr lang="lt-LT" sz="3600" b="1" dirty="0"/>
              <a:t>. </a:t>
            </a:r>
            <a:r>
              <a:rPr lang="lt-LT" sz="3600" b="1" dirty="0" smtClean="0"/>
              <a:t>Rašte klausiama:</a:t>
            </a:r>
            <a:r>
              <a:rPr lang="lt-LT" sz="3600" dirty="0"/>
              <a:t/>
            </a:r>
            <a:br>
              <a:rPr lang="lt-LT" sz="3600" dirty="0"/>
            </a:br>
            <a:endParaRPr lang="lt-LT" sz="3600" b="1" dirty="0">
              <a:solidFill>
                <a:srgbClr val="C00000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lt-LT" sz="4800" b="1" dirty="0" smtClean="0"/>
          </a:p>
          <a:p>
            <a:pPr marL="0" indent="0" algn="ctr">
              <a:buNone/>
            </a:pPr>
            <a:endParaRPr lang="lt-LT" sz="4800" b="1" dirty="0"/>
          </a:p>
          <a:p>
            <a:pPr marL="0" indent="0" algn="ctr">
              <a:buNone/>
            </a:pPr>
            <a:r>
              <a:rPr lang="lt-LT" sz="4800" b="1" dirty="0" smtClean="0"/>
              <a:t>Kodėl </a:t>
            </a:r>
            <a:r>
              <a:rPr lang="lt-LT" sz="4800" b="1" dirty="0"/>
              <a:t>Dievui labiau reikia bijančio, kenčiančio, viską praradusio, gyvenimo prasmės netekusio žmogaus</a:t>
            </a:r>
            <a:r>
              <a:rPr lang="lt-LT" sz="4800" b="1" dirty="0" smtClean="0"/>
              <a:t>? </a:t>
            </a:r>
            <a:endParaRPr lang="lt-LT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5011" y="10503"/>
            <a:ext cx="2038989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2614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850" y="404813"/>
            <a:ext cx="7700963" cy="1871662"/>
          </a:xfrm>
        </p:spPr>
        <p:txBody>
          <a:bodyPr>
            <a:normAutofit/>
          </a:bodyPr>
          <a:lstStyle/>
          <a:p>
            <a:r>
              <a:rPr lang="lt-LT" b="1" u="sng" dirty="0" smtClean="0">
                <a:solidFill>
                  <a:srgbClr val="C00000"/>
                </a:solidFill>
                <a:latin typeface="Times New Roman" pitchFamily="18" charset="0"/>
              </a:rPr>
              <a:t>PAMOKOS UŽDAVINYS</a:t>
            </a:r>
            <a:r>
              <a:rPr lang="lt-LT" b="1" u="sng" dirty="0">
                <a:solidFill>
                  <a:srgbClr val="C00000"/>
                </a:solidFill>
                <a:latin typeface="Times New Roman" pitchFamily="18" charset="0"/>
              </a:rPr>
              <a:t>:</a:t>
            </a:r>
            <a:br>
              <a:rPr lang="lt-LT" b="1" u="sng" dirty="0">
                <a:solidFill>
                  <a:srgbClr val="C00000"/>
                </a:solidFill>
                <a:latin typeface="Times New Roman" pitchFamily="18" charset="0"/>
              </a:rPr>
            </a:br>
            <a:endParaRPr lang="ru-RU" b="1" i="1" dirty="0" smtClean="0">
              <a:latin typeface="Times New Roman" pitchFamily="18" charset="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23528" y="1628800"/>
            <a:ext cx="8712968" cy="4824189"/>
          </a:xfrm>
        </p:spPr>
        <p:txBody>
          <a:bodyPr>
            <a:normAutofit lnSpcReduction="10000"/>
          </a:bodyPr>
          <a:lstStyle/>
          <a:p>
            <a:pPr algn="l">
              <a:lnSpc>
                <a:spcPct val="80000"/>
              </a:lnSpc>
            </a:pPr>
            <a:r>
              <a:rPr lang="lt-LT" sz="4400" b="1" dirty="0" smtClean="0">
                <a:solidFill>
                  <a:schemeClr val="tx1"/>
                </a:solidFill>
                <a:latin typeface="Times New Roman" pitchFamily="18" charset="0"/>
              </a:rPr>
              <a:t>Pasiremdami namų darbų ištraukos analize bei žiūrėdami ekspertų paruoštą TV laidą „Tylėti negalima kalbėti“, gebėsite </a:t>
            </a:r>
            <a:r>
              <a:rPr lang="lt-LT" sz="4400" b="1" dirty="0" smtClean="0">
                <a:solidFill>
                  <a:srgbClr val="C00000"/>
                </a:solidFill>
                <a:latin typeface="Times New Roman" pitchFamily="18" charset="0"/>
              </a:rPr>
              <a:t>nurodyti 2 priežastis </a:t>
            </a:r>
            <a:r>
              <a:rPr lang="lt-LT" sz="4400" b="1" dirty="0" smtClean="0">
                <a:solidFill>
                  <a:schemeClr val="tx1"/>
                </a:solidFill>
                <a:latin typeface="Times New Roman" pitchFamily="18" charset="0"/>
              </a:rPr>
              <a:t>atsakydami į</a:t>
            </a:r>
            <a:r>
              <a:rPr lang="lt-LT" sz="4400" b="1" dirty="0" smtClean="0">
                <a:solidFill>
                  <a:srgbClr val="C00000"/>
                </a:solidFill>
                <a:latin typeface="Times New Roman" pitchFamily="18" charset="0"/>
              </a:rPr>
              <a:t> </a:t>
            </a:r>
            <a:r>
              <a:rPr lang="lt-LT" sz="4400" b="1" dirty="0" smtClean="0">
                <a:solidFill>
                  <a:schemeClr val="tx1"/>
                </a:solidFill>
                <a:latin typeface="Times New Roman" pitchFamily="18" charset="0"/>
              </a:rPr>
              <a:t>samprotaujamojo tipo rašinio problemą </a:t>
            </a:r>
            <a:r>
              <a:rPr lang="lt-LT" sz="4400" b="1" dirty="0" smtClean="0">
                <a:solidFill>
                  <a:srgbClr val="FF0000"/>
                </a:solidFill>
                <a:latin typeface="Times New Roman" pitchFamily="18" charset="0"/>
              </a:rPr>
              <a:t>„Kodėl kančia ir </a:t>
            </a:r>
            <a:r>
              <a:rPr lang="lt-LT" sz="4400" b="1" dirty="0">
                <a:solidFill>
                  <a:srgbClr val="FF0000"/>
                </a:solidFill>
                <a:latin typeface="Times New Roman" pitchFamily="18" charset="0"/>
              </a:rPr>
              <a:t>mirtis </a:t>
            </a:r>
            <a:r>
              <a:rPr lang="lt-LT" sz="4400" b="1" u="sng" dirty="0" smtClean="0">
                <a:solidFill>
                  <a:srgbClr val="FF0000"/>
                </a:solidFill>
                <a:latin typeface="Times New Roman" pitchFamily="18" charset="0"/>
              </a:rPr>
              <a:t>žmogaus gyvenimui </a:t>
            </a:r>
            <a:r>
              <a:rPr lang="lt-LT" sz="4400" b="1" dirty="0" smtClean="0">
                <a:solidFill>
                  <a:srgbClr val="FF0000"/>
                </a:solidFill>
                <a:latin typeface="Times New Roman" pitchFamily="18" charset="0"/>
              </a:rPr>
              <a:t>teikia prasmę?“</a:t>
            </a:r>
            <a:endParaRPr lang="lt-LT" sz="44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69206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3600" b="1" dirty="0" smtClean="0"/>
              <a:t>(N.D.) EKSPERTŲ GRUPĖS TV LAIDA. </a:t>
            </a:r>
            <a:endParaRPr lang="lt-LT" sz="3600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lt-LT" b="1" u="sng" dirty="0" smtClean="0"/>
              <a:t>VERTINAME EKSPERTUS (visą komandą – jie bendradarbiavo):</a:t>
            </a:r>
          </a:p>
          <a:p>
            <a:pPr marL="514350" indent="-514350">
              <a:buFont typeface="+mj-lt"/>
              <a:buAutoNum type="arabicPeriod"/>
            </a:pPr>
            <a:r>
              <a:rPr lang="lt-LT" b="1" dirty="0" smtClean="0">
                <a:solidFill>
                  <a:srgbClr val="002060"/>
                </a:solidFill>
              </a:rPr>
              <a:t>Ar laida buvo įtaigi, įtikino?</a:t>
            </a:r>
          </a:p>
          <a:p>
            <a:pPr marL="514350" indent="-514350">
              <a:buFont typeface="+mj-lt"/>
              <a:buAutoNum type="arabicPeriod"/>
            </a:pPr>
            <a:r>
              <a:rPr lang="lt-LT" b="1" dirty="0" smtClean="0">
                <a:solidFill>
                  <a:srgbClr val="002060"/>
                </a:solidFill>
              </a:rPr>
              <a:t>Ar atrinkti tinkami literatūros argumentai?</a:t>
            </a:r>
          </a:p>
          <a:p>
            <a:pPr marL="514350" indent="-514350">
              <a:buFont typeface="+mj-lt"/>
              <a:buAutoNum type="arabicPeriod"/>
            </a:pPr>
            <a:r>
              <a:rPr lang="lt-LT" b="1" dirty="0" smtClean="0">
                <a:solidFill>
                  <a:srgbClr val="002060"/>
                </a:solidFill>
              </a:rPr>
              <a:t>Ar atsakė į probleminį klausimą „</a:t>
            </a:r>
            <a:r>
              <a:rPr lang="lt-LT" sz="4000" b="1" u="sng" dirty="0" smtClean="0">
                <a:solidFill>
                  <a:srgbClr val="FF0000"/>
                </a:solidFill>
              </a:rPr>
              <a:t>Kaip </a:t>
            </a:r>
            <a:r>
              <a:rPr lang="lt-LT" b="1" dirty="0" smtClean="0">
                <a:solidFill>
                  <a:srgbClr val="FF0000"/>
                </a:solidFill>
              </a:rPr>
              <a:t>vaizduojama kančia ir mirtis lietuvių literatūroje?“</a:t>
            </a:r>
          </a:p>
          <a:p>
            <a:pPr marL="514350" indent="-514350">
              <a:buFont typeface="+mj-lt"/>
              <a:buAutoNum type="arabicPeriod"/>
            </a:pPr>
            <a:r>
              <a:rPr lang="lt-LT" b="1" dirty="0" smtClean="0">
                <a:solidFill>
                  <a:srgbClr val="002060"/>
                </a:solidFill>
              </a:rPr>
              <a:t>Ar buvo laidos kryptinga įžanga bei pagrįstos išvados?</a:t>
            </a:r>
          </a:p>
          <a:p>
            <a:pPr marL="0" indent="0">
              <a:buNone/>
            </a:pPr>
            <a:r>
              <a:rPr lang="lt-LT" b="1" u="sng" dirty="0" smtClean="0">
                <a:solidFill>
                  <a:srgbClr val="C00000"/>
                </a:solidFill>
              </a:rPr>
              <a:t>UŽDUOTIS KLASEI</a:t>
            </a:r>
            <a:r>
              <a:rPr lang="lt-LT" b="1" dirty="0" smtClean="0"/>
              <a:t>: pasižymėti svarbiausius atsakymus – teiginius  </a:t>
            </a:r>
            <a:r>
              <a:rPr lang="lt-LT" b="1" dirty="0" smtClean="0"/>
              <a:t>apie </a:t>
            </a:r>
            <a:r>
              <a:rPr lang="lt-LT" b="1" dirty="0" smtClean="0"/>
              <a:t>laidoje nagrinėjamą problemą.</a:t>
            </a:r>
          </a:p>
          <a:p>
            <a:pPr marL="514350" indent="-514350">
              <a:buFont typeface="+mj-lt"/>
              <a:buAutoNum type="arabicPeriod"/>
            </a:pPr>
            <a:endParaRPr lang="lt-LT" b="1" dirty="0"/>
          </a:p>
        </p:txBody>
      </p:sp>
    </p:spTree>
    <p:extLst>
      <p:ext uri="{BB962C8B-B14F-4D97-AF65-F5344CB8AC3E}">
        <p14:creationId xmlns:p14="http://schemas.microsoft.com/office/powerpoint/2010/main" val="280077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95536" y="254619"/>
            <a:ext cx="8229600" cy="1143000"/>
          </a:xfrm>
        </p:spPr>
        <p:txBody>
          <a:bodyPr>
            <a:noAutofit/>
          </a:bodyPr>
          <a:lstStyle/>
          <a:p>
            <a:r>
              <a:rPr lang="lt-LT" sz="4000" b="1" dirty="0" smtClean="0">
                <a:solidFill>
                  <a:srgbClr val="FF0000"/>
                </a:solidFill>
              </a:rPr>
              <a:t>„Pasimatuokime“:</a:t>
            </a:r>
            <a:r>
              <a:rPr lang="lt-LT" sz="4000" b="1" dirty="0">
                <a:solidFill>
                  <a:srgbClr val="FF0000"/>
                </a:solidFill>
              </a:rPr>
              <a:t/>
            </a:r>
            <a:br>
              <a:rPr lang="lt-LT" sz="4000" b="1" dirty="0">
                <a:solidFill>
                  <a:srgbClr val="FF0000"/>
                </a:solidFill>
              </a:rPr>
            </a:br>
            <a:endParaRPr lang="lt-LT" sz="4000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lt-LT" sz="4000" b="1" dirty="0" smtClean="0">
                <a:latin typeface="Times New Roman" pitchFamily="18" charset="0"/>
              </a:rPr>
              <a:t>...gebėsite </a:t>
            </a:r>
            <a:r>
              <a:rPr lang="lt-LT" sz="4000" b="1" dirty="0">
                <a:solidFill>
                  <a:srgbClr val="C00000"/>
                </a:solidFill>
                <a:latin typeface="Times New Roman" pitchFamily="18" charset="0"/>
              </a:rPr>
              <a:t>nurodyti </a:t>
            </a:r>
            <a:r>
              <a:rPr lang="lt-LT" sz="4000" b="1" dirty="0" smtClean="0">
                <a:solidFill>
                  <a:srgbClr val="C00000"/>
                </a:solidFill>
                <a:latin typeface="Times New Roman" pitchFamily="18" charset="0"/>
              </a:rPr>
              <a:t>2 </a:t>
            </a:r>
            <a:r>
              <a:rPr lang="lt-LT" sz="4000" b="1" dirty="0">
                <a:solidFill>
                  <a:srgbClr val="C00000"/>
                </a:solidFill>
                <a:latin typeface="Times New Roman" pitchFamily="18" charset="0"/>
              </a:rPr>
              <a:t>priežastis </a:t>
            </a:r>
            <a:r>
              <a:rPr lang="lt-LT" sz="4000" b="1" dirty="0">
                <a:latin typeface="Times New Roman" pitchFamily="18" charset="0"/>
              </a:rPr>
              <a:t>atsakydami į</a:t>
            </a:r>
            <a:r>
              <a:rPr lang="lt-LT" sz="4000" b="1" dirty="0">
                <a:solidFill>
                  <a:srgbClr val="C00000"/>
                </a:solidFill>
                <a:latin typeface="Times New Roman" pitchFamily="18" charset="0"/>
              </a:rPr>
              <a:t> </a:t>
            </a:r>
            <a:r>
              <a:rPr lang="lt-LT" sz="4000" b="1" dirty="0">
                <a:latin typeface="Times New Roman" pitchFamily="18" charset="0"/>
              </a:rPr>
              <a:t>samprotaujamojo tipo rašinio problemą </a:t>
            </a:r>
            <a:r>
              <a:rPr lang="lt-LT" sz="4000" b="1" dirty="0">
                <a:solidFill>
                  <a:srgbClr val="FF0000"/>
                </a:solidFill>
                <a:latin typeface="Times New Roman" pitchFamily="18" charset="0"/>
              </a:rPr>
              <a:t>„Kodėl kančia ir mirtis žmogaus </a:t>
            </a:r>
            <a:r>
              <a:rPr lang="lt-LT" sz="4000" b="1" u="sng" dirty="0">
                <a:solidFill>
                  <a:srgbClr val="FF0000"/>
                </a:solidFill>
                <a:latin typeface="Times New Roman" pitchFamily="18" charset="0"/>
              </a:rPr>
              <a:t>gyvenimui</a:t>
            </a:r>
            <a:r>
              <a:rPr lang="lt-LT" sz="4000" b="1" dirty="0">
                <a:solidFill>
                  <a:srgbClr val="FF0000"/>
                </a:solidFill>
                <a:latin typeface="Times New Roman" pitchFamily="18" charset="0"/>
              </a:rPr>
              <a:t> teikia prasmę?“</a:t>
            </a:r>
          </a:p>
          <a:p>
            <a:r>
              <a:rPr lang="lt-LT" sz="3600" b="1" dirty="0" smtClean="0">
                <a:latin typeface="Times New Roman" pitchFamily="18" charset="0"/>
              </a:rPr>
              <a:t>VERTINIMAS: jei priežastis suformuluota atsakant į probleminį klausimą aiškiai, sklandžiai,  įtaigiai </a:t>
            </a:r>
            <a:r>
              <a:rPr lang="lt-LT" sz="3600" b="1" u="sng" dirty="0" smtClean="0">
                <a:latin typeface="Times New Roman" pitchFamily="18" charset="0"/>
              </a:rPr>
              <a:t>PLIUSAS</a:t>
            </a:r>
            <a:r>
              <a:rPr lang="lt-LT" sz="3600" b="1" dirty="0">
                <a:latin typeface="Times New Roman" pitchFamily="18" charset="0"/>
              </a:rPr>
              <a:t> </a:t>
            </a:r>
            <a:r>
              <a:rPr lang="lt-LT" sz="3600" b="1" dirty="0" smtClean="0">
                <a:latin typeface="Times New Roman" pitchFamily="18" charset="0"/>
              </a:rPr>
              <a:t>.</a:t>
            </a:r>
            <a:endParaRPr lang="lt-LT" sz="3600" b="1" dirty="0" smtClean="0">
              <a:solidFill>
                <a:srgbClr val="00B050"/>
              </a:solidFill>
              <a:latin typeface="Times New Roman" pitchFamily="18" charset="0"/>
            </a:endParaRPr>
          </a:p>
          <a:p>
            <a:pPr marL="0" indent="0">
              <a:buNone/>
            </a:pPr>
            <a:endParaRPr lang="lt-LT" sz="4000" b="1" dirty="0" smtClean="0">
              <a:solidFill>
                <a:srgbClr val="00B050"/>
              </a:solidFill>
              <a:latin typeface="Times New Roman" pitchFamily="18" charset="0"/>
            </a:endParaRPr>
          </a:p>
          <a:p>
            <a:pPr marL="0" indent="0">
              <a:buNone/>
            </a:pPr>
            <a:endParaRPr lang="lt-LT" sz="3600" b="1" dirty="0" smtClean="0"/>
          </a:p>
        </p:txBody>
      </p:sp>
      <p:pic>
        <p:nvPicPr>
          <p:cNvPr id="1026" name="Picture 2" descr="C:\Users\User\Desktop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3586" y="-28819"/>
            <a:ext cx="2362703" cy="1513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5896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5"/>
          <p:cNvSpPr>
            <a:spLocks noGrp="1" noChangeArrowheads="1"/>
          </p:cNvSpPr>
          <p:nvPr>
            <p:ph type="title"/>
          </p:nvPr>
        </p:nvSpPr>
        <p:spPr>
          <a:xfrm>
            <a:off x="1258888" y="457200"/>
            <a:ext cx="7686675" cy="1143000"/>
          </a:xfrm>
        </p:spPr>
        <p:txBody>
          <a:bodyPr/>
          <a:lstStyle/>
          <a:p>
            <a:r>
              <a:rPr lang="lt-LT" sz="5400" b="1" dirty="0" smtClean="0">
                <a:ea typeface="ＭＳ Ｐゴシック" pitchFamily="34" charset="-128"/>
              </a:rPr>
              <a:t>Įsivertinimas pamokoje</a:t>
            </a:r>
          </a:p>
        </p:txBody>
      </p:sp>
      <p:pic>
        <p:nvPicPr>
          <p:cNvPr id="69635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08175" y="5229225"/>
            <a:ext cx="1152525" cy="1127125"/>
          </a:xfrm>
        </p:spPr>
      </p:pic>
      <p:pic>
        <p:nvPicPr>
          <p:cNvPr id="69636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1844675"/>
            <a:ext cx="1511300" cy="130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7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3500438"/>
            <a:ext cx="1212850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38" name="WordArt 11"/>
          <p:cNvSpPr>
            <a:spLocks noChangeArrowheads="1" noChangeShapeType="1" noTextEdit="1"/>
          </p:cNvSpPr>
          <p:nvPr/>
        </p:nvSpPr>
        <p:spPr bwMode="auto">
          <a:xfrm>
            <a:off x="3563938" y="2349500"/>
            <a:ext cx="1223962" cy="447675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0"/>
              </a:avLst>
            </a:prstTxWarp>
          </a:bodyPr>
          <a:lstStyle/>
          <a:p>
            <a:pPr algn="ctr"/>
            <a:r>
              <a:rPr lang="lt-LT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P u i k i a i –</a:t>
            </a:r>
            <a:endParaRPr lang="lt-LT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69639" name="WordArt 12"/>
          <p:cNvSpPr>
            <a:spLocks noChangeArrowheads="1" noChangeShapeType="1" noTextEdit="1"/>
          </p:cNvSpPr>
          <p:nvPr/>
        </p:nvSpPr>
        <p:spPr bwMode="auto">
          <a:xfrm>
            <a:off x="3635375" y="3860800"/>
            <a:ext cx="4943475" cy="576263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0"/>
              </a:avLst>
            </a:prstTxWarp>
          </a:bodyPr>
          <a:lstStyle/>
          <a:p>
            <a:pPr algn="ctr"/>
            <a:r>
              <a:rPr lang="lt-LT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Liko neatsakytų klausimų...</a:t>
            </a:r>
          </a:p>
        </p:txBody>
      </p:sp>
      <p:sp>
        <p:nvSpPr>
          <p:cNvPr id="69640" name="WordArt 13"/>
          <p:cNvSpPr>
            <a:spLocks noChangeArrowheads="1" noChangeShapeType="1" noTextEdit="1"/>
          </p:cNvSpPr>
          <p:nvPr/>
        </p:nvSpPr>
        <p:spPr bwMode="auto">
          <a:xfrm>
            <a:off x="3708400" y="5516563"/>
            <a:ext cx="1181100" cy="611187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0"/>
              </a:avLst>
            </a:prstTxWarp>
          </a:bodyPr>
          <a:lstStyle/>
          <a:p>
            <a:pPr algn="ctr"/>
            <a:r>
              <a:rPr lang="lt-LT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B l o g a i</a:t>
            </a:r>
            <a:endParaRPr lang="lt-LT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563938" y="2349500"/>
            <a:ext cx="735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lt-LT"/>
          </a:p>
        </p:txBody>
      </p:sp>
      <p:sp>
        <p:nvSpPr>
          <p:cNvPr id="3" name="TextBox 2"/>
          <p:cNvSpPr txBox="1"/>
          <p:nvPr/>
        </p:nvSpPr>
        <p:spPr>
          <a:xfrm>
            <a:off x="3581487" y="2362888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 </a:t>
            </a:r>
            <a:endParaRPr lang="lt-LT" dirty="0"/>
          </a:p>
        </p:txBody>
      </p:sp>
      <p:sp>
        <p:nvSpPr>
          <p:cNvPr id="4" name="Stačiakampis 3"/>
          <p:cNvSpPr/>
          <p:nvPr/>
        </p:nvSpPr>
        <p:spPr>
          <a:xfrm>
            <a:off x="3563938" y="1988840"/>
            <a:ext cx="4536454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200" b="1" dirty="0" smtClean="0">
                <a:solidFill>
                  <a:schemeClr val="tx1"/>
                </a:solidFill>
              </a:rPr>
              <a:t>Surinkta DU pliusai</a:t>
            </a:r>
            <a:endParaRPr lang="lt-LT" sz="3200" b="1" dirty="0">
              <a:solidFill>
                <a:schemeClr val="tx1"/>
              </a:solidFill>
            </a:endParaRPr>
          </a:p>
        </p:txBody>
      </p:sp>
      <p:sp>
        <p:nvSpPr>
          <p:cNvPr id="5" name="Stačiakampis 4"/>
          <p:cNvSpPr/>
          <p:nvPr/>
        </p:nvSpPr>
        <p:spPr>
          <a:xfrm>
            <a:off x="3581488" y="3680879"/>
            <a:ext cx="4518904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200" b="1" dirty="0" smtClean="0">
                <a:solidFill>
                  <a:schemeClr val="tx1"/>
                </a:solidFill>
              </a:rPr>
              <a:t>Surinkta VIENAS pliusas</a:t>
            </a:r>
            <a:endParaRPr lang="lt-LT" sz="3200" b="1" dirty="0">
              <a:solidFill>
                <a:schemeClr val="tx1"/>
              </a:solidFill>
            </a:endParaRPr>
          </a:p>
        </p:txBody>
      </p:sp>
      <p:sp>
        <p:nvSpPr>
          <p:cNvPr id="6" name="Stačiakampis 5"/>
          <p:cNvSpPr/>
          <p:nvPr/>
        </p:nvSpPr>
        <p:spPr>
          <a:xfrm>
            <a:off x="3581488" y="5097533"/>
            <a:ext cx="4518904" cy="115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800" b="1" dirty="0" smtClean="0">
                <a:solidFill>
                  <a:schemeClr val="tx1"/>
                </a:solidFill>
              </a:rPr>
              <a:t>Užduotis NEATLIKTA</a:t>
            </a:r>
            <a:endParaRPr lang="lt-LT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1706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Namų darbas</a:t>
            </a: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lt-LT" sz="3000" b="1" dirty="0" smtClean="0"/>
              <a:t>Pasiruošti pristatyti </a:t>
            </a:r>
            <a:r>
              <a:rPr lang="lt-LT" sz="3000" b="1" dirty="0" smtClean="0">
                <a:solidFill>
                  <a:srgbClr val="C00000"/>
                </a:solidFill>
              </a:rPr>
              <a:t>DU</a:t>
            </a:r>
            <a:r>
              <a:rPr lang="lt-LT" sz="3000" b="1" dirty="0" smtClean="0"/>
              <a:t> pasirinktus </a:t>
            </a:r>
            <a:r>
              <a:rPr lang="lt-LT" sz="3000" b="1" u="sng" dirty="0" smtClean="0">
                <a:solidFill>
                  <a:srgbClr val="C00000"/>
                </a:solidFill>
              </a:rPr>
              <a:t>prižiūrėtojų</a:t>
            </a:r>
            <a:r>
              <a:rPr lang="lt-LT" sz="3000" b="1" dirty="0" smtClean="0">
                <a:solidFill>
                  <a:srgbClr val="C00000"/>
                </a:solidFill>
              </a:rPr>
              <a:t> paveikslus: </a:t>
            </a:r>
          </a:p>
          <a:p>
            <a:r>
              <a:rPr lang="lt-LT" sz="3000" b="1" dirty="0" smtClean="0"/>
              <a:t>kas buvo iki patekdamas į lagerį, </a:t>
            </a:r>
          </a:p>
          <a:p>
            <a:r>
              <a:rPr lang="lt-LT" sz="3000" b="1" dirty="0" smtClean="0"/>
              <a:t>kokią karjerą čia padarė, </a:t>
            </a:r>
          </a:p>
          <a:p>
            <a:r>
              <a:rPr lang="lt-LT" sz="3000" b="1" dirty="0" smtClean="0"/>
              <a:t>ryškiausi charakterio bruožai, kalbėsena, veikimo būdai.</a:t>
            </a:r>
          </a:p>
          <a:p>
            <a:r>
              <a:rPr lang="lt-LT" sz="3000" b="1" u="sng" dirty="0" smtClean="0">
                <a:solidFill>
                  <a:srgbClr val="00B050"/>
                </a:solidFill>
              </a:rPr>
              <a:t>(kam nedrąsu kalbėti, gali glaustai pasirašyti).</a:t>
            </a:r>
          </a:p>
          <a:p>
            <a:pPr marL="0" indent="0">
              <a:buNone/>
            </a:pPr>
            <a:r>
              <a:rPr lang="lt-LT" sz="3000" b="1" dirty="0" smtClean="0">
                <a:solidFill>
                  <a:schemeClr val="accent2">
                    <a:lumMod val="50000"/>
                  </a:schemeClr>
                </a:solidFill>
              </a:rPr>
              <a:t>2. Kas nori, kam reikia, parašo rašinio VIENĄ pastraipą plius balui.</a:t>
            </a:r>
          </a:p>
          <a:p>
            <a:pPr marL="0" indent="0">
              <a:buNone/>
            </a:pPr>
            <a:endParaRPr lang="lt-LT" sz="3600" b="1" u="sng" dirty="0" smtClean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lt-LT" sz="3600" b="1" dirty="0" smtClean="0"/>
          </a:p>
          <a:p>
            <a:pPr marL="514350" indent="-514350">
              <a:buFont typeface="+mj-lt"/>
              <a:buAutoNum type="arabicPeriod"/>
            </a:pPr>
            <a:endParaRPr lang="lt-LT" b="1" dirty="0" smtClean="0"/>
          </a:p>
          <a:p>
            <a:pPr marL="514350" indent="-514350">
              <a:buFont typeface="+mj-lt"/>
              <a:buAutoNum type="arabicPeriod"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60108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u="sng" dirty="0">
                <a:latin typeface="Times New Roman" pitchFamily="18" charset="0"/>
              </a:rPr>
              <a:t>Lagaminas</a:t>
            </a:r>
            <a:r>
              <a:rPr lang="lt-LT" sz="6000" b="1" dirty="0">
                <a:latin typeface="Times New Roman" pitchFamily="18" charset="0"/>
              </a:rPr>
              <a:t> </a:t>
            </a:r>
            <a:r>
              <a:rPr lang="lt-LT" b="1" dirty="0">
                <a:latin typeface="Times New Roman" pitchFamily="18" charset="0"/>
              </a:rPr>
              <a:t>(žinių bagažas</a:t>
            </a:r>
            <a:r>
              <a:rPr lang="lt-LT" b="1" dirty="0" smtClean="0">
                <a:latin typeface="Times New Roman" pitchFamily="18" charset="0"/>
              </a:rPr>
              <a:t>):</a:t>
            </a: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lt-LT" sz="3600" b="1" dirty="0" smtClean="0">
                <a:latin typeface="Times New Roman" pitchFamily="18" charset="0"/>
              </a:rPr>
              <a:t>Ką </a:t>
            </a:r>
            <a:r>
              <a:rPr lang="lt-LT" sz="3600" b="1" dirty="0" smtClean="0">
                <a:solidFill>
                  <a:srgbClr val="C00000"/>
                </a:solidFill>
                <a:latin typeface="Times New Roman" pitchFamily="18" charset="0"/>
              </a:rPr>
              <a:t>išmokote</a:t>
            </a:r>
            <a:r>
              <a:rPr lang="lt-LT" sz="3600" b="1" dirty="0" smtClean="0">
                <a:latin typeface="Times New Roman" pitchFamily="18" charset="0"/>
              </a:rPr>
              <a:t> šioje pamokoje;  </a:t>
            </a:r>
            <a:endParaRPr lang="lt-LT" sz="3600" b="1" dirty="0"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lt-LT" sz="3600" b="1" dirty="0" smtClean="0">
                <a:solidFill>
                  <a:srgbClr val="C00000"/>
                </a:solidFill>
                <a:latin typeface="Times New Roman" pitchFamily="18" charset="0"/>
              </a:rPr>
              <a:t>Kas </a:t>
            </a:r>
            <a:r>
              <a:rPr lang="lt-LT" sz="3600" b="1" dirty="0" smtClean="0">
                <a:latin typeface="Times New Roman" pitchFamily="18" charset="0"/>
              </a:rPr>
              <a:t>pamokoje buvo itin gerai, kodėl?</a:t>
            </a:r>
          </a:p>
          <a:p>
            <a:pPr>
              <a:lnSpc>
                <a:spcPct val="90000"/>
              </a:lnSpc>
            </a:pPr>
            <a:r>
              <a:rPr lang="lt-LT" sz="3600" b="1" dirty="0" smtClean="0">
                <a:latin typeface="Times New Roman" pitchFamily="18" charset="0"/>
              </a:rPr>
              <a:t>Kas buvo </a:t>
            </a:r>
            <a:r>
              <a:rPr lang="lt-LT" sz="3600" b="1" dirty="0" smtClean="0">
                <a:solidFill>
                  <a:srgbClr val="C00000"/>
                </a:solidFill>
                <a:latin typeface="Times New Roman" pitchFamily="18" charset="0"/>
              </a:rPr>
              <a:t>sunku</a:t>
            </a:r>
            <a:r>
              <a:rPr lang="lt-LT" sz="3600" b="1" dirty="0" smtClean="0">
                <a:latin typeface="Times New Roman" pitchFamily="18" charset="0"/>
              </a:rPr>
              <a:t>, kodėl? </a:t>
            </a:r>
            <a:endParaRPr lang="lt-LT" sz="3600" b="1" dirty="0">
              <a:latin typeface="Times New Roman" pitchFamily="18" charset="0"/>
            </a:endParaRPr>
          </a:p>
          <a:p>
            <a:pPr marL="0" indent="0">
              <a:buNone/>
            </a:pPr>
            <a:endParaRPr lang="lt-LT" dirty="0"/>
          </a:p>
        </p:txBody>
      </p:sp>
      <p:pic>
        <p:nvPicPr>
          <p:cNvPr id="4" name="Picture 7" descr="ANd9GcSTciOj-unVLaroYRRkjX0SE4eejenxX_IvyCqUy2m10IvV7BRq5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221088"/>
            <a:ext cx="4824313" cy="2601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3305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Pamąstykime</a:t>
            </a: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lt-LT" b="1" dirty="0" smtClean="0"/>
              <a:t>Vokiečių poetas </a:t>
            </a:r>
            <a:r>
              <a:rPr lang="lt-LT" b="1" dirty="0" err="1" smtClean="0"/>
              <a:t>Raineris</a:t>
            </a:r>
            <a:r>
              <a:rPr lang="lt-LT" b="1" dirty="0" smtClean="0"/>
              <a:t> Marija Rilkė rašė: </a:t>
            </a:r>
            <a:r>
              <a:rPr lang="lt-LT" sz="4000" b="1" dirty="0" smtClean="0">
                <a:solidFill>
                  <a:srgbClr val="7030A0"/>
                </a:solidFill>
              </a:rPr>
              <a:t>„Literatūros kūriniai be galo vieniši.“ Kaip suprantate literatūros kūrinio vienatvę? Ar „Dievų miškas“ vienišas kūrinys? Kodėl? Kas, jūsų manymu, tą vienatvę gali sumažinti? </a:t>
            </a:r>
          </a:p>
          <a:p>
            <a:pPr marL="0" indent="0">
              <a:buNone/>
            </a:pPr>
            <a:r>
              <a:rPr lang="lt-LT" b="1" dirty="0" smtClean="0">
                <a:solidFill>
                  <a:srgbClr val="C00000"/>
                </a:solidFill>
              </a:rPr>
              <a:t>Argumentuotas atsakymas  - PLIUSAS / PLIUS VIENAS BALAS.</a:t>
            </a:r>
            <a:endParaRPr lang="lt-LT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5902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616</TotalTime>
  <Words>411</Words>
  <Application>Microsoft Office PowerPoint</Application>
  <PresentationFormat>Demonstracija ekrane (4:3)</PresentationFormat>
  <Paragraphs>52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10</vt:i4>
      </vt:variant>
    </vt:vector>
  </HeadingPairs>
  <TitlesOfParts>
    <vt:vector size="11" baseType="lpstr">
      <vt:lpstr>Office tema</vt:lpstr>
      <vt:lpstr>B. Sruoga „Dievų miškas“ (ištrauka „Klipatų klipatos“).  Požiūris į mirtį ir žmogaus kančią lietuvių literatūroje (gyvenime). </vt:lpstr>
      <vt:lpstr>Namų darbų refleksija</vt:lpstr>
      <vt:lpstr> PAMĄSTYKIME –   Šv. Rašte klausiama: </vt:lpstr>
      <vt:lpstr>PAMOKOS UŽDAVINYS: </vt:lpstr>
      <vt:lpstr>(N.D.) EKSPERTŲ GRUPĖS TV LAIDA. </vt:lpstr>
      <vt:lpstr>„Pasimatuokime“: </vt:lpstr>
      <vt:lpstr>Įsivertinimas pamokoje</vt:lpstr>
      <vt:lpstr>Namų darbas</vt:lpstr>
      <vt:lpstr>Lagaminas (žinių bagažas):</vt:lpstr>
      <vt:lpstr>Pamąstykime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Žmogaus laikysena totalitarizmo akivaizdoje. Bronius Krivickas (1919 -1952)</dc:title>
  <dc:creator>User</dc:creator>
  <cp:lastModifiedBy>Audronė</cp:lastModifiedBy>
  <cp:revision>62</cp:revision>
  <dcterms:created xsi:type="dcterms:W3CDTF">2012-11-13T15:26:30Z</dcterms:created>
  <dcterms:modified xsi:type="dcterms:W3CDTF">2013-01-15T06:45:53Z</dcterms:modified>
</cp:coreProperties>
</file>