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308" r:id="rId4"/>
    <p:sldId id="296" r:id="rId5"/>
    <p:sldId id="274" r:id="rId6"/>
    <p:sldId id="257" r:id="rId7"/>
    <p:sldId id="303" r:id="rId8"/>
    <p:sldId id="289" r:id="rId9"/>
    <p:sldId id="291" r:id="rId10"/>
    <p:sldId id="295" r:id="rId11"/>
    <p:sldId id="301" r:id="rId12"/>
    <p:sldId id="305" r:id="rId13"/>
    <p:sldId id="307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55" autoAdjust="0"/>
  </p:normalViewPr>
  <p:slideViewPr>
    <p:cSldViewPr>
      <p:cViewPr varScale="1">
        <p:scale>
          <a:sx n="77" d="100"/>
          <a:sy n="77" d="100"/>
        </p:scale>
        <p:origin x="-9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46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2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9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4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1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602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1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90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16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949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278688" cy="2979763"/>
          </a:xfrm>
        </p:spPr>
        <p:txBody>
          <a:bodyPr>
            <a:noAutofit/>
          </a:bodyPr>
          <a:lstStyle/>
          <a:p>
            <a:r>
              <a:rPr lang="lt-LT" b="1" dirty="0" smtClean="0"/>
              <a:t>B. Sruoga „Dievų miškas“. Ištraukos „Numirėliška dalia“ analizė. 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tx1"/>
                </a:solidFill>
              </a:rPr>
              <a:t>3-oji pamoka</a:t>
            </a:r>
          </a:p>
          <a:p>
            <a:endParaRPr lang="lt-LT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encrypted-tbn1.gstatic.com/images?q=tbn:ANd9GcSwJTF0w6HMtz3DgH-SCZ9X62Bwjz6H7FAldwVXRcHI0pM94Pt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36912"/>
            <a:ext cx="2736304" cy="43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4000" b="1" dirty="0" smtClean="0"/>
              <a:t/>
            </a:r>
            <a:br>
              <a:rPr lang="lt-LT" sz="4000" b="1" dirty="0" smtClean="0"/>
            </a:br>
            <a:r>
              <a:rPr lang="lt-LT" sz="4000" b="1" dirty="0" smtClean="0"/>
              <a:t>Namų darbų patikra – paaiškinti </a:t>
            </a:r>
            <a:r>
              <a:rPr lang="lt-LT" sz="4000" b="1" dirty="0" smtClean="0">
                <a:solidFill>
                  <a:srgbClr val="FF0000"/>
                </a:solidFill>
              </a:rPr>
              <a:t>ANTIFRAZĘ </a:t>
            </a:r>
            <a:r>
              <a:rPr lang="lt-LT" sz="4000" b="1" dirty="0" smtClean="0">
                <a:solidFill>
                  <a:srgbClr val="0070C0"/>
                </a:solidFill>
              </a:rPr>
              <a:t>(2 PLIUSAI PORAI)</a:t>
            </a:r>
            <a:r>
              <a:rPr lang="lt-LT" b="1" dirty="0" smtClean="0">
                <a:solidFill>
                  <a:srgbClr val="0070C0"/>
                </a:solidFill>
              </a:rPr>
              <a:t/>
            </a:r>
            <a:br>
              <a:rPr lang="lt-LT" b="1" dirty="0" smtClean="0">
                <a:solidFill>
                  <a:srgbClr val="0070C0"/>
                </a:solidFill>
              </a:rPr>
            </a:br>
            <a:endParaRPr lang="lt-LT" sz="3600" b="1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412776"/>
            <a:ext cx="8507288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3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lt-LT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lt-LT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lt-LT" sz="3600" b="1" u="sng" dirty="0">
              <a:solidFill>
                <a:srgbClr val="0070C0"/>
              </a:solidFill>
            </a:endParaRPr>
          </a:p>
        </p:txBody>
      </p:sp>
      <p:sp>
        <p:nvSpPr>
          <p:cNvPr id="4" name="Ovalas 3"/>
          <p:cNvSpPr/>
          <p:nvPr/>
        </p:nvSpPr>
        <p:spPr>
          <a:xfrm>
            <a:off x="251520" y="1412776"/>
            <a:ext cx="3384376" cy="13681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„DIEVŲ MIŠKAS“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5" name="Ovalas 4"/>
          <p:cNvSpPr/>
          <p:nvPr/>
        </p:nvSpPr>
        <p:spPr>
          <a:xfrm>
            <a:off x="4788024" y="1628800"/>
            <a:ext cx="3384376" cy="115212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/>
              <a:t>LAGERIS</a:t>
            </a:r>
            <a:endParaRPr lang="lt-LT" sz="3200" b="1" dirty="0"/>
          </a:p>
        </p:txBody>
      </p:sp>
      <p:sp>
        <p:nvSpPr>
          <p:cNvPr id="6" name="Rodyklė dešinėn 5"/>
          <p:cNvSpPr/>
          <p:nvPr/>
        </p:nvSpPr>
        <p:spPr>
          <a:xfrm>
            <a:off x="3995936" y="2096852"/>
            <a:ext cx="576064" cy="252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3200" dirty="0"/>
          </a:p>
        </p:txBody>
      </p:sp>
      <p:sp>
        <p:nvSpPr>
          <p:cNvPr id="7" name="Stačiakampis 6"/>
          <p:cNvSpPr/>
          <p:nvPr/>
        </p:nvSpPr>
        <p:spPr>
          <a:xfrm>
            <a:off x="755576" y="3390016"/>
            <a:ext cx="2138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rgbClr val="FFFF00"/>
                </a:solidFill>
              </a:rPr>
              <a:t>BAROKAS</a:t>
            </a:r>
            <a:endParaRPr lang="lt-LT" sz="3200" dirty="0">
              <a:solidFill>
                <a:srgbClr val="FFFF00"/>
              </a:solidFill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004048" y="3356992"/>
            <a:ext cx="2210544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chemeClr val="tx1"/>
                </a:solidFill>
              </a:rPr>
              <a:t>BARAKAS</a:t>
            </a:r>
            <a:endParaRPr lang="lt-LT" sz="3200" dirty="0">
              <a:solidFill>
                <a:schemeClr val="tx1"/>
              </a:solidFill>
            </a:endParaRPr>
          </a:p>
        </p:txBody>
      </p:sp>
      <p:sp>
        <p:nvSpPr>
          <p:cNvPr id="9" name="Rodyklė žemyn 8"/>
          <p:cNvSpPr/>
          <p:nvPr/>
        </p:nvSpPr>
        <p:spPr>
          <a:xfrm>
            <a:off x="1824844" y="2830574"/>
            <a:ext cx="22687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Rodyklė žemyn 9"/>
          <p:cNvSpPr/>
          <p:nvPr/>
        </p:nvSpPr>
        <p:spPr>
          <a:xfrm>
            <a:off x="6063601" y="2830574"/>
            <a:ext cx="236591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179512" y="5445223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Harmonija, gailestis, dvasingumas, kultūra...</a:t>
            </a:r>
            <a:endParaRPr lang="lt-LT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98168" y="5360136"/>
            <a:ext cx="5364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rgbClr val="7030A0"/>
                </a:solidFill>
              </a:rPr>
              <a:t>Prievarta, kankinimas, laikinumas, griūtis, nykimas, antikultūra...</a:t>
            </a:r>
            <a:endParaRPr lang="lt-LT" sz="2800" b="1" dirty="0">
              <a:solidFill>
                <a:srgbClr val="7030A0"/>
              </a:solidFill>
            </a:endParaRPr>
          </a:p>
        </p:txBody>
      </p:sp>
      <p:sp>
        <p:nvSpPr>
          <p:cNvPr id="14" name="Rodyklė žemyn 13"/>
          <p:cNvSpPr/>
          <p:nvPr/>
        </p:nvSpPr>
        <p:spPr>
          <a:xfrm>
            <a:off x="6181896" y="4509120"/>
            <a:ext cx="602928" cy="851016"/>
          </a:xfrm>
          <a:prstGeom prst="downArrow">
            <a:avLst>
              <a:gd name="adj1" fmla="val 2450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Rodyklė žemyn 15"/>
          <p:cNvSpPr/>
          <p:nvPr/>
        </p:nvSpPr>
        <p:spPr>
          <a:xfrm>
            <a:off x="1547664" y="4509120"/>
            <a:ext cx="504056" cy="851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0081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err="1" smtClean="0"/>
              <a:t>Antifrãzė</a:t>
            </a:r>
            <a:r>
              <a:rPr lang="lt-LT" b="1" dirty="0" smtClean="0"/>
              <a:t> (gr</a:t>
            </a:r>
            <a:r>
              <a:rPr lang="lt-LT" b="1" dirty="0"/>
              <a:t>. </a:t>
            </a:r>
            <a:r>
              <a:rPr lang="lt-LT" b="1" dirty="0" err="1" smtClean="0"/>
              <a:t>Antiphrasis</a:t>
            </a:r>
            <a:r>
              <a:rPr lang="lt-LT" b="1" dirty="0" smtClean="0"/>
              <a:t>) 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 </a:t>
            </a:r>
            <a:r>
              <a:rPr lang="lt-LT" sz="3600" b="1" dirty="0" smtClean="0"/>
              <a:t>Prieštaravimas</a:t>
            </a:r>
            <a:r>
              <a:rPr lang="lt-LT" sz="3600" b="1" dirty="0"/>
              <a:t>, </a:t>
            </a:r>
            <a:r>
              <a:rPr lang="lt-LT" sz="3600" b="1" dirty="0" smtClean="0"/>
              <a:t>priešingybė. Tai stilistinė figūra, </a:t>
            </a:r>
            <a:r>
              <a:rPr lang="lt-LT" sz="3600" b="1" u="sng" dirty="0" smtClean="0"/>
              <a:t>ironijos tipas </a:t>
            </a:r>
            <a:r>
              <a:rPr lang="lt-LT" sz="3600" b="1" dirty="0"/>
              <a:t>— </a:t>
            </a:r>
            <a:r>
              <a:rPr lang="lt-LT" sz="3600" b="1" dirty="0">
                <a:solidFill>
                  <a:srgbClr val="C00000"/>
                </a:solidFill>
              </a:rPr>
              <a:t>posakis, kurio reikšmę ironija paverčia priešinga</a:t>
            </a:r>
            <a:r>
              <a:rPr lang="lt-LT" sz="3600" b="1" dirty="0"/>
              <a:t>, pvz., </a:t>
            </a:r>
            <a:r>
              <a:rPr lang="lt-LT" sz="3600" b="1" dirty="0" smtClean="0">
                <a:solidFill>
                  <a:srgbClr val="7030A0"/>
                </a:solidFill>
              </a:rPr>
              <a:t>bailiai</a:t>
            </a:r>
            <a:r>
              <a:rPr lang="lt-LT" sz="3600" b="1" dirty="0" smtClean="0"/>
              <a:t> virsta </a:t>
            </a:r>
            <a:r>
              <a:rPr lang="lt-LT" sz="3600" b="1" dirty="0" smtClean="0">
                <a:solidFill>
                  <a:srgbClr val="0070C0"/>
                </a:solidFill>
              </a:rPr>
              <a:t>šaunuoliais</a:t>
            </a:r>
            <a:r>
              <a:rPr lang="lt-LT" sz="3600" b="1" dirty="0" smtClean="0"/>
              <a:t>, </a:t>
            </a:r>
            <a:r>
              <a:rPr lang="lt-LT" sz="3600" b="1" dirty="0" smtClean="0">
                <a:solidFill>
                  <a:srgbClr val="7030A0"/>
                </a:solidFill>
              </a:rPr>
              <a:t>ydos</a:t>
            </a:r>
            <a:r>
              <a:rPr lang="lt-LT" sz="3600" b="1" dirty="0" smtClean="0"/>
              <a:t> – </a:t>
            </a:r>
            <a:r>
              <a:rPr lang="lt-LT" sz="3600" b="1" dirty="0" smtClean="0">
                <a:solidFill>
                  <a:srgbClr val="0070C0"/>
                </a:solidFill>
              </a:rPr>
              <a:t>dorybėmis</a:t>
            </a:r>
            <a:r>
              <a:rPr lang="lt-LT" sz="3600" b="1" dirty="0" smtClean="0"/>
              <a:t>, </a:t>
            </a:r>
            <a:r>
              <a:rPr lang="lt-LT" sz="3600" b="1" dirty="0" smtClean="0">
                <a:solidFill>
                  <a:srgbClr val="7030A0"/>
                </a:solidFill>
              </a:rPr>
              <a:t>vertybė</a:t>
            </a:r>
            <a:r>
              <a:rPr lang="lt-LT" sz="3600" b="1" dirty="0" smtClean="0"/>
              <a:t> atsistoja greta </a:t>
            </a:r>
            <a:r>
              <a:rPr lang="lt-LT" sz="3600" b="1" dirty="0" smtClean="0">
                <a:solidFill>
                  <a:srgbClr val="0070C0"/>
                </a:solidFill>
              </a:rPr>
              <a:t>menkniekio</a:t>
            </a:r>
            <a:r>
              <a:rPr lang="lt-LT" sz="3600" b="1" dirty="0" smtClean="0"/>
              <a:t>.</a:t>
            </a:r>
          </a:p>
          <a:p>
            <a:r>
              <a:rPr lang="lt-LT" sz="3600" b="1" u="sng" dirty="0" smtClean="0"/>
              <a:t>Jos paskirtis </a:t>
            </a:r>
            <a:r>
              <a:rPr lang="lt-LT" sz="3600" b="1" dirty="0" smtClean="0"/>
              <a:t>– išryškinti pasakotojo pašaipą, pasmerkimą, pabrėžti lagerio sistemos išsigimimą ir niekinimą. </a:t>
            </a:r>
            <a:endParaRPr lang="lt-LT" sz="3600" b="1" dirty="0"/>
          </a:p>
        </p:txBody>
      </p:sp>
    </p:spTree>
    <p:extLst>
      <p:ext uri="{BB962C8B-B14F-4D97-AF65-F5344CB8AC3E}">
        <p14:creationId xmlns:p14="http://schemas.microsoft.com/office/powerpoint/2010/main" val="45310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Ar skaitėte kūrinį? </a:t>
            </a:r>
            <a:r>
              <a:rPr lang="lt-LT" b="1" dirty="0" smtClean="0">
                <a:solidFill>
                  <a:srgbClr val="C00000"/>
                </a:solidFill>
              </a:rPr>
              <a:t>Aukcionas?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600" b="1" dirty="0" smtClean="0"/>
              <a:t>Jei atspėsite žaisdami </a:t>
            </a:r>
            <a:r>
              <a:rPr lang="lt-LT" sz="3600" b="1" dirty="0" smtClean="0">
                <a:solidFill>
                  <a:srgbClr val="7030A0"/>
                </a:solidFill>
              </a:rPr>
              <a:t>TAIP</a:t>
            </a:r>
            <a:r>
              <a:rPr lang="lt-LT" sz="3600" b="1" dirty="0" smtClean="0"/>
              <a:t> ir </a:t>
            </a:r>
            <a:r>
              <a:rPr lang="lt-LT" sz="3600" b="1" dirty="0" smtClean="0">
                <a:solidFill>
                  <a:srgbClr val="7030A0"/>
                </a:solidFill>
              </a:rPr>
              <a:t>NE</a:t>
            </a:r>
            <a:r>
              <a:rPr lang="lt-LT" sz="3600" b="1" dirty="0" smtClean="0"/>
              <a:t>, kas yra </a:t>
            </a:r>
            <a:r>
              <a:rPr lang="lt-LT" sz="3600" b="1" u="sng" dirty="0" smtClean="0">
                <a:solidFill>
                  <a:srgbClr val="FF0000"/>
                </a:solidFill>
              </a:rPr>
              <a:t>dėžutėje</a:t>
            </a:r>
            <a:r>
              <a:rPr lang="lt-LT" sz="3600" b="1" dirty="0" smtClean="0"/>
              <a:t> bei gebėsite paaiškinti, kaip tas daiktas susijęs su kūriniu, – </a:t>
            </a:r>
            <a:r>
              <a:rPr lang="lt-LT" sz="3600" b="1" dirty="0" smtClean="0">
                <a:solidFill>
                  <a:srgbClr val="C00000"/>
                </a:solidFill>
              </a:rPr>
              <a:t>PLIUS 1 tš.</a:t>
            </a:r>
            <a:endParaRPr lang="lt-LT" sz="3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rgbClr val="C00000"/>
              </a:solidFill>
            </a:endParaRPr>
          </a:p>
        </p:txBody>
      </p:sp>
      <p:pic>
        <p:nvPicPr>
          <p:cNvPr id="6" name="rg_hi" descr="https://encrypted-tbn1.gstatic.com/images?q=tbn:ANd9GcRKm0EClAGfGOte2R59U8o4f5jkn0KfWQIUxnMhKJ8pf2LL3xv1O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73016"/>
            <a:ext cx="3463652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78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7700963" cy="1871662"/>
          </a:xfrm>
        </p:spPr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b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</a:br>
            <a:endParaRPr lang="ru-RU" b="1" i="1" dirty="0" smtClean="0"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1628800"/>
            <a:ext cx="9036496" cy="5040560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r>
              <a:rPr lang="lt-LT" sz="14400" b="1" dirty="0">
                <a:solidFill>
                  <a:schemeClr val="tx1"/>
                </a:solidFill>
                <a:latin typeface="Times New Roman" pitchFamily="18" charset="0"/>
              </a:rPr>
              <a:t>Skaitydami </a:t>
            </a:r>
            <a:r>
              <a:rPr lang="lt-LT" sz="14400" b="1" dirty="0" smtClean="0">
                <a:solidFill>
                  <a:schemeClr val="tx1"/>
                </a:solidFill>
                <a:latin typeface="Times New Roman" pitchFamily="18" charset="0"/>
              </a:rPr>
              <a:t>kūrinio ištrauką</a:t>
            </a:r>
            <a:r>
              <a:rPr lang="lt-LT" sz="14400" b="1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lt-LT" sz="14400" b="1" dirty="0" smtClean="0">
                <a:solidFill>
                  <a:schemeClr val="tx1"/>
                </a:solidFill>
                <a:latin typeface="Times New Roman" pitchFamily="18" charset="0"/>
              </a:rPr>
              <a:t>pasiremdami pateiktais „Interpretacijos žingsniais“ ir  analizuodami </a:t>
            </a:r>
            <a:r>
              <a:rPr lang="lt-LT" sz="14400" b="1" dirty="0">
                <a:solidFill>
                  <a:schemeClr val="tx1"/>
                </a:solidFill>
                <a:latin typeface="Times New Roman" pitchFamily="18" charset="0"/>
              </a:rPr>
              <a:t>ją </a:t>
            </a:r>
            <a:r>
              <a:rPr lang="lt-LT" sz="14400" b="1" dirty="0" smtClean="0">
                <a:solidFill>
                  <a:schemeClr val="tx1"/>
                </a:solidFill>
                <a:latin typeface="Times New Roman" pitchFamily="18" charset="0"/>
              </a:rPr>
              <a:t>bendradarbiaujančiose porose</a:t>
            </a:r>
            <a:r>
              <a:rPr lang="lt-LT" sz="14400" b="1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lt-LT" sz="14400" b="1" dirty="0" smtClean="0">
                <a:solidFill>
                  <a:schemeClr val="tx1"/>
                </a:solidFill>
                <a:latin typeface="Times New Roman" pitchFamily="18" charset="0"/>
              </a:rPr>
              <a:t> gebėsite 3 - 4 sakiniais pristatyti  analizės / interpretacijos įžvalgas pagal nurodytus du analizės aspektus.</a:t>
            </a:r>
          </a:p>
          <a:p>
            <a:pPr algn="l">
              <a:lnSpc>
                <a:spcPct val="120000"/>
              </a:lnSpc>
            </a:pPr>
            <a:r>
              <a:rPr lang="lt-LT" sz="12800" b="1" dirty="0">
                <a:solidFill>
                  <a:srgbClr val="C00000"/>
                </a:solidFill>
                <a:latin typeface="Times New Roman" pitchFamily="18" charset="0"/>
              </a:rPr>
              <a:t>*</a:t>
            </a:r>
            <a:r>
              <a:rPr lang="lt-LT" sz="16000" b="1" dirty="0" smtClean="0">
                <a:solidFill>
                  <a:srgbClr val="C00000"/>
                </a:solidFill>
                <a:latin typeface="Times New Roman" pitchFamily="18" charset="0"/>
              </a:rPr>
              <a:t>Stipresnieji mokiniai užrašys ištraukos idėją.</a:t>
            </a:r>
            <a:r>
              <a:rPr lang="lt-LT" sz="16000" b="1" dirty="0">
                <a:solidFill>
                  <a:srgbClr val="C00000"/>
                </a:solidFill>
                <a:latin typeface="Times New Roman" pitchFamily="18" charset="0"/>
              </a:rPr>
              <a:t>	</a:t>
            </a:r>
            <a:endParaRPr lang="lt-LT" sz="16000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l">
              <a:lnSpc>
                <a:spcPct val="120000"/>
              </a:lnSpc>
            </a:pPr>
            <a:r>
              <a:rPr lang="lt-LT" sz="2800" b="1" dirty="0" smtClean="0">
                <a:solidFill>
                  <a:srgbClr val="7030A0"/>
                </a:solidFill>
                <a:latin typeface="Times New Roman" pitchFamily="18" charset="0"/>
              </a:rPr>
              <a:t> 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20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7030A0"/>
                </a:solidFill>
              </a:rPr>
              <a:t>„Numirėliška dalia“ </a:t>
            </a:r>
            <a:r>
              <a:rPr lang="lt-LT" sz="3600" b="1" dirty="0" smtClean="0">
                <a:solidFill>
                  <a:srgbClr val="7030A0"/>
                </a:solidFill>
              </a:rPr>
              <a:t>analizė </a:t>
            </a:r>
            <a:r>
              <a:rPr lang="lt-LT" sz="3600" b="1" dirty="0" smtClean="0">
                <a:solidFill>
                  <a:srgbClr val="7030A0"/>
                </a:solidFill>
              </a:rPr>
              <a:t>(200 – 201 psl. </a:t>
            </a:r>
            <a:r>
              <a:rPr lang="lt-LT" sz="3600" b="1" dirty="0" err="1" smtClean="0">
                <a:solidFill>
                  <a:srgbClr val="7030A0"/>
                </a:solidFill>
              </a:rPr>
              <a:t>vadov</a:t>
            </a:r>
            <a:r>
              <a:rPr lang="lt-LT" sz="3600" b="1" dirty="0" smtClean="0">
                <a:solidFill>
                  <a:srgbClr val="7030A0"/>
                </a:solidFill>
              </a:rPr>
              <a:t>.) ir aspektai poroms</a:t>
            </a:r>
            <a:endParaRPr lang="lt-LT" sz="3600" b="1" dirty="0">
              <a:solidFill>
                <a:srgbClr val="7030A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4000" b="1" dirty="0">
                <a:solidFill>
                  <a:srgbClr val="7030A0"/>
                </a:solidFill>
              </a:rPr>
              <a:t>Ištraukos tema.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000" b="1" dirty="0">
                <a:solidFill>
                  <a:srgbClr val="7030A0"/>
                </a:solidFill>
              </a:rPr>
              <a:t>Dvi veikėjų stovyklos, jų charakteristika.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000" b="1" dirty="0">
                <a:solidFill>
                  <a:srgbClr val="FF0000"/>
                </a:solidFill>
              </a:rPr>
              <a:t>Inteligento vertė lagery.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000" b="1" dirty="0">
                <a:solidFill>
                  <a:srgbClr val="FF0000"/>
                </a:solidFill>
              </a:rPr>
              <a:t>Požiūris į mirtį.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000" b="1" dirty="0"/>
              <a:t>Ištraukos stiliaus ypatybės (su pavyzdžiais, kokia paskirtis?).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000" b="1" dirty="0"/>
              <a:t>Komizmo ir grotesko (ir juokas, ir baimė kartu) prasmė. </a:t>
            </a:r>
          </a:p>
          <a:p>
            <a:pPr marL="0" indent="0">
              <a:buNone/>
            </a:pPr>
            <a:r>
              <a:rPr lang="lt-LT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7</a:t>
            </a:r>
            <a:r>
              <a:rPr lang="lt-LT" sz="7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.*</a:t>
            </a:r>
            <a:r>
              <a:rPr lang="lt-LT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Ištraukos idėja - ...</a:t>
            </a:r>
            <a:endParaRPr lang="lt-LT" sz="4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lt-LT" sz="4000" b="1" dirty="0"/>
          </a:p>
          <a:p>
            <a:pPr marL="0" indent="0">
              <a:buNone/>
            </a:pPr>
            <a:endParaRPr lang="lt-LT" sz="4000" b="1" dirty="0" smtClean="0"/>
          </a:p>
          <a:p>
            <a:pPr marL="742950" indent="-742950">
              <a:buFont typeface="+mj-lt"/>
              <a:buAutoNum type="arabicPeriod"/>
            </a:pPr>
            <a:endParaRPr lang="lt-LT" sz="4000" b="1" dirty="0"/>
          </a:p>
          <a:p>
            <a:pPr marL="0" indent="0">
              <a:buNone/>
            </a:pPr>
            <a:endParaRPr lang="lt-LT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4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C00000"/>
                </a:solidFill>
              </a:rPr>
              <a:t>ANALIZĖS ASPEKTŲ </a:t>
            </a:r>
            <a:r>
              <a:rPr lang="lt-LT" sz="3600" b="1" u="sng" dirty="0" smtClean="0">
                <a:solidFill>
                  <a:srgbClr val="C00000"/>
                </a:solidFill>
              </a:rPr>
              <a:t>VERTINIMAS</a:t>
            </a:r>
            <a:r>
              <a:rPr lang="lt-LT" sz="3600" b="1" u="sng" dirty="0">
                <a:solidFill>
                  <a:srgbClr val="C00000"/>
                </a:solidFill>
              </a:rPr>
              <a:t>:</a:t>
            </a:r>
            <a:br>
              <a:rPr lang="lt-LT" sz="3600" b="1" u="sng" dirty="0">
                <a:solidFill>
                  <a:srgbClr val="C00000"/>
                </a:solidFill>
              </a:rPr>
            </a:b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3600" b="1" dirty="0" smtClean="0"/>
              <a:t>Jei </a:t>
            </a:r>
            <a:r>
              <a:rPr lang="lt-LT" sz="3600" b="1" dirty="0"/>
              <a:t>n</a:t>
            </a:r>
            <a:r>
              <a:rPr lang="lt-LT" sz="3600" b="1" dirty="0" smtClean="0"/>
              <a:t>urodyto analizės aspekto esmė </a:t>
            </a:r>
            <a:r>
              <a:rPr lang="lt-LT" sz="3600" b="1" dirty="0" smtClean="0"/>
              <a:t>įtikinamai (remiantis tekstu), išplėtotai </a:t>
            </a:r>
            <a:r>
              <a:rPr lang="lt-LT" sz="3600" b="1" dirty="0" err="1" smtClean="0"/>
              <a:t>paaškinta</a:t>
            </a:r>
            <a:r>
              <a:rPr lang="lt-LT" sz="3600" b="1" dirty="0" smtClean="0"/>
              <a:t>, </a:t>
            </a:r>
            <a:r>
              <a:rPr lang="lt-LT" sz="3600" b="1" dirty="0" smtClean="0"/>
              <a:t>gerai interpretuojama, pora </a:t>
            </a:r>
            <a:r>
              <a:rPr lang="lt-LT" sz="3600" b="1" dirty="0" smtClean="0"/>
              <a:t>gauna po  </a:t>
            </a:r>
            <a:r>
              <a:rPr lang="lt-LT" sz="3600" b="1" dirty="0" smtClean="0">
                <a:solidFill>
                  <a:srgbClr val="C00000"/>
                </a:solidFill>
              </a:rPr>
              <a:t>2</a:t>
            </a:r>
            <a:r>
              <a:rPr lang="lt-LT" sz="3600" b="1" dirty="0" smtClean="0"/>
              <a:t> </a:t>
            </a:r>
            <a:r>
              <a:rPr lang="lt-LT" sz="3600" b="1" dirty="0" smtClean="0">
                <a:solidFill>
                  <a:srgbClr val="C00000"/>
                </a:solidFill>
              </a:rPr>
              <a:t>PLIUSUS;</a:t>
            </a:r>
          </a:p>
          <a:p>
            <a:r>
              <a:rPr lang="lt-LT" sz="3600" b="1" dirty="0" smtClean="0"/>
              <a:t>Jei stigs prasminių akcentų</a:t>
            </a:r>
            <a:r>
              <a:rPr lang="lt-LT" sz="3600" b="1" dirty="0" smtClean="0"/>
              <a:t>, </a:t>
            </a:r>
            <a:r>
              <a:rPr lang="lt-LT" sz="3600" b="1" dirty="0" smtClean="0">
                <a:solidFill>
                  <a:srgbClr val="C00000"/>
                </a:solidFill>
              </a:rPr>
              <a:t>1</a:t>
            </a:r>
            <a:r>
              <a:rPr lang="lt-LT" sz="3600" b="1" dirty="0" smtClean="0"/>
              <a:t> </a:t>
            </a:r>
            <a:r>
              <a:rPr lang="lt-LT" sz="3600" b="1" dirty="0" smtClean="0">
                <a:solidFill>
                  <a:srgbClr val="C00000"/>
                </a:solidFill>
              </a:rPr>
              <a:t>PLIUSĄ;</a:t>
            </a:r>
            <a:endParaRPr lang="lt-LT" sz="3600" b="1" dirty="0">
              <a:solidFill>
                <a:srgbClr val="C00000"/>
              </a:solidFill>
            </a:endParaRPr>
          </a:p>
          <a:p>
            <a:r>
              <a:rPr lang="lt-LT" sz="3600" b="1" dirty="0" smtClean="0"/>
              <a:t> Jei kalbės abu poros nariai, papildydami vienas kitą, </a:t>
            </a:r>
            <a:r>
              <a:rPr lang="lt-LT" sz="3600" b="1" dirty="0" smtClean="0">
                <a:solidFill>
                  <a:srgbClr val="C00000"/>
                </a:solidFill>
              </a:rPr>
              <a:t>2 PLIUSAI;</a:t>
            </a:r>
          </a:p>
          <a:p>
            <a:r>
              <a:rPr lang="lt-LT" sz="6500" b="1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lt-LT" sz="3600" b="1" dirty="0" smtClean="0">
                <a:solidFill>
                  <a:srgbClr val="002060"/>
                </a:solidFill>
              </a:rPr>
              <a:t>Idėja</a:t>
            </a:r>
            <a:r>
              <a:rPr lang="lt-LT" sz="3600" b="1" dirty="0" smtClean="0"/>
              <a:t> – aiški, apimanti visą ištrauką ir viso kūrinio kontekstą -</a:t>
            </a:r>
            <a:r>
              <a:rPr lang="lt-LT" sz="3600" b="1" dirty="0" smtClean="0">
                <a:solidFill>
                  <a:srgbClr val="C00000"/>
                </a:solidFill>
              </a:rPr>
              <a:t> </a:t>
            </a:r>
            <a:r>
              <a:rPr lang="lt-LT" sz="3600" b="1" dirty="0">
                <a:solidFill>
                  <a:srgbClr val="C00000"/>
                </a:solidFill>
              </a:rPr>
              <a:t>2 </a:t>
            </a:r>
            <a:r>
              <a:rPr lang="lt-LT" sz="3600" b="1" dirty="0" smtClean="0">
                <a:solidFill>
                  <a:srgbClr val="C00000"/>
                </a:solidFill>
              </a:rPr>
              <a:t>PLIUSAI.</a:t>
            </a:r>
            <a:endParaRPr lang="lt-LT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lt-LT" sz="3600" b="1" dirty="0" smtClean="0"/>
          </a:p>
          <a:p>
            <a:pPr marL="0" indent="0">
              <a:buNone/>
            </a:pPr>
            <a:endParaRPr lang="lt-LT" sz="3600" b="1" dirty="0"/>
          </a:p>
        </p:txBody>
      </p:sp>
      <p:pic>
        <p:nvPicPr>
          <p:cNvPr id="4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8819"/>
            <a:ext cx="1331640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49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16632"/>
            <a:ext cx="7700963" cy="1368152"/>
          </a:xfrm>
        </p:spPr>
        <p:txBody>
          <a:bodyPr>
            <a:noAutofit/>
          </a:bodyPr>
          <a:lstStyle/>
          <a:p>
            <a:r>
              <a:rPr lang="lt-LT" sz="3200" b="1" u="sng" dirty="0" smtClean="0">
                <a:solidFill>
                  <a:srgbClr val="C00000"/>
                </a:solidFill>
                <a:latin typeface="Times New Roman" pitchFamily="18" charset="0"/>
              </a:rPr>
              <a:t>PAMOKOS </a:t>
            </a:r>
            <a:r>
              <a:rPr lang="lt-LT" sz="3200" b="1" u="sng" dirty="0" smtClean="0">
                <a:solidFill>
                  <a:srgbClr val="C00000"/>
                </a:solidFill>
                <a:latin typeface="Times New Roman" pitchFamily="18" charset="0"/>
              </a:rPr>
              <a:t>UŽDAVINYS – </a:t>
            </a:r>
            <a:r>
              <a:rPr lang="lt-LT" sz="3200" b="1" dirty="0" smtClean="0">
                <a:solidFill>
                  <a:srgbClr val="7030A0"/>
                </a:solidFill>
                <a:latin typeface="Times New Roman" pitchFamily="18" charset="0"/>
              </a:rPr>
              <a:t>„pasimatuokime“ :</a:t>
            </a:r>
            <a:r>
              <a:rPr lang="lt-LT" sz="3200" b="1" dirty="0">
                <a:solidFill>
                  <a:srgbClr val="7030A0"/>
                </a:solidFill>
                <a:latin typeface="Times New Roman" pitchFamily="18" charset="0"/>
              </a:rPr>
              <a:t/>
            </a:r>
            <a:br>
              <a:rPr lang="lt-LT" sz="3200" b="1" dirty="0">
                <a:solidFill>
                  <a:srgbClr val="7030A0"/>
                </a:solidFill>
                <a:latin typeface="Times New Roman" pitchFamily="18" charset="0"/>
              </a:rPr>
            </a:br>
            <a:endParaRPr lang="ru-RU" sz="3200" b="1" i="1" dirty="0" smtClean="0">
              <a:solidFill>
                <a:srgbClr val="7030A0"/>
              </a:solidFill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628800"/>
            <a:ext cx="8712968" cy="4824189"/>
          </a:xfrm>
        </p:spPr>
        <p:txBody>
          <a:bodyPr>
            <a:normAutofit fontScale="32500" lnSpcReduction="20000"/>
          </a:bodyPr>
          <a:lstStyle/>
          <a:p>
            <a:pPr algn="l">
              <a:lnSpc>
                <a:spcPct val="120000"/>
              </a:lnSpc>
            </a:pPr>
            <a:r>
              <a:rPr lang="lt-LT" sz="9600" b="1" dirty="0">
                <a:solidFill>
                  <a:schemeClr val="tx1"/>
                </a:solidFill>
                <a:latin typeface="Times New Roman" pitchFamily="18" charset="0"/>
              </a:rPr>
              <a:t>Skaitydami kūrinio ištrauką, pasiremdami pateiktais „Interpretacijos žingsniais“ ir  analizuodami ją bendradarbiaujančiose porose,  gebėsite 3 - 4 sakiniais pristatyti  analizės / interpretacijos įžvalgas pagal nurodytus du analizės aspektus.</a:t>
            </a:r>
          </a:p>
          <a:p>
            <a:pPr algn="l">
              <a:lnSpc>
                <a:spcPct val="120000"/>
              </a:lnSpc>
            </a:pPr>
            <a:r>
              <a:rPr lang="lt-LT" sz="12300" b="1" dirty="0">
                <a:solidFill>
                  <a:srgbClr val="C00000"/>
                </a:solidFill>
                <a:latin typeface="Times New Roman" pitchFamily="18" charset="0"/>
              </a:rPr>
              <a:t>*Stipresnieji mokiniai užrašys ištraukos </a:t>
            </a:r>
            <a:r>
              <a:rPr lang="lt-LT" sz="12300" b="1" dirty="0" smtClean="0">
                <a:solidFill>
                  <a:srgbClr val="C00000"/>
                </a:solidFill>
                <a:latin typeface="Times New Roman" pitchFamily="18" charset="0"/>
              </a:rPr>
              <a:t>idėją.</a:t>
            </a:r>
            <a:endParaRPr lang="lt-LT" sz="123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655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58888" y="457200"/>
            <a:ext cx="7686675" cy="1143000"/>
          </a:xfrm>
        </p:spPr>
        <p:txBody>
          <a:bodyPr/>
          <a:lstStyle/>
          <a:p>
            <a:r>
              <a:rPr lang="lt-LT" sz="5400" b="1" dirty="0" smtClean="0">
                <a:ea typeface="ＭＳ Ｐゴシック" pitchFamily="34" charset="-128"/>
              </a:rPr>
              <a:t>Įsivertinimas pamokoje</a:t>
            </a:r>
          </a:p>
        </p:txBody>
      </p:sp>
      <p:pic>
        <p:nvPicPr>
          <p:cNvPr id="696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5229225"/>
            <a:ext cx="1152525" cy="1127125"/>
          </a:xfrm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15113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500438"/>
            <a:ext cx="12128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WordArt 11"/>
          <p:cNvSpPr>
            <a:spLocks noChangeArrowheads="1" noChangeShapeType="1" noTextEdit="1"/>
          </p:cNvSpPr>
          <p:nvPr/>
        </p:nvSpPr>
        <p:spPr bwMode="auto">
          <a:xfrm>
            <a:off x="3563938" y="2349500"/>
            <a:ext cx="1223962" cy="4476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 u i k i a i –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9639" name="WordArt 12"/>
          <p:cNvSpPr>
            <a:spLocks noChangeArrowheads="1" noChangeShapeType="1" noTextEdit="1"/>
          </p:cNvSpPr>
          <p:nvPr/>
        </p:nvSpPr>
        <p:spPr bwMode="auto">
          <a:xfrm>
            <a:off x="3635375" y="3860800"/>
            <a:ext cx="4943475" cy="5762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Liko neatsakytų klausimų...</a:t>
            </a:r>
          </a:p>
        </p:txBody>
      </p:sp>
      <p:sp>
        <p:nvSpPr>
          <p:cNvPr id="69640" name="WordArt 13"/>
          <p:cNvSpPr>
            <a:spLocks noChangeArrowheads="1" noChangeShapeType="1" noTextEdit="1"/>
          </p:cNvSpPr>
          <p:nvPr/>
        </p:nvSpPr>
        <p:spPr bwMode="auto">
          <a:xfrm>
            <a:off x="3708400" y="5516563"/>
            <a:ext cx="1181100" cy="6111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 l o g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938" y="2349500"/>
            <a:ext cx="73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3581487" y="236288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563938" y="1988840"/>
            <a:ext cx="4536454" cy="10801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7 – 5 pliusai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581486" y="3500438"/>
            <a:ext cx="4518906" cy="12239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4 – 2 pliusai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3550251" y="5100858"/>
            <a:ext cx="4550141" cy="12804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solidFill>
                  <a:schemeClr val="tx1"/>
                </a:solidFill>
              </a:rPr>
              <a:t>1 – 0 pliusai</a:t>
            </a:r>
            <a:endParaRPr lang="lt-LT" sz="2800" b="1" dirty="0">
              <a:solidFill>
                <a:schemeClr val="tx1"/>
              </a:solidFill>
            </a:endParaRPr>
          </a:p>
        </p:txBody>
      </p:sp>
      <p:pic>
        <p:nvPicPr>
          <p:cNvPr id="14" name="Picture 5" descr="ANd9GcT9tffUuHknz8HT0AXl_AIoOajOqG5znRY0xL31CMB_RdbEHmQ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57338"/>
            <a:ext cx="1584325" cy="159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nykstys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638"/>
            <a:ext cx="2232247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ANd9GcQL6GeomMv7G-Do0Uz_1KRceaGxuIrxjPyZ0BgyaflTYkZkUbC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7" y="4941168"/>
            <a:ext cx="194468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7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600" b="1" dirty="0" smtClean="0"/>
              <a:t>Persižiūrėti visą pamokos darbą, medžiagą (kam kiek reikia individualiai);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b="1" dirty="0" smtClean="0"/>
              <a:t>Atidžiai perskaityti ištrauką vadovėlyje „Klipatų klipatos“ (198 – 199p.).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b="1" dirty="0" smtClean="0"/>
              <a:t>Persižiūrėti klausimus po  tekstu ir </a:t>
            </a:r>
            <a:r>
              <a:rPr lang="lt-LT" sz="3600" b="1" dirty="0" smtClean="0">
                <a:solidFill>
                  <a:srgbClr val="C00000"/>
                </a:solidFill>
              </a:rPr>
              <a:t>3 -5 sakiniais parašyti </a:t>
            </a:r>
            <a:r>
              <a:rPr lang="lt-LT" sz="3600" b="1" u="sng" dirty="0" smtClean="0">
                <a:solidFill>
                  <a:srgbClr val="FF0000"/>
                </a:solidFill>
              </a:rPr>
              <a:t>savo įspūdžius </a:t>
            </a:r>
            <a:r>
              <a:rPr lang="lt-LT" sz="3600" b="1" dirty="0" smtClean="0">
                <a:solidFill>
                  <a:srgbClr val="C00000"/>
                </a:solidFill>
              </a:rPr>
              <a:t>apie šį tekstą.</a:t>
            </a:r>
          </a:p>
          <a:p>
            <a:pPr marL="0" indent="0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VERTINIMAS: </a:t>
            </a:r>
            <a:r>
              <a:rPr lang="lt-LT" sz="3600" b="1" dirty="0" smtClean="0"/>
              <a:t>jei </a:t>
            </a:r>
            <a:r>
              <a:rPr lang="lt-LT" sz="3600" b="1" dirty="0"/>
              <a:t>aiški nuomonė, remtasi ištrauka, mintis laisva ir sklandi, </a:t>
            </a:r>
            <a:r>
              <a:rPr lang="lt-LT" sz="3600" b="1" dirty="0">
                <a:solidFill>
                  <a:srgbClr val="C00000"/>
                </a:solidFill>
              </a:rPr>
              <a:t>PLIUS 1 tšk</a:t>
            </a:r>
            <a:r>
              <a:rPr lang="lt-LT" sz="3600" b="1" dirty="0"/>
              <a:t>., jei yra trūkumų, </a:t>
            </a:r>
            <a:r>
              <a:rPr lang="lt-LT" sz="3600" b="1" dirty="0">
                <a:solidFill>
                  <a:srgbClr val="C00000"/>
                </a:solidFill>
              </a:rPr>
              <a:t>PLIUSAS</a:t>
            </a:r>
            <a:r>
              <a:rPr lang="lt-LT" sz="3600" b="1" dirty="0" smtClean="0"/>
              <a:t>.</a:t>
            </a:r>
          </a:p>
          <a:p>
            <a:pPr marL="0" indent="0">
              <a:buNone/>
            </a:pPr>
            <a:endParaRPr lang="lt-LT" sz="3600" b="1" dirty="0"/>
          </a:p>
          <a:p>
            <a:pPr marL="0" indent="0">
              <a:buNone/>
            </a:pPr>
            <a:endParaRPr lang="lt-LT" sz="3600" b="1" dirty="0"/>
          </a:p>
          <a:p>
            <a:pPr marL="514350" indent="-514350">
              <a:buFont typeface="+mj-lt"/>
              <a:buAutoNum type="arabicPeriod"/>
            </a:pPr>
            <a:endParaRPr lang="lt-LT" sz="36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sz="3600" b="1" dirty="0" smtClean="0"/>
          </a:p>
          <a:p>
            <a:pPr marL="514350" indent="-514350">
              <a:buFont typeface="+mj-lt"/>
              <a:buAutoNum type="arabicPeriod"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01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Namų </a:t>
            </a:r>
            <a:r>
              <a:rPr lang="lt-LT" b="1" dirty="0" smtClean="0"/>
              <a:t>darbas ekspertų komandai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Paruošti iki 15 min. laidą tema „</a:t>
            </a:r>
            <a:r>
              <a:rPr lang="lt-LT" b="1" dirty="0">
                <a:solidFill>
                  <a:srgbClr val="C00000"/>
                </a:solidFill>
              </a:rPr>
              <a:t> </a:t>
            </a:r>
            <a:r>
              <a:rPr lang="lt-LT" b="1" dirty="0" smtClean="0">
                <a:solidFill>
                  <a:srgbClr val="C00000"/>
                </a:solidFill>
              </a:rPr>
              <a:t>Kaip vaizduojama  mirtis </a:t>
            </a:r>
            <a:r>
              <a:rPr lang="lt-LT" b="1" dirty="0">
                <a:solidFill>
                  <a:srgbClr val="C00000"/>
                </a:solidFill>
              </a:rPr>
              <a:t>ir žmogaus </a:t>
            </a:r>
            <a:r>
              <a:rPr lang="lt-LT" b="1" dirty="0" smtClean="0">
                <a:solidFill>
                  <a:srgbClr val="C00000"/>
                </a:solidFill>
              </a:rPr>
              <a:t>kančia </a:t>
            </a:r>
            <a:r>
              <a:rPr lang="lt-LT" b="1" smtClean="0">
                <a:solidFill>
                  <a:srgbClr val="C00000"/>
                </a:solidFill>
              </a:rPr>
              <a:t>literatūroje?“</a:t>
            </a:r>
            <a:endParaRPr lang="lt-LT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lt-LT" b="1" u="sng" dirty="0"/>
              <a:t>VERTINAME EKSPERTUS (visą komandą – jie bendradarbiavo):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>
                <a:solidFill>
                  <a:srgbClr val="002060"/>
                </a:solidFill>
              </a:rPr>
              <a:t>Ar laida buvo įtaigi, įtikino?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>
                <a:solidFill>
                  <a:srgbClr val="002060"/>
                </a:solidFill>
              </a:rPr>
              <a:t>Ar atrinkti tinkami literatūros argumentai?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>
                <a:solidFill>
                  <a:srgbClr val="002060"/>
                </a:solidFill>
              </a:rPr>
              <a:t>Ar atsakė į probleminį klausimą „</a:t>
            </a:r>
            <a:r>
              <a:rPr lang="lt-LT" sz="4000" b="1" u="sng" dirty="0">
                <a:solidFill>
                  <a:srgbClr val="C00000"/>
                </a:solidFill>
              </a:rPr>
              <a:t>Kaip </a:t>
            </a:r>
            <a:r>
              <a:rPr lang="lt-LT" b="1" dirty="0">
                <a:solidFill>
                  <a:srgbClr val="002060"/>
                </a:solidFill>
              </a:rPr>
              <a:t>vaizduojama..?“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>
                <a:solidFill>
                  <a:srgbClr val="002060"/>
                </a:solidFill>
              </a:rPr>
              <a:t>Ar buvo laidos kryptinga įžanga bei pagrįstos išvados?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7582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>
                <a:latin typeface="Times New Roman" pitchFamily="18" charset="0"/>
              </a:rPr>
              <a:t>Lagaminas</a:t>
            </a:r>
            <a:r>
              <a:rPr lang="lt-LT" sz="6000" b="1" dirty="0">
                <a:latin typeface="Times New Roman" pitchFamily="18" charset="0"/>
              </a:rPr>
              <a:t> </a:t>
            </a:r>
            <a:r>
              <a:rPr lang="lt-LT" b="1" dirty="0">
                <a:latin typeface="Times New Roman" pitchFamily="18" charset="0"/>
              </a:rPr>
              <a:t>(žinių bagažas</a:t>
            </a:r>
            <a:r>
              <a:rPr lang="lt-LT" b="1" dirty="0" smtClean="0">
                <a:latin typeface="Times New Roman" pitchFamily="18" charset="0"/>
              </a:rPr>
              <a:t>):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b="1" dirty="0" smtClean="0">
                <a:latin typeface="Times New Roman" pitchFamily="18" charset="0"/>
              </a:rPr>
              <a:t>Ką sužinojote, </a:t>
            </a:r>
            <a:r>
              <a:rPr lang="lt-LT" b="1" dirty="0" smtClean="0">
                <a:solidFill>
                  <a:srgbClr val="C00000"/>
                </a:solidFill>
                <a:latin typeface="Times New Roman" pitchFamily="18" charset="0"/>
              </a:rPr>
              <a:t>išmokote</a:t>
            </a:r>
            <a:r>
              <a:rPr lang="lt-LT" b="1" dirty="0" smtClean="0">
                <a:latin typeface="Times New Roman" pitchFamily="18" charset="0"/>
              </a:rPr>
              <a:t> šioje pamokoje?  </a:t>
            </a:r>
            <a:endParaRPr lang="lt-LT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lt-LT" b="1" dirty="0" smtClean="0">
                <a:latin typeface="Times New Roman" pitchFamily="18" charset="0"/>
              </a:rPr>
              <a:t>Kas jums pamokoje buvo itin </a:t>
            </a:r>
            <a:r>
              <a:rPr lang="lt-LT" b="1" dirty="0" smtClean="0">
                <a:solidFill>
                  <a:srgbClr val="C00000"/>
                </a:solidFill>
                <a:latin typeface="Times New Roman" pitchFamily="18" charset="0"/>
              </a:rPr>
              <a:t>vertinga, prasminga? </a:t>
            </a:r>
            <a:r>
              <a:rPr lang="lt-LT" b="1" dirty="0" smtClean="0">
                <a:latin typeface="Times New Roman" pitchFamily="18" charset="0"/>
              </a:rPr>
              <a:t>Kodėl</a:t>
            </a:r>
            <a:r>
              <a:rPr lang="lt-LT" b="1" dirty="0" smtClean="0">
                <a:latin typeface="Times New Roman" pitchFamily="18" charset="0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lt-LT" b="1" dirty="0" smtClean="0">
                <a:latin typeface="Times New Roman" pitchFamily="18" charset="0"/>
              </a:rPr>
              <a:t>Kas buvo </a:t>
            </a:r>
            <a:r>
              <a:rPr lang="lt-LT" b="1" dirty="0" smtClean="0">
                <a:solidFill>
                  <a:srgbClr val="C00000"/>
                </a:solidFill>
                <a:latin typeface="Times New Roman" pitchFamily="18" charset="0"/>
              </a:rPr>
              <a:t>sunku</a:t>
            </a:r>
            <a:r>
              <a:rPr lang="lt-LT" b="1" dirty="0" smtClean="0">
                <a:latin typeface="Times New Roman" pitchFamily="18" charset="0"/>
              </a:rPr>
              <a:t>, kodėl?</a:t>
            </a:r>
            <a:endParaRPr lang="lt-LT" b="1" dirty="0">
              <a:latin typeface="Times New Roman" pitchFamily="18" charset="0"/>
            </a:endParaRPr>
          </a:p>
          <a:p>
            <a:endParaRPr lang="lt-LT" dirty="0"/>
          </a:p>
        </p:txBody>
      </p:sp>
      <p:pic>
        <p:nvPicPr>
          <p:cNvPr id="4" name="Picture 7" descr="ANd9GcSTciOj-unVLaroYRRkjX0SE4eejenxX_IvyCqUy2m10IvV7BRq5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4293096"/>
            <a:ext cx="496855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41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Pamąstykime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dirty="0" err="1" smtClean="0"/>
              <a:t>Raineris</a:t>
            </a:r>
            <a:r>
              <a:rPr lang="lt-LT" b="1" dirty="0" smtClean="0"/>
              <a:t> Marija Rilkė rašė: </a:t>
            </a:r>
            <a:r>
              <a:rPr lang="lt-LT" sz="4000" b="1" dirty="0" smtClean="0">
                <a:solidFill>
                  <a:srgbClr val="7030A0"/>
                </a:solidFill>
              </a:rPr>
              <a:t>„Literatūros kūriniai be galo vieniši.“ Kaip suprantate literatūros kūrinio vienatvę? Ar „Dievų miškas“ vienišas kūrinys? Kodėl? Kas, jūsų manymu, tą vienatvę gali sumažinti?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Argumentuotas atsakymas  - PLIUSAS / PLIUS VIENAS BALAS.</a:t>
            </a:r>
            <a:endParaRPr lang="lt-L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584</Words>
  <Application>Microsoft Office PowerPoint</Application>
  <PresentationFormat>Demonstracija ekrane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Office tema</vt:lpstr>
      <vt:lpstr>B. Sruoga „Dievų miškas“. Ištraukos „Numirėliška dalia“ analizė. </vt:lpstr>
      <vt:lpstr> Namų darbų patikra – paaiškinti ANTIFRAZĘ (2 PLIUSAI PORAI) </vt:lpstr>
      <vt:lpstr>Antifrãzė (gr. Antiphrasis) </vt:lpstr>
      <vt:lpstr>Ar skaitėte kūrinį? Aukcionas?</vt:lpstr>
      <vt:lpstr>PAMOKOS UŽDAVINYS: </vt:lpstr>
      <vt:lpstr>„Numirėliška dalia“ analizė (200 – 201 psl. vadov.) ir aspektai poroms</vt:lpstr>
      <vt:lpstr>ANALIZĖS ASPEKTŲ VERTINIMAS: </vt:lpstr>
      <vt:lpstr>PAMOKOS UŽDAVINYS – „pasimatuokime“ : </vt:lpstr>
      <vt:lpstr>Įsivertinimas pamokoje</vt:lpstr>
      <vt:lpstr>Namų darbas</vt:lpstr>
      <vt:lpstr>Namų darbas ekspertų komandai</vt:lpstr>
      <vt:lpstr>Lagaminas (žinių bagažas):</vt:lpstr>
      <vt:lpstr>Pamąstykime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Žmogaus laikysena totalitarizmo akivaizdoje. Bronius Krivickas (1919 -1952)</dc:title>
  <dc:creator>User</dc:creator>
  <cp:lastModifiedBy>User</cp:lastModifiedBy>
  <cp:revision>55</cp:revision>
  <dcterms:created xsi:type="dcterms:W3CDTF">2012-11-13T15:26:30Z</dcterms:created>
  <dcterms:modified xsi:type="dcterms:W3CDTF">2012-12-10T19:31:40Z</dcterms:modified>
</cp:coreProperties>
</file>