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96" r:id="rId5"/>
    <p:sldId id="257" r:id="rId6"/>
    <p:sldId id="286" r:id="rId7"/>
    <p:sldId id="287" r:id="rId8"/>
    <p:sldId id="289" r:id="rId9"/>
    <p:sldId id="258" r:id="rId10"/>
    <p:sldId id="291" r:id="rId11"/>
    <p:sldId id="292" r:id="rId12"/>
    <p:sldId id="295" r:id="rId13"/>
    <p:sldId id="298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55" autoAdjust="0"/>
  </p:normalViewPr>
  <p:slideViewPr>
    <p:cSldViewPr>
      <p:cViewPr varScale="1">
        <p:scale>
          <a:sx n="114" d="100"/>
          <a:sy n="11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46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2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9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4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1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602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1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90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16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949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//upload.wikimedia.org/wikipedia/commons/1/13/Balys_Sruoga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lt.wikipedia.org/wiki/Koncentracijos_stovykla" TargetMode="External"/><Relationship Id="rId3" Type="http://schemas.openxmlformats.org/officeDocument/2006/relationships/hyperlink" Target="http://lt.wikipedia.org/wiki/Algimantas_Puipa" TargetMode="External"/><Relationship Id="rId7" Type="http://schemas.openxmlformats.org/officeDocument/2006/relationships/hyperlink" Target="http://lt.wikipedia.org/wiki/Tre%C4%8Diasis_Reichas" TargetMode="External"/><Relationship Id="rId2" Type="http://schemas.openxmlformats.org/officeDocument/2006/relationships/hyperlink" Target="http://lt.wikipedia.org/wiki/Lietuv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Antrasis_pasaulinis_karas" TargetMode="External"/><Relationship Id="rId5" Type="http://schemas.openxmlformats.org/officeDocument/2006/relationships/hyperlink" Target="http://lt.wikipedia.org/wiki/Diev%C5%B3_mi%C5%A1kas_(knyga)" TargetMode="External"/><Relationship Id="rId4" Type="http://schemas.openxmlformats.org/officeDocument/2006/relationships/hyperlink" Target="http://lt.wikipedia.org/wiki/Balys_Sruoga" TargetMode="External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278688" cy="2979763"/>
          </a:xfrm>
        </p:spPr>
        <p:txBody>
          <a:bodyPr>
            <a:noAutofit/>
          </a:bodyPr>
          <a:lstStyle/>
          <a:p>
            <a:r>
              <a:rPr lang="lt-LT" b="1" dirty="0" smtClean="0"/>
              <a:t>B. Sruogos laiškas P. Cvirkai. Kūrėjas pokario politiniame ir kultūriniame kontekste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tx1"/>
                </a:solidFill>
              </a:rPr>
              <a:t>2-oji pamoka</a:t>
            </a:r>
          </a:p>
          <a:p>
            <a:endParaRPr lang="lt-LT" b="1" dirty="0">
              <a:solidFill>
                <a:schemeClr val="tx1"/>
              </a:solidFill>
            </a:endParaRPr>
          </a:p>
        </p:txBody>
      </p:sp>
      <p:pic>
        <p:nvPicPr>
          <p:cNvPr id="4" name="Picture 5" descr="Vaizdas:Balys Sruog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01008"/>
            <a:ext cx="204113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4000" b="1" dirty="0" smtClean="0"/>
              <a:t/>
            </a:r>
            <a:br>
              <a:rPr lang="lt-LT" sz="4000" b="1" dirty="0" smtClean="0"/>
            </a:br>
            <a:r>
              <a:rPr lang="lt-LT" sz="4000" b="1" dirty="0" smtClean="0"/>
              <a:t>Praėjusios pamokos refleksija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3600" b="1" dirty="0" smtClean="0">
                <a:solidFill>
                  <a:srgbClr val="C00000"/>
                </a:solidFill>
              </a:rPr>
              <a:t>(poroms)</a:t>
            </a:r>
            <a:r>
              <a:rPr lang="lt-LT" sz="3600" b="1" dirty="0">
                <a:solidFill>
                  <a:srgbClr val="C00000"/>
                </a:solidFill>
              </a:rPr>
              <a:t/>
            </a:r>
            <a:br>
              <a:rPr lang="lt-LT" sz="3600" b="1" dirty="0">
                <a:solidFill>
                  <a:srgbClr val="C00000"/>
                </a:solidFill>
              </a:rPr>
            </a:br>
            <a:endParaRPr lang="lt-LT" sz="3600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Žvelgėte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į „Dievų mišką“ per </a:t>
            </a:r>
            <a:r>
              <a:rPr lang="lt-LT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skirtingus </a:t>
            </a:r>
            <a:r>
              <a:rPr lang="lt-LT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akinius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APIBENDRINKITE:</a:t>
            </a:r>
            <a:endParaRPr lang="lt-LT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8700" indent="-914400">
              <a:buFont typeface="+mj-lt"/>
              <a:buAutoNum type="arabicPeriod"/>
            </a:pPr>
            <a:r>
              <a:rPr lang="lt-LT" sz="3600" b="1" dirty="0">
                <a:latin typeface="Times New Roman" pitchFamily="18" charset="0"/>
                <a:cs typeface="Times New Roman" pitchFamily="18" charset="0"/>
              </a:rPr>
              <a:t>Gr. – paties B. Sruogos akimis;</a:t>
            </a:r>
          </a:p>
          <a:p>
            <a:pPr marL="1028700" indent="-914400">
              <a:buFont typeface="+mj-lt"/>
              <a:buAutoNum type="arabicPeriod"/>
            </a:pPr>
            <a:r>
              <a:rPr lang="lt-LT" sz="3600" b="1" dirty="0">
                <a:latin typeface="Times New Roman" pitchFamily="18" charset="0"/>
                <a:cs typeface="Times New Roman" pitchFamily="18" charset="0"/>
              </a:rPr>
              <a:t>Gr. – kaip Lietuvos komunistų partijos atstovas;</a:t>
            </a:r>
          </a:p>
          <a:p>
            <a:pPr marL="1028700" indent="-914400">
              <a:buFont typeface="+mj-lt"/>
              <a:buAutoNum type="arabicPeriod"/>
            </a:pPr>
            <a:r>
              <a:rPr lang="lt-LT" sz="3600" b="1" dirty="0">
                <a:latin typeface="Times New Roman" pitchFamily="18" charset="0"/>
                <a:cs typeface="Times New Roman" pitchFamily="18" charset="0"/>
              </a:rPr>
              <a:t>Gr. – kaip istorikas, rašąs Lietuvos istorijos metraštį. </a:t>
            </a:r>
          </a:p>
          <a:p>
            <a:pPr marL="0" indent="0">
              <a:buNone/>
            </a:pPr>
            <a:endParaRPr lang="lt-LT" sz="36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1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7700963" cy="1871662"/>
          </a:xfrm>
        </p:spPr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b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</a:br>
            <a:endParaRPr lang="ru-RU" b="1" i="1" dirty="0" smtClean="0"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628800"/>
            <a:ext cx="8712968" cy="4824189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80000"/>
              </a:lnSpc>
            </a:pP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</a:rPr>
              <a:t>Žiūrėdami </a:t>
            </a:r>
            <a:r>
              <a:rPr lang="lt-LT" sz="3600" b="1" dirty="0" err="1" smtClean="0">
                <a:solidFill>
                  <a:schemeClr val="tx1"/>
                </a:solidFill>
                <a:latin typeface="Times New Roman" pitchFamily="18" charset="0"/>
              </a:rPr>
              <a:t>video,analizuodami</a:t>
            </a: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</a:rPr>
              <a:t> B. Sruogos laišką P. Cvirkai ir dirbdami porose, kiekvienas gebėsite parašyti 2-3 teiginius temai </a:t>
            </a:r>
            <a:r>
              <a:rPr lang="lt-LT" sz="3600" b="1" dirty="0" smtClean="0">
                <a:solidFill>
                  <a:srgbClr val="7030A0"/>
                </a:solidFill>
                <a:latin typeface="Times New Roman" pitchFamily="18" charset="0"/>
              </a:rPr>
              <a:t>„Kodėl pokario politiniame ir kultūriniame kontekste kūrėjas atsiduria „Prokrusto lovoje“</a:t>
            </a: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</a:rPr>
              <a:t> (argumentas B. Sruogos laiškas).</a:t>
            </a:r>
          </a:p>
          <a:p>
            <a:pPr algn="l">
              <a:lnSpc>
                <a:spcPct val="80000"/>
              </a:lnSpc>
            </a:pPr>
            <a:r>
              <a:rPr lang="lt-LT" sz="6000" b="1" dirty="0" smtClean="0">
                <a:solidFill>
                  <a:schemeClr val="tx1"/>
                </a:solidFill>
                <a:latin typeface="Times New Roman" pitchFamily="18" charset="0"/>
              </a:rPr>
              <a:t>* </a:t>
            </a:r>
            <a:r>
              <a:rPr lang="lt-LT" sz="3600" b="1" dirty="0" smtClean="0">
                <a:solidFill>
                  <a:srgbClr val="FF0000"/>
                </a:solidFill>
                <a:latin typeface="Times New Roman" pitchFamily="18" charset="0"/>
              </a:rPr>
              <a:t>Stipresnieji mokiniai </a:t>
            </a:r>
            <a:r>
              <a:rPr lang="lt-LT" sz="3600" b="1" u="sng" dirty="0" smtClean="0">
                <a:solidFill>
                  <a:srgbClr val="FF0000"/>
                </a:solidFill>
                <a:latin typeface="Times New Roman" pitchFamily="18" charset="0"/>
              </a:rPr>
              <a:t>papildomai</a:t>
            </a:r>
            <a:r>
              <a:rPr lang="lt-LT" sz="3600" b="1" dirty="0" smtClean="0">
                <a:solidFill>
                  <a:srgbClr val="FF0000"/>
                </a:solidFill>
                <a:latin typeface="Times New Roman" pitchFamily="18" charset="0"/>
              </a:rPr>
              <a:t> gebės paaiškinti temą pasiremdami dar vieno mūsų jau analizuoto autoriaus (bet kurio) kūrybos likimu.</a:t>
            </a:r>
            <a:endParaRPr lang="lt-LT" sz="36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20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Filmo ištrauka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Laikas: 1:34;50</a:t>
            </a:r>
          </a:p>
          <a:p>
            <a:r>
              <a:rPr lang="lt-LT" b="1" dirty="0" smtClean="0"/>
              <a:t>„Dievų Miškas“ </a:t>
            </a:r>
            <a:r>
              <a:rPr lang="lt-LT" b="1" dirty="0"/>
              <a:t>– trečiasis </a:t>
            </a:r>
            <a:r>
              <a:rPr lang="lt-LT" b="1" dirty="0">
                <a:hlinkClick r:id="rId2" tooltip="Lietuva"/>
              </a:rPr>
              <a:t>lietuvio</a:t>
            </a:r>
            <a:r>
              <a:rPr lang="lt-LT" b="1" dirty="0"/>
              <a:t> </a:t>
            </a:r>
            <a:r>
              <a:rPr lang="lt-LT" b="1" dirty="0">
                <a:hlinkClick r:id="rId3" tooltip="Algimantas Puipa"/>
              </a:rPr>
              <a:t>Algimanto Puipos</a:t>
            </a:r>
            <a:r>
              <a:rPr lang="lt-LT" b="1" dirty="0"/>
              <a:t> režisuotas filmas, pastatytas pagal </a:t>
            </a:r>
            <a:r>
              <a:rPr lang="lt-LT" b="1" dirty="0">
                <a:hlinkClick r:id="rId4" tooltip="Balys Sruoga"/>
              </a:rPr>
              <a:t>Balio Sruogos</a:t>
            </a:r>
            <a:r>
              <a:rPr lang="lt-LT" b="1" dirty="0"/>
              <a:t> romaną „</a:t>
            </a:r>
            <a:r>
              <a:rPr lang="lt-LT" b="1" dirty="0">
                <a:hlinkClick r:id="rId5" tooltip="Dievų miškas (knyga)"/>
              </a:rPr>
              <a:t>Dievų miškas</a:t>
            </a:r>
            <a:r>
              <a:rPr lang="lt-LT" b="1" dirty="0"/>
              <a:t>“. Filme pasakojama apie išskirtinės asmenybės </a:t>
            </a:r>
            <a:r>
              <a:rPr lang="lt-LT" b="1" dirty="0" smtClean="0">
                <a:solidFill>
                  <a:srgbClr val="C00000"/>
                </a:solidFill>
              </a:rPr>
              <a:t>profesorių (Valentinas Masalskis), </a:t>
            </a:r>
            <a:r>
              <a:rPr lang="lt-LT" b="1" dirty="0"/>
              <a:t>kuris </a:t>
            </a:r>
            <a:r>
              <a:rPr lang="lt-LT" b="1" dirty="0">
                <a:hlinkClick r:id="rId6" tooltip="Antrasis pasaulinis karas"/>
              </a:rPr>
              <a:t>Antrojo pasaulinio karo</a:t>
            </a:r>
            <a:r>
              <a:rPr lang="lt-LT" b="1" dirty="0"/>
              <a:t> metais buvo įkalintas </a:t>
            </a:r>
            <a:r>
              <a:rPr lang="lt-LT" b="1" dirty="0">
                <a:hlinkClick r:id="rId7" tooltip="Trečiasis Reichas"/>
              </a:rPr>
              <a:t>nacių Vokietijos</a:t>
            </a:r>
            <a:r>
              <a:rPr lang="lt-LT" b="1" dirty="0"/>
              <a:t> </a:t>
            </a:r>
            <a:r>
              <a:rPr lang="lt-LT" b="1" dirty="0">
                <a:hlinkClick r:id="rId8" tooltip="Koncentracijos stovykla"/>
              </a:rPr>
              <a:t>koncentracijos </a:t>
            </a:r>
            <a:r>
              <a:rPr lang="lt-LT" b="1" dirty="0" smtClean="0">
                <a:hlinkClick r:id="rId8" tooltip="Koncentracijos stovykla"/>
              </a:rPr>
              <a:t>stovykloje</a:t>
            </a:r>
            <a:r>
              <a:rPr lang="lt-LT" b="1" dirty="0" smtClean="0"/>
              <a:t>.</a:t>
            </a:r>
            <a:endParaRPr lang="lt-LT" b="1" dirty="0"/>
          </a:p>
        </p:txBody>
      </p:sp>
      <p:pic>
        <p:nvPicPr>
          <p:cNvPr id="4" name="Paveikslėlis 3" descr="http://static.obuolys.lt/thumbnails/uploads/photos/movie/1558_050809222357_0_jpg_136x250_upscale_q90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6632"/>
            <a:ext cx="1872208" cy="2152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256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7030A0"/>
                </a:solidFill>
              </a:rPr>
              <a:t>Savarankiškas darbas – B. Sruogos laiškas P. Cvirkai (</a:t>
            </a:r>
            <a:r>
              <a:rPr lang="lt-LT" sz="3600" b="1" dirty="0" err="1" smtClean="0">
                <a:solidFill>
                  <a:srgbClr val="7030A0"/>
                </a:solidFill>
              </a:rPr>
              <a:t>vadov</a:t>
            </a:r>
            <a:r>
              <a:rPr lang="lt-LT" sz="3600" b="1" dirty="0" smtClean="0">
                <a:solidFill>
                  <a:srgbClr val="7030A0"/>
                </a:solidFill>
              </a:rPr>
              <a:t>. 193 – 195 psl.)</a:t>
            </a:r>
            <a:endParaRPr lang="lt-LT" sz="3600" b="1" dirty="0">
              <a:solidFill>
                <a:srgbClr val="7030A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4400" b="1" dirty="0" smtClean="0"/>
              <a:t>Skaitome laišką – </a:t>
            </a:r>
            <a:r>
              <a:rPr lang="lt-LT" sz="4400" b="1" dirty="0" smtClean="0">
                <a:solidFill>
                  <a:srgbClr val="FF0000"/>
                </a:solidFill>
              </a:rPr>
              <a:t>10 min.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4400" b="1" dirty="0" smtClean="0"/>
              <a:t>Ką supratote perskaitę, kaip laiškas tęsia filmo ištraukos problematiką... – įspūdžiai...</a:t>
            </a:r>
          </a:p>
          <a:p>
            <a:pPr marL="0" indent="0" algn="ctr">
              <a:buNone/>
            </a:pPr>
            <a:r>
              <a:rPr lang="lt-LT" sz="6000" b="1" dirty="0" smtClean="0">
                <a:solidFill>
                  <a:srgbClr val="C00000"/>
                </a:solidFill>
              </a:rPr>
              <a:t>Pliusai</a:t>
            </a:r>
          </a:p>
          <a:p>
            <a:pPr marL="742950" indent="-742950">
              <a:buFont typeface="+mj-lt"/>
              <a:buAutoNum type="arabicPeriod"/>
            </a:pPr>
            <a:endParaRPr lang="lt-LT" sz="4000" b="1" dirty="0" smtClean="0"/>
          </a:p>
          <a:p>
            <a:pPr marL="742950" indent="-742950">
              <a:buFont typeface="+mj-lt"/>
              <a:buAutoNum type="arabicPeriod"/>
            </a:pPr>
            <a:endParaRPr lang="lt-LT" sz="4000" b="1" dirty="0"/>
          </a:p>
          <a:p>
            <a:pPr marL="0" indent="0">
              <a:buNone/>
            </a:pPr>
            <a:endParaRPr lang="lt-LT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4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C00000"/>
                </a:solidFill>
              </a:rPr>
              <a:t>Užduotis poroms: </a:t>
            </a:r>
            <a:r>
              <a:rPr lang="lt-LT" b="1" dirty="0" smtClean="0"/>
              <a:t>paaiškinti teiginius išplėtojant: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 smtClean="0">
                <a:solidFill>
                  <a:srgbClr val="C00000"/>
                </a:solidFill>
              </a:rPr>
              <a:t>VERTINIMAS:</a:t>
            </a:r>
          </a:p>
          <a:p>
            <a:r>
              <a:rPr lang="lt-LT" b="1" dirty="0" smtClean="0"/>
              <a:t>Jei kiekvieno teiginio esmė įtikinamai, išplėtotai </a:t>
            </a:r>
            <a:r>
              <a:rPr lang="lt-LT" b="1" dirty="0" err="1" smtClean="0"/>
              <a:t>paaškinta</a:t>
            </a:r>
            <a:r>
              <a:rPr lang="lt-LT" b="1" dirty="0" smtClean="0"/>
              <a:t>, pora gauna po </a:t>
            </a:r>
            <a:r>
              <a:rPr lang="lt-LT" b="1" dirty="0" smtClean="0">
                <a:solidFill>
                  <a:srgbClr val="C00000"/>
                </a:solidFill>
              </a:rPr>
              <a:t>DU  PLIUSUS;</a:t>
            </a:r>
          </a:p>
          <a:p>
            <a:r>
              <a:rPr lang="lt-LT" b="1" dirty="0" smtClean="0"/>
              <a:t>Jei stigs prasminių akcentų, gaus po </a:t>
            </a:r>
            <a:r>
              <a:rPr lang="lt-LT" b="1" dirty="0" smtClean="0">
                <a:solidFill>
                  <a:srgbClr val="C00000"/>
                </a:solidFill>
              </a:rPr>
              <a:t>VIENĄ PLIUSĄ</a:t>
            </a:r>
            <a:r>
              <a:rPr lang="lt-LT" b="1" dirty="0" smtClean="0"/>
              <a:t>.</a:t>
            </a:r>
          </a:p>
          <a:p>
            <a:pPr marL="457200" lvl="1" indent="0">
              <a:buNone/>
            </a:pPr>
            <a:endParaRPr lang="lt-LT" b="1" dirty="0" smtClean="0"/>
          </a:p>
          <a:p>
            <a:endParaRPr lang="lt-LT" b="1" dirty="0"/>
          </a:p>
        </p:txBody>
      </p:sp>
      <p:pic>
        <p:nvPicPr>
          <p:cNvPr id="4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58" y="4869160"/>
            <a:ext cx="2736304" cy="176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8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Aiškintini teiginiai poroms: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Laiško </a:t>
            </a:r>
            <a:r>
              <a:rPr lang="lt-LT" b="1" dirty="0" smtClean="0">
                <a:solidFill>
                  <a:srgbClr val="7030A0"/>
                </a:solidFill>
              </a:rPr>
              <a:t>tema</a:t>
            </a:r>
            <a:r>
              <a:rPr lang="lt-LT" b="1" dirty="0" smtClean="0"/>
              <a:t> – apie...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Kurti pagal </a:t>
            </a:r>
            <a:r>
              <a:rPr lang="lt-LT" b="1" dirty="0" smtClean="0">
                <a:solidFill>
                  <a:srgbClr val="7030A0"/>
                </a:solidFill>
              </a:rPr>
              <a:t>iš anksto nustatytą teoriją</a:t>
            </a:r>
            <a:r>
              <a:rPr lang="lt-LT" b="1" dirty="0" smtClean="0"/>
              <a:t>, pagal liniją..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7030A0"/>
                </a:solidFill>
              </a:rPr>
              <a:t>Kūryba</a:t>
            </a:r>
            <a:r>
              <a:rPr lang="lt-LT" b="1" dirty="0" smtClean="0"/>
              <a:t> Sruogai...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7030A0"/>
                </a:solidFill>
              </a:rPr>
              <a:t>Politika </a:t>
            </a:r>
            <a:r>
              <a:rPr lang="lt-LT" b="1" dirty="0" smtClean="0"/>
              <a:t>– pigi propaganda „</a:t>
            </a:r>
            <a:r>
              <a:rPr lang="lt-LT" b="1" dirty="0" smtClean="0">
                <a:solidFill>
                  <a:srgbClr val="7030A0"/>
                </a:solidFill>
              </a:rPr>
              <a:t>Dievų miške</a:t>
            </a:r>
            <a:r>
              <a:rPr lang="lt-LT" b="1" dirty="0" smtClean="0"/>
              <a:t>“...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Anot Sruogos, </a:t>
            </a:r>
            <a:r>
              <a:rPr lang="lt-LT" b="1" dirty="0" smtClean="0">
                <a:solidFill>
                  <a:srgbClr val="7030A0"/>
                </a:solidFill>
              </a:rPr>
              <a:t>gera literatūra </a:t>
            </a:r>
            <a:r>
              <a:rPr lang="lt-LT" b="1" dirty="0" smtClean="0"/>
              <a:t>yra...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Sruoga </a:t>
            </a:r>
            <a:r>
              <a:rPr lang="lt-LT" b="1" dirty="0" smtClean="0">
                <a:solidFill>
                  <a:srgbClr val="7030A0"/>
                </a:solidFill>
              </a:rPr>
              <a:t>gerbia skaitytoją</a:t>
            </a:r>
            <a:r>
              <a:rPr lang="lt-LT" b="1" dirty="0" smtClean="0"/>
              <a:t>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Apie kokią </a:t>
            </a:r>
            <a:r>
              <a:rPr lang="lt-LT" b="1" dirty="0" smtClean="0">
                <a:solidFill>
                  <a:srgbClr val="7030A0"/>
                </a:solidFill>
              </a:rPr>
              <a:t>išeitį – „žygį“ </a:t>
            </a:r>
            <a:r>
              <a:rPr lang="lt-LT" b="1" dirty="0" smtClean="0"/>
              <a:t>– kalba autorius...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Laiško </a:t>
            </a:r>
            <a:r>
              <a:rPr lang="lt-LT" b="1" dirty="0" smtClean="0">
                <a:solidFill>
                  <a:srgbClr val="7030A0"/>
                </a:solidFill>
              </a:rPr>
              <a:t>idėja</a:t>
            </a:r>
            <a:r>
              <a:rPr lang="lt-LT" b="1" dirty="0" smtClean="0"/>
              <a:t>...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7487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7700963" cy="1871662"/>
          </a:xfrm>
        </p:spPr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b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</a:br>
            <a:endParaRPr lang="ru-RU" b="1" i="1" dirty="0" smtClean="0"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628800"/>
            <a:ext cx="8712968" cy="4824189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80000"/>
              </a:lnSpc>
            </a:pP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</a:rPr>
              <a:t>Analizuodami B. Sruogos laišką P. Cvirkai ir dirbdami porose, gebėsite parašyti 2-3 teiginius temai </a:t>
            </a:r>
            <a:r>
              <a:rPr lang="lt-LT" sz="3600" b="1" dirty="0" smtClean="0">
                <a:solidFill>
                  <a:srgbClr val="7030A0"/>
                </a:solidFill>
                <a:latin typeface="Times New Roman" pitchFamily="18" charset="0"/>
              </a:rPr>
              <a:t>„</a:t>
            </a:r>
            <a:r>
              <a:rPr lang="lt-LT" sz="3600" b="1" u="sng" dirty="0" smtClean="0">
                <a:solidFill>
                  <a:srgbClr val="7030A0"/>
                </a:solidFill>
                <a:latin typeface="Times New Roman" pitchFamily="18" charset="0"/>
              </a:rPr>
              <a:t>Kodėl</a:t>
            </a:r>
            <a:r>
              <a:rPr lang="lt-LT" sz="3600" b="1" dirty="0" smtClean="0">
                <a:solidFill>
                  <a:srgbClr val="7030A0"/>
                </a:solidFill>
                <a:latin typeface="Times New Roman" pitchFamily="18" charset="0"/>
              </a:rPr>
              <a:t> pokario politiniame ir kultūriniame kontekste kūrėjas atsiduria „Prokrusto lovoje“ </a:t>
            </a:r>
            <a:r>
              <a:rPr lang="lt-LT" sz="3600" b="1" dirty="0" smtClean="0">
                <a:solidFill>
                  <a:schemeClr val="tx1"/>
                </a:solidFill>
                <a:latin typeface="Times New Roman" pitchFamily="18" charset="0"/>
              </a:rPr>
              <a:t>(argumentas B. Sruogos laiškas).</a:t>
            </a:r>
          </a:p>
          <a:p>
            <a:pPr algn="l">
              <a:lnSpc>
                <a:spcPct val="80000"/>
              </a:lnSpc>
            </a:pPr>
            <a:r>
              <a:rPr lang="lt-LT" sz="6000" b="1" dirty="0" smtClean="0">
                <a:solidFill>
                  <a:schemeClr val="tx1"/>
                </a:solidFill>
                <a:latin typeface="Times New Roman" pitchFamily="18" charset="0"/>
              </a:rPr>
              <a:t>* </a:t>
            </a:r>
            <a:r>
              <a:rPr lang="lt-LT" sz="3600" b="1" dirty="0" smtClean="0">
                <a:solidFill>
                  <a:srgbClr val="FF0000"/>
                </a:solidFill>
                <a:latin typeface="Times New Roman" pitchFamily="18" charset="0"/>
              </a:rPr>
              <a:t>Stipresnieji mokiniai </a:t>
            </a:r>
            <a:r>
              <a:rPr lang="lt-LT" sz="3600" b="1" u="sng" dirty="0" smtClean="0">
                <a:solidFill>
                  <a:srgbClr val="FF0000"/>
                </a:solidFill>
                <a:latin typeface="Times New Roman" pitchFamily="18" charset="0"/>
              </a:rPr>
              <a:t>papildomai</a:t>
            </a:r>
            <a:r>
              <a:rPr lang="lt-LT" sz="3600" b="1" dirty="0" smtClean="0">
                <a:solidFill>
                  <a:srgbClr val="FF0000"/>
                </a:solidFill>
                <a:latin typeface="Times New Roman" pitchFamily="18" charset="0"/>
              </a:rPr>
              <a:t> gebės paaiškinti temą pasiremdami dar vieno mūsų jau analizuoto autoriaus (bet kurio) kūrybos likimu.</a:t>
            </a:r>
            <a:endParaRPr lang="lt-LT" sz="36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655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5461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„Pasimatuokime“:</a:t>
            </a:r>
            <a:r>
              <a:rPr lang="lt-LT" b="1" dirty="0">
                <a:solidFill>
                  <a:srgbClr val="FF0000"/>
                </a:solidFill>
              </a:rPr>
              <a:t/>
            </a:r>
            <a:br>
              <a:rPr lang="lt-LT" b="1" dirty="0">
                <a:solidFill>
                  <a:srgbClr val="FF0000"/>
                </a:solidFill>
              </a:rPr>
            </a:b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3600" b="1" dirty="0" smtClean="0"/>
              <a:t>Parašome 2 teiginius:</a:t>
            </a:r>
          </a:p>
          <a:p>
            <a:pPr marL="0" indent="0">
              <a:buNone/>
            </a:pPr>
            <a:r>
              <a:rPr lang="lt-LT" sz="3600" b="1" dirty="0" smtClean="0">
                <a:solidFill>
                  <a:srgbClr val="7030A0"/>
                </a:solidFill>
                <a:latin typeface="Times New Roman" pitchFamily="18" charset="0"/>
              </a:rPr>
              <a:t>Pokario </a:t>
            </a:r>
            <a:r>
              <a:rPr lang="lt-LT" sz="3600" b="1" dirty="0">
                <a:solidFill>
                  <a:srgbClr val="7030A0"/>
                </a:solidFill>
                <a:latin typeface="Times New Roman" pitchFamily="18" charset="0"/>
              </a:rPr>
              <a:t>politiniame ir kultūriniame kontekste kūrėjas atsiduria „Prokrusto </a:t>
            </a:r>
            <a:r>
              <a:rPr lang="lt-LT" sz="3600" b="1" dirty="0" smtClean="0">
                <a:solidFill>
                  <a:srgbClr val="7030A0"/>
                </a:solidFill>
                <a:latin typeface="Times New Roman" pitchFamily="18" charset="0"/>
              </a:rPr>
              <a:t>lovoje“, nes</a:t>
            </a:r>
          </a:p>
          <a:p>
            <a:r>
              <a:rPr lang="lt-LT" sz="3600" b="1" dirty="0" smtClean="0">
                <a:latin typeface="Times New Roman" pitchFamily="18" charset="0"/>
              </a:rPr>
              <a:t>...</a:t>
            </a:r>
          </a:p>
          <a:p>
            <a:r>
              <a:rPr lang="lt-LT" sz="3600" b="1" dirty="0" smtClean="0">
                <a:latin typeface="Times New Roman" pitchFamily="18" charset="0"/>
              </a:rPr>
              <a:t>...</a:t>
            </a:r>
          </a:p>
          <a:p>
            <a:pPr marL="0" indent="0">
              <a:buNone/>
            </a:pPr>
            <a:r>
              <a:rPr lang="lt-LT" sz="3600" b="1" dirty="0" smtClean="0">
                <a:latin typeface="Times New Roman" pitchFamily="18" charset="0"/>
              </a:rPr>
              <a:t>2. Tikriname, vertiname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PLIUSU</a:t>
            </a:r>
            <a:r>
              <a:rPr lang="lt-LT" sz="3600" b="1" dirty="0" smtClean="0">
                <a:latin typeface="Times New Roman" pitchFamily="18" charset="0"/>
              </a:rPr>
              <a:t> teisingą atsakymą.</a:t>
            </a:r>
          </a:p>
          <a:p>
            <a:pPr marL="0" indent="0">
              <a:buNone/>
            </a:pPr>
            <a:endParaRPr lang="lt-LT" sz="3600" b="1" dirty="0" smtClean="0"/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6672"/>
            <a:ext cx="2522034" cy="176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3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58888" y="457200"/>
            <a:ext cx="7686675" cy="1143000"/>
          </a:xfrm>
        </p:spPr>
        <p:txBody>
          <a:bodyPr/>
          <a:lstStyle/>
          <a:p>
            <a:r>
              <a:rPr lang="lt-LT" sz="5400" b="1" dirty="0" smtClean="0">
                <a:ea typeface="ＭＳ Ｐゴシック" pitchFamily="34" charset="-128"/>
              </a:rPr>
              <a:t>Įsivertinimas pamokoje</a:t>
            </a:r>
          </a:p>
        </p:txBody>
      </p:sp>
      <p:pic>
        <p:nvPicPr>
          <p:cNvPr id="696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5229225"/>
            <a:ext cx="1152525" cy="1127125"/>
          </a:xfrm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15113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500438"/>
            <a:ext cx="12128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WordArt 11"/>
          <p:cNvSpPr>
            <a:spLocks noChangeArrowheads="1" noChangeShapeType="1" noTextEdit="1"/>
          </p:cNvSpPr>
          <p:nvPr/>
        </p:nvSpPr>
        <p:spPr bwMode="auto">
          <a:xfrm>
            <a:off x="3563938" y="2349500"/>
            <a:ext cx="1223962" cy="4476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 u i k i a i –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9639" name="WordArt 12"/>
          <p:cNvSpPr>
            <a:spLocks noChangeArrowheads="1" noChangeShapeType="1" noTextEdit="1"/>
          </p:cNvSpPr>
          <p:nvPr/>
        </p:nvSpPr>
        <p:spPr bwMode="auto">
          <a:xfrm>
            <a:off x="3635375" y="3860800"/>
            <a:ext cx="4943475" cy="5762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Liko neatsakytų klausimų...</a:t>
            </a:r>
          </a:p>
        </p:txBody>
      </p:sp>
      <p:sp>
        <p:nvSpPr>
          <p:cNvPr id="69640" name="WordArt 13"/>
          <p:cNvSpPr>
            <a:spLocks noChangeArrowheads="1" noChangeShapeType="1" noTextEdit="1"/>
          </p:cNvSpPr>
          <p:nvPr/>
        </p:nvSpPr>
        <p:spPr bwMode="auto">
          <a:xfrm>
            <a:off x="3708400" y="5516563"/>
            <a:ext cx="1181100" cy="6111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 l o g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938" y="2349500"/>
            <a:ext cx="73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3581487" y="236288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563938" y="1988840"/>
            <a:ext cx="3816374" cy="8010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Abu teiginiai geri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581486" y="3644367"/>
            <a:ext cx="4086857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smtClean="0">
                <a:solidFill>
                  <a:schemeClr val="tx1"/>
                </a:solidFill>
              </a:rPr>
              <a:t>Vienas teiginys geras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3563938" y="5157193"/>
            <a:ext cx="532854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solidFill>
                  <a:schemeClr val="tx1"/>
                </a:solidFill>
              </a:rPr>
              <a:t>Nė vienas teiginys negeras, neparašytas</a:t>
            </a:r>
            <a:endParaRPr lang="lt-LT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Papildomas </a:t>
            </a:r>
            <a:r>
              <a:rPr lang="lt-LT" b="1" dirty="0" smtClean="0">
                <a:solidFill>
                  <a:srgbClr val="C00000"/>
                </a:solidFill>
              </a:rPr>
              <a:t>1 balas </a:t>
            </a:r>
            <a:r>
              <a:rPr lang="lt-LT" b="1" dirty="0" smtClean="0"/>
              <a:t>aiškinusiems temą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lt-LT" b="1" dirty="0" smtClean="0"/>
              <a:t>PAMOKOS UŽDAVINYS: </a:t>
            </a:r>
            <a:r>
              <a:rPr lang="lt-LT" b="1" dirty="0" smtClean="0">
                <a:solidFill>
                  <a:srgbClr val="C00000"/>
                </a:solidFill>
              </a:rPr>
              <a:t>Stipresnieji </a:t>
            </a:r>
            <a:r>
              <a:rPr lang="lt-LT" b="1" dirty="0">
                <a:solidFill>
                  <a:srgbClr val="C00000"/>
                </a:solidFill>
              </a:rPr>
              <a:t>mokiniai papildomai gebės paaiškinti temą pasiremdami </a:t>
            </a:r>
            <a:r>
              <a:rPr lang="lt-LT" b="1" u="sng" dirty="0">
                <a:solidFill>
                  <a:srgbClr val="C00000"/>
                </a:solidFill>
              </a:rPr>
              <a:t>dar vieno mūsų jau analizuoto autoriaus</a:t>
            </a:r>
            <a:r>
              <a:rPr lang="lt-LT" b="1" dirty="0">
                <a:solidFill>
                  <a:srgbClr val="C00000"/>
                </a:solidFill>
              </a:rPr>
              <a:t> (bet kurio) kūrybos likimu</a:t>
            </a:r>
            <a:r>
              <a:rPr lang="lt-LT" b="1" dirty="0" smtClean="0">
                <a:solidFill>
                  <a:srgbClr val="C00000"/>
                </a:solidFill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lt-LT" b="1" dirty="0" smtClean="0"/>
              <a:t>„Šviesoforas“ – kas galėtų paaiškinti?</a:t>
            </a:r>
          </a:p>
          <a:p>
            <a:pPr>
              <a:buFont typeface="Arial" charset="0"/>
              <a:buChar char="•"/>
            </a:pPr>
            <a:r>
              <a:rPr lang="lt-LT" b="1" dirty="0" smtClean="0"/>
              <a:t>„Minčių lietus“: ... (</a:t>
            </a:r>
            <a:r>
              <a:rPr lang="lt-LT" b="1" dirty="0" smtClean="0">
                <a:solidFill>
                  <a:srgbClr val="C00000"/>
                </a:solidFill>
              </a:rPr>
              <a:t>PLIUS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C00000"/>
                </a:solidFill>
              </a:rPr>
              <a:t>1 </a:t>
            </a:r>
            <a:r>
              <a:rPr lang="lt-LT" b="1" dirty="0">
                <a:solidFill>
                  <a:srgbClr val="C00000"/>
                </a:solidFill>
              </a:rPr>
              <a:t>balas </a:t>
            </a:r>
            <a:r>
              <a:rPr lang="lt-LT" b="1" dirty="0" smtClean="0">
                <a:solidFill>
                  <a:srgbClr val="C00000"/>
                </a:solidFill>
              </a:rPr>
              <a:t> </a:t>
            </a:r>
            <a:r>
              <a:rPr lang="lt-LT" b="1" dirty="0" smtClean="0"/>
              <a:t>už derantį šiai temai, įtikinamą atsakymą).</a:t>
            </a:r>
            <a:endParaRPr lang="lt-LT" b="1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5575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Persižiūrėti visą pamokos darbą, medžiagą (kam kiek reikia individualiai);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Atidžiai perskaityti vadovėlyje </a:t>
            </a:r>
            <a:r>
              <a:rPr lang="lt-LT" b="1" dirty="0" smtClean="0">
                <a:solidFill>
                  <a:srgbClr val="C00000"/>
                </a:solidFill>
              </a:rPr>
              <a:t>„</a:t>
            </a:r>
            <a:r>
              <a:rPr lang="lt-LT" b="1" dirty="0" err="1" smtClean="0">
                <a:solidFill>
                  <a:srgbClr val="C00000"/>
                </a:solidFill>
              </a:rPr>
              <a:t>Barakinė</a:t>
            </a:r>
            <a:r>
              <a:rPr lang="lt-LT" b="1" dirty="0" smtClean="0">
                <a:solidFill>
                  <a:srgbClr val="C00000"/>
                </a:solidFill>
              </a:rPr>
              <a:t> kultūra“ (197 – 198 p.).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Remdamiesi šia ištrauka, paaiškinkite, kas yra ANTIFRAZĖ, kokia jos paskirtis tekste.</a:t>
            </a:r>
          </a:p>
          <a:p>
            <a:pPr marL="0" indent="0">
              <a:buNone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01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>
                <a:latin typeface="Times New Roman" pitchFamily="18" charset="0"/>
              </a:rPr>
              <a:t>Lagaminas</a:t>
            </a:r>
            <a:r>
              <a:rPr lang="lt-LT" sz="6000" b="1" dirty="0">
                <a:latin typeface="Times New Roman" pitchFamily="18" charset="0"/>
              </a:rPr>
              <a:t> </a:t>
            </a:r>
            <a:r>
              <a:rPr lang="lt-LT" b="1" dirty="0">
                <a:latin typeface="Times New Roman" pitchFamily="18" charset="0"/>
              </a:rPr>
              <a:t>(žinių bagažas</a:t>
            </a:r>
            <a:r>
              <a:rPr lang="lt-LT" b="1" dirty="0" smtClean="0">
                <a:latin typeface="Times New Roman" pitchFamily="18" charset="0"/>
              </a:rPr>
              <a:t>):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pasakyti </a:t>
            </a:r>
            <a:r>
              <a:rPr lang="lt-LT" sz="3600" b="1" dirty="0">
                <a:solidFill>
                  <a:srgbClr val="C00000"/>
                </a:solidFill>
                <a:latin typeface="Times New Roman" pitchFamily="18" charset="0"/>
              </a:rPr>
              <a:t>naują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dalyką (aspektą)</a:t>
            </a:r>
            <a:r>
              <a:rPr lang="lt-LT" sz="3600" b="1" dirty="0" smtClean="0">
                <a:latin typeface="Times New Roman" pitchFamily="18" charset="0"/>
              </a:rPr>
              <a:t>, kurį</a:t>
            </a:r>
            <a:endParaRPr lang="lt-LT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lt-LT" sz="3600" b="1" dirty="0" smtClean="0">
                <a:latin typeface="Times New Roman" pitchFamily="18" charset="0"/>
              </a:rPr>
              <a:t>sužinojote </a:t>
            </a:r>
            <a:r>
              <a:rPr lang="lt-LT" sz="3600" b="1" dirty="0">
                <a:latin typeface="Times New Roman" pitchFamily="18" charset="0"/>
              </a:rPr>
              <a:t>iš šios </a:t>
            </a:r>
            <a:r>
              <a:rPr lang="lt-LT" sz="3600" b="1" dirty="0" smtClean="0">
                <a:latin typeface="Times New Roman" pitchFamily="18" charset="0"/>
              </a:rPr>
              <a:t>pamokos;  </a:t>
            </a:r>
            <a:endParaRPr lang="lt-LT" sz="36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Kas jums pamokoje buvo itin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vertinga, prasminga? </a:t>
            </a:r>
            <a:r>
              <a:rPr lang="lt-LT" sz="3600" b="1" dirty="0" smtClean="0">
                <a:latin typeface="Times New Roman" pitchFamily="18" charset="0"/>
              </a:rPr>
              <a:t>Kodėl?</a:t>
            </a:r>
            <a:endParaRPr lang="lt-LT" sz="3600" b="1" dirty="0">
              <a:latin typeface="Times New Roman" pitchFamily="18" charset="0"/>
            </a:endParaRPr>
          </a:p>
          <a:p>
            <a:endParaRPr lang="lt-LT" dirty="0"/>
          </a:p>
        </p:txBody>
      </p:sp>
      <p:pic>
        <p:nvPicPr>
          <p:cNvPr id="4" name="Picture 7" descr="ANd9GcSTciOj-unVLaroYRRkjX0SE4eejenxX_IvyCqUy2m10IvV7BRq5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4005064"/>
            <a:ext cx="49685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11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545</Words>
  <Application>Microsoft Office PowerPoint</Application>
  <PresentationFormat>Demonstracija ekrane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Office tema</vt:lpstr>
      <vt:lpstr>B. Sruogos laiškas P. Cvirkai. Kūrėjas pokario politiniame ir kultūriniame kontekste</vt:lpstr>
      <vt:lpstr> Praėjusios pamokos refleksija (poroms) </vt:lpstr>
      <vt:lpstr>PAMOKOS UŽDAVINYS: </vt:lpstr>
      <vt:lpstr>Filmo ištrauka </vt:lpstr>
      <vt:lpstr>Savarankiškas darbas – B. Sruogos laiškas P. Cvirkai (vadov. 193 – 195 psl.)</vt:lpstr>
      <vt:lpstr>Užduotis poroms: paaiškinti teiginius išplėtojant:</vt:lpstr>
      <vt:lpstr>Aiškintini teiginiai poroms:</vt:lpstr>
      <vt:lpstr>PAMOKOS UŽDAVINYS: </vt:lpstr>
      <vt:lpstr>„Pasimatuokime“: </vt:lpstr>
      <vt:lpstr>Įsivertinimas pamokoje</vt:lpstr>
      <vt:lpstr>Papildomas 1 balas aiškinusiems temą</vt:lpstr>
      <vt:lpstr>Namų darbas</vt:lpstr>
      <vt:lpstr>Lagaminas (žinių bagažas):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Žmogaus laikysena totalitarizmo akivaizdoje. Bronius Krivickas (1919 -1952)</dc:title>
  <dc:creator>User</dc:creator>
  <cp:lastModifiedBy>Audronė</cp:lastModifiedBy>
  <cp:revision>40</cp:revision>
  <dcterms:created xsi:type="dcterms:W3CDTF">2012-11-13T15:26:30Z</dcterms:created>
  <dcterms:modified xsi:type="dcterms:W3CDTF">2012-12-10T12:02:59Z</dcterms:modified>
</cp:coreProperties>
</file>