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86" r:id="rId5"/>
    <p:sldId id="276" r:id="rId6"/>
    <p:sldId id="284" r:id="rId7"/>
    <p:sldId id="288" r:id="rId8"/>
    <p:sldId id="282" r:id="rId9"/>
    <p:sldId id="292" r:id="rId10"/>
    <p:sldId id="294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55" autoAdjust="0"/>
  </p:normalViewPr>
  <p:slideViewPr>
    <p:cSldViewPr>
      <p:cViewPr varScale="1">
        <p:scale>
          <a:sx n="114" d="100"/>
          <a:sy n="114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446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729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9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328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44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117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602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17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90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167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949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5701-D5DE-4343-A520-60BC898F0EED}" type="datetimeFigureOut">
              <a:rPr lang="lt-LT" smtClean="0"/>
              <a:t>2012.12.10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28CC-B90E-4DF7-9838-694B8429A8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81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//upload.wikimedia.org/wikipedia/commons/1/13/Balys_Sruoga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odynas.lt/terminu-zodynas/V/valdzi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278688" cy="2979763"/>
          </a:xfrm>
        </p:spPr>
        <p:txBody>
          <a:bodyPr>
            <a:noAutofit/>
          </a:bodyPr>
          <a:lstStyle/>
          <a:p>
            <a:r>
              <a:rPr lang="lt-LT" b="1" dirty="0" smtClean="0"/>
              <a:t>B. Sruoga (1896 – 1947). Likimas. </a:t>
            </a:r>
            <a:r>
              <a:rPr lang="lt-LT" b="1" dirty="0" smtClean="0">
                <a:solidFill>
                  <a:srgbClr val="C00000"/>
                </a:solidFill>
              </a:rPr>
              <a:t>„Dievų miškas“ </a:t>
            </a:r>
            <a:r>
              <a:rPr lang="lt-LT" b="1" dirty="0" smtClean="0"/>
              <a:t>– memuarų (fakto) literatūra.</a:t>
            </a:r>
            <a:br>
              <a:rPr lang="lt-LT" b="1" dirty="0" smtClean="0"/>
            </a:br>
            <a:r>
              <a:rPr lang="lt-LT" b="1" dirty="0" smtClean="0"/>
              <a:t>Vaizduojamasis pasaulis. </a:t>
            </a:r>
            <a:endParaRPr lang="lt-LT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tx1"/>
                </a:solidFill>
              </a:rPr>
              <a:t>1-oji pamoka</a:t>
            </a:r>
          </a:p>
          <a:p>
            <a:endParaRPr lang="lt-LT" b="1" dirty="0">
              <a:solidFill>
                <a:schemeClr val="tx1"/>
              </a:solidFill>
            </a:endParaRPr>
          </a:p>
        </p:txBody>
      </p:sp>
      <p:pic>
        <p:nvPicPr>
          <p:cNvPr id="4" name="Picture 5" descr="Vaizdas:Balys Sruog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01008"/>
            <a:ext cx="2041138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0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4000" b="1" dirty="0" smtClean="0"/>
              <a:t/>
            </a:r>
            <a:br>
              <a:rPr lang="lt-LT" sz="4000" b="1" dirty="0" smtClean="0"/>
            </a:br>
            <a:r>
              <a:rPr lang="lt-LT" sz="4000" b="1" dirty="0" smtClean="0"/>
              <a:t>Namų darbų refleksija. </a:t>
            </a: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3600" b="1" dirty="0" smtClean="0">
                <a:solidFill>
                  <a:srgbClr val="C00000"/>
                </a:solidFill>
              </a:rPr>
              <a:t>Užduotis </a:t>
            </a:r>
            <a:r>
              <a:rPr lang="lt-LT" sz="3600" b="1" dirty="0">
                <a:solidFill>
                  <a:srgbClr val="C00000"/>
                </a:solidFill>
              </a:rPr>
              <a:t>poroms:</a:t>
            </a:r>
            <a:br>
              <a:rPr lang="lt-LT" sz="3600" b="1" dirty="0">
                <a:solidFill>
                  <a:srgbClr val="C00000"/>
                </a:solidFill>
              </a:rPr>
            </a:br>
            <a:endParaRPr lang="lt-LT" sz="3600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3600" b="1" dirty="0" smtClean="0"/>
              <a:t>Įsivaizduokite, kad esate B. Sruogos memuarinio muziejaus gidai ir jums reikia pristatyti šį autorių mokinių auditorijai. </a:t>
            </a:r>
            <a:r>
              <a:rPr lang="lt-LT" sz="3600" b="1" u="sng" dirty="0" smtClean="0">
                <a:solidFill>
                  <a:srgbClr val="7030A0"/>
                </a:solidFill>
              </a:rPr>
              <a:t>Ką jiems būtinai papasakotumėte apie B. Sruogą ir jo likimą, kūrybą.... </a:t>
            </a:r>
            <a:r>
              <a:rPr lang="lt-LT" sz="3600" b="1" u="sng" dirty="0" smtClean="0">
                <a:solidFill>
                  <a:srgbClr val="0070C0"/>
                </a:solidFill>
              </a:rPr>
              <a:t>Kodėl akcentuotumėte būtent šiuos dalykus?</a:t>
            </a:r>
          </a:p>
          <a:p>
            <a:pPr marL="0" indent="0" algn="ctr">
              <a:buNone/>
            </a:pPr>
            <a:r>
              <a:rPr lang="lt-LT" sz="3600" b="1" dirty="0">
                <a:solidFill>
                  <a:srgbClr val="FF0000"/>
                </a:solidFill>
              </a:rPr>
              <a:t>VERTINIMAS: </a:t>
            </a:r>
          </a:p>
          <a:p>
            <a:r>
              <a:rPr lang="lt-LT" sz="3600" b="1" dirty="0">
                <a:solidFill>
                  <a:srgbClr val="FF0000"/>
                </a:solidFill>
              </a:rPr>
              <a:t>jei </a:t>
            </a:r>
            <a:r>
              <a:rPr lang="lt-LT" sz="3600" b="1" dirty="0" smtClean="0">
                <a:solidFill>
                  <a:srgbClr val="FF0000"/>
                </a:solidFill>
              </a:rPr>
              <a:t>argumentuodami pristatysite 2 – 3 svarbius dalykus, pora gaus po </a:t>
            </a:r>
            <a:r>
              <a:rPr lang="lt-LT" sz="3600" b="1" u="sng" dirty="0">
                <a:solidFill>
                  <a:srgbClr val="FF0000"/>
                </a:solidFill>
              </a:rPr>
              <a:t>2 pliusus.</a:t>
            </a:r>
          </a:p>
          <a:p>
            <a:pPr marL="0" indent="0">
              <a:buNone/>
            </a:pPr>
            <a:endParaRPr lang="lt-LT" sz="36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1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404813"/>
            <a:ext cx="7700963" cy="1871662"/>
          </a:xfrm>
        </p:spPr>
        <p:txBody>
          <a:bodyPr>
            <a:normAutofit/>
          </a:bodyPr>
          <a:lstStyle/>
          <a:p>
            <a:pPr eaLnBrk="1" hangingPunct="1"/>
            <a:r>
              <a:rPr lang="en-CA" sz="4800" b="1" dirty="0" err="1" smtClean="0">
                <a:latin typeface="Times New Roman" pitchFamily="18" charset="0"/>
              </a:rPr>
              <a:t>Balys</a:t>
            </a:r>
            <a:r>
              <a:rPr lang="en-CA" sz="4800" b="1" dirty="0" smtClean="0">
                <a:latin typeface="Times New Roman" pitchFamily="18" charset="0"/>
              </a:rPr>
              <a:t> </a:t>
            </a:r>
            <a:r>
              <a:rPr lang="en-CA" sz="4800" b="1" dirty="0" err="1" smtClean="0">
                <a:latin typeface="Times New Roman" pitchFamily="18" charset="0"/>
              </a:rPr>
              <a:t>Sruoga</a:t>
            </a:r>
            <a:r>
              <a:rPr lang="lt-LT" b="1" dirty="0">
                <a:latin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</a:rPr>
              <a:t>„</a:t>
            </a:r>
            <a:r>
              <a:rPr lang="lt-LT" b="1" i="1" dirty="0" smtClean="0">
                <a:latin typeface="Times New Roman" pitchFamily="18" charset="0"/>
              </a:rPr>
              <a:t>Dievų miškas” (1957)</a:t>
            </a:r>
            <a:endParaRPr lang="ru-RU" b="1" i="1" dirty="0" smtClean="0">
              <a:latin typeface="Times New Roman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276873"/>
            <a:ext cx="5940153" cy="417611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lt-LT" sz="4800" b="1" u="sng" dirty="0" smtClean="0">
                <a:solidFill>
                  <a:srgbClr val="C00000"/>
                </a:solidFill>
                <a:latin typeface="Times New Roman" pitchFamily="18" charset="0"/>
              </a:rPr>
              <a:t>UŽDAVINYS:</a:t>
            </a:r>
          </a:p>
          <a:p>
            <a:pPr algn="l">
              <a:lnSpc>
                <a:spcPct val="80000"/>
              </a:lnSpc>
            </a:pPr>
            <a:r>
              <a:rPr lang="lt-LT" sz="4000" b="1" dirty="0" smtClean="0">
                <a:solidFill>
                  <a:srgbClr val="7030A0"/>
                </a:solidFill>
              </a:rPr>
              <a:t>Pasiremdami </a:t>
            </a:r>
            <a:r>
              <a:rPr lang="lt-LT" sz="4000" b="1" dirty="0">
                <a:solidFill>
                  <a:srgbClr val="7030A0"/>
                </a:solidFill>
              </a:rPr>
              <a:t>namų darbų </a:t>
            </a:r>
            <a:r>
              <a:rPr lang="lt-LT" sz="4000" b="1" dirty="0" smtClean="0">
                <a:solidFill>
                  <a:srgbClr val="7030A0"/>
                </a:solidFill>
              </a:rPr>
              <a:t>pateikčių analize </a:t>
            </a:r>
            <a:r>
              <a:rPr lang="lt-LT" sz="4000" b="1" dirty="0">
                <a:solidFill>
                  <a:srgbClr val="7030A0"/>
                </a:solidFill>
              </a:rPr>
              <a:t>bei skaitydami </a:t>
            </a:r>
            <a:r>
              <a:rPr lang="lt-LT" sz="4000" b="1" dirty="0" smtClean="0">
                <a:solidFill>
                  <a:srgbClr val="7030A0"/>
                </a:solidFill>
              </a:rPr>
              <a:t>vadovėlio (196 – 197 psl.) medžiagą, </a:t>
            </a:r>
            <a:r>
              <a:rPr lang="lt-LT" sz="4000" b="1" dirty="0">
                <a:solidFill>
                  <a:srgbClr val="7030A0"/>
                </a:solidFill>
              </a:rPr>
              <a:t>dirbdami </a:t>
            </a:r>
            <a:r>
              <a:rPr lang="lt-LT" sz="4000" b="1" dirty="0" smtClean="0">
                <a:solidFill>
                  <a:srgbClr val="7030A0"/>
                </a:solidFill>
              </a:rPr>
              <a:t>individualiai ir porose </a:t>
            </a:r>
            <a:r>
              <a:rPr lang="lt-LT" sz="4000" b="1" dirty="0">
                <a:solidFill>
                  <a:srgbClr val="7030A0"/>
                </a:solidFill>
              </a:rPr>
              <a:t>gebėsite </a:t>
            </a:r>
            <a:r>
              <a:rPr lang="lt-LT" sz="4000" b="1" dirty="0" smtClean="0">
                <a:solidFill>
                  <a:srgbClr val="7030A0"/>
                </a:solidFill>
              </a:rPr>
              <a:t>4 – 6 sakiniais per </a:t>
            </a:r>
            <a:r>
              <a:rPr lang="lt-LT" sz="4000" b="1" dirty="0" smtClean="0">
                <a:solidFill>
                  <a:srgbClr val="7030A0"/>
                </a:solidFill>
              </a:rPr>
              <a:t>“Skirtingus akinius“ </a:t>
            </a:r>
            <a:r>
              <a:rPr lang="lt-LT" sz="4000" b="1" dirty="0" smtClean="0">
                <a:solidFill>
                  <a:srgbClr val="7030A0"/>
                </a:solidFill>
              </a:rPr>
              <a:t>pažvelgti į kūrinio vaizduojamąjį pasaulį.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3076" name="Picture 5" descr="sruoga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3132956" cy="511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920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Savarankiškas darbas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Tyliai </a:t>
            </a:r>
            <a:r>
              <a:rPr lang="lt-LT" b="1" dirty="0"/>
              <a:t>perskaitote </a:t>
            </a:r>
            <a:r>
              <a:rPr lang="lt-LT" b="1" dirty="0" smtClean="0"/>
              <a:t>196 – 197 psl. vadovėlio </a:t>
            </a:r>
            <a:r>
              <a:rPr lang="lt-LT" b="1" dirty="0"/>
              <a:t>medžiagą. Pasibraukiate esmę, pažymite </a:t>
            </a:r>
            <a:r>
              <a:rPr lang="lt-LT" b="1" dirty="0">
                <a:solidFill>
                  <a:srgbClr val="C00000"/>
                </a:solidFill>
              </a:rPr>
              <a:t>?</a:t>
            </a:r>
            <a:r>
              <a:rPr lang="lt-LT" b="1" dirty="0"/>
              <a:t>, kas neaišku</a:t>
            </a:r>
            <a:r>
              <a:rPr lang="lt-LT" b="1" dirty="0" smtClean="0"/>
              <a:t>. Apsitariate.</a:t>
            </a:r>
          </a:p>
          <a:p>
            <a:pPr marL="0" indent="0">
              <a:buNone/>
            </a:pPr>
            <a:r>
              <a:rPr lang="lt-LT" b="1" dirty="0" smtClean="0"/>
              <a:t>2. </a:t>
            </a:r>
            <a:r>
              <a:rPr lang="lt-LT" b="1" dirty="0" smtClean="0">
                <a:solidFill>
                  <a:srgbClr val="FF0000"/>
                </a:solidFill>
              </a:rPr>
              <a:t>Porose </a:t>
            </a:r>
            <a:r>
              <a:rPr lang="lt-LT" b="1" u="sng" dirty="0">
                <a:solidFill>
                  <a:srgbClr val="FF0000"/>
                </a:solidFill>
              </a:rPr>
              <a:t>„Minčių lietus“</a:t>
            </a:r>
            <a:r>
              <a:rPr lang="lt-LT" b="1" dirty="0">
                <a:solidFill>
                  <a:srgbClr val="FF0000"/>
                </a:solidFill>
              </a:rPr>
              <a:t>: </a:t>
            </a:r>
            <a:r>
              <a:rPr lang="lt-LT" b="1" dirty="0"/>
              <a:t>Įsivaizduokite, kad esate mokytojai, </a:t>
            </a:r>
            <a:r>
              <a:rPr lang="lt-LT" b="1" dirty="0">
                <a:solidFill>
                  <a:srgbClr val="FF0000"/>
                </a:solidFill>
              </a:rPr>
              <a:t>ką </a:t>
            </a:r>
            <a:r>
              <a:rPr lang="lt-LT" b="1" dirty="0"/>
              <a:t>jūsų mokiniai, išsianalizavę tekstą, turėtų išskirti kaip svarbiausius dalykus:</a:t>
            </a:r>
            <a:r>
              <a:rPr lang="lt-LT" b="1" dirty="0">
                <a:solidFill>
                  <a:srgbClr val="C00000"/>
                </a:solidFill>
              </a:rPr>
              <a:t>............? </a:t>
            </a:r>
          </a:p>
          <a:p>
            <a:pPr marL="0" indent="0">
              <a:buNone/>
            </a:pPr>
            <a:r>
              <a:rPr lang="lt-LT" b="1" dirty="0">
                <a:solidFill>
                  <a:srgbClr val="C00000"/>
                </a:solidFill>
              </a:rPr>
              <a:t>VERTINIMAS – pliusai.</a:t>
            </a:r>
          </a:p>
          <a:p>
            <a:pPr marL="0" indent="0">
              <a:buNone/>
            </a:pPr>
            <a:endParaRPr lang="lt-LT" b="1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2279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642194"/>
          </a:xfrm>
        </p:spPr>
        <p:txBody>
          <a:bodyPr>
            <a:normAutofit fontScale="90000"/>
          </a:bodyPr>
          <a:lstStyle/>
          <a:p>
            <a:pPr marL="0" indent="0" algn="l"/>
            <a:r>
              <a:rPr lang="lt-LT" b="1" dirty="0">
                <a:solidFill>
                  <a:srgbClr val="FF0000"/>
                </a:solidFill>
              </a:rPr>
              <a:t>Užduotis porai: </a:t>
            </a:r>
            <a:r>
              <a:rPr lang="lt-LT" sz="3100" b="1" dirty="0"/>
              <a:t>pasinaudodami visa žinoma medžiaga užpildote šią lentelę apie „Dievų mišką“:</a:t>
            </a:r>
            <a:br>
              <a:rPr lang="lt-LT" sz="3100" b="1" dirty="0"/>
            </a:br>
            <a:endParaRPr lang="lt-LT" sz="3100" b="1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528431"/>
              </p:ext>
            </p:extLst>
          </p:nvPr>
        </p:nvGraphicFramePr>
        <p:xfrm>
          <a:off x="0" y="1628800"/>
          <a:ext cx="9036496" cy="4751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872"/>
                <a:gridCol w="5616624"/>
              </a:tblGrid>
              <a:tr h="53822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lt-LT" sz="3200" u="sng" dirty="0" smtClean="0">
                          <a:solidFill>
                            <a:srgbClr val="7030A0"/>
                          </a:solidFill>
                        </a:rPr>
                        <a:t>Teiginiai</a:t>
                      </a:r>
                      <a:endParaRPr lang="lt-LT" sz="3200" u="sng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u="sng" dirty="0" smtClean="0">
                          <a:solidFill>
                            <a:srgbClr val="7030A0"/>
                          </a:solidFill>
                        </a:rPr>
                        <a:t>Komentaras</a:t>
                      </a:r>
                      <a:endParaRPr lang="lt-LT" sz="3200" u="sng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4595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lt-LT" sz="2800" b="1" dirty="0" smtClean="0">
                          <a:solidFill>
                            <a:srgbClr val="7030A0"/>
                          </a:solidFill>
                        </a:rPr>
                        <a:t>Priklauso fakto literatūrai, nes...</a:t>
                      </a:r>
                      <a:endParaRPr lang="lt-LT" sz="2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lt-LT" sz="2800" dirty="0" smtClean="0">
                          <a:solidFill>
                            <a:srgbClr val="7030A0"/>
                          </a:solidFill>
                        </a:rPr>
                        <a:t>2.  </a:t>
                      </a:r>
                      <a:r>
                        <a:rPr lang="lt-LT" sz="2800" b="1" dirty="0" smtClean="0">
                          <a:solidFill>
                            <a:srgbClr val="7030A0"/>
                          </a:solidFill>
                        </a:rPr>
                        <a:t>Knyga buvo vertinama (sutikta)...</a:t>
                      </a:r>
                      <a:endParaRPr lang="lt-LT" sz="28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45475">
                <a:tc>
                  <a:txBody>
                    <a:bodyPr/>
                    <a:lstStyle/>
                    <a:p>
                      <a:r>
                        <a:rPr lang="lt-LT" sz="2800" dirty="0" smtClean="0">
                          <a:solidFill>
                            <a:srgbClr val="C00000"/>
                          </a:solidFill>
                        </a:rPr>
                        <a:t>3. </a:t>
                      </a:r>
                      <a:r>
                        <a:rPr lang="lt-LT" sz="2800" b="1" dirty="0" smtClean="0">
                          <a:solidFill>
                            <a:srgbClr val="C00000"/>
                          </a:solidFill>
                        </a:rPr>
                        <a:t>Knygos tema </a:t>
                      </a:r>
                      <a:endParaRPr lang="lt-LT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45475">
                <a:tc>
                  <a:txBody>
                    <a:bodyPr/>
                    <a:lstStyle/>
                    <a:p>
                      <a:r>
                        <a:rPr lang="lt-LT" sz="2800" dirty="0" smtClean="0">
                          <a:solidFill>
                            <a:srgbClr val="C00000"/>
                          </a:solidFill>
                        </a:rPr>
                        <a:t>4. </a:t>
                      </a:r>
                      <a:r>
                        <a:rPr lang="lt-LT" sz="2800" b="1" dirty="0" smtClean="0">
                          <a:solidFill>
                            <a:srgbClr val="C00000"/>
                          </a:solidFill>
                        </a:rPr>
                        <a:t>Erdvė ir laikas</a:t>
                      </a:r>
                      <a:endParaRPr lang="lt-LT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45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5. </a:t>
                      </a:r>
                      <a:r>
                        <a:rPr lang="lt-LT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Pasakotojas</a:t>
                      </a:r>
                      <a:endParaRPr lang="lt-LT" sz="28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45475">
                <a:tc>
                  <a:txBody>
                    <a:bodyPr/>
                    <a:lstStyle/>
                    <a:p>
                      <a:r>
                        <a:rPr lang="lt-LT" sz="28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6. </a:t>
                      </a:r>
                      <a:r>
                        <a:rPr lang="lt-LT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Ironija</a:t>
                      </a:r>
                      <a:endParaRPr lang="lt-LT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03" y="2842778"/>
            <a:ext cx="2736304" cy="176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16016" y="4581128"/>
            <a:ext cx="2951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PLIUSAI - MINUSAI</a:t>
            </a: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78437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lt-LT" b="1" u="sng" dirty="0" smtClean="0">
                <a:solidFill>
                  <a:srgbClr val="C00000"/>
                </a:solidFill>
                <a:latin typeface="Times New Roman" pitchFamily="18" charset="0"/>
              </a:rPr>
              <a:t>UŽDAVINYS</a:t>
            </a:r>
            <a: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  <a:t>:</a:t>
            </a:r>
            <a:br>
              <a:rPr lang="lt-LT" b="1" u="sng" dirty="0">
                <a:solidFill>
                  <a:srgbClr val="C00000"/>
                </a:solidFill>
                <a:latin typeface="Times New Roman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lt-LT" sz="4400" b="1" dirty="0">
                <a:solidFill>
                  <a:srgbClr val="7030A0"/>
                </a:solidFill>
              </a:rPr>
              <a:t>Pasiremdami namų darbų pateikčių analize bei skaitydami vadovėlio </a:t>
            </a:r>
            <a:r>
              <a:rPr lang="lt-LT" sz="4400" b="1" dirty="0" smtClean="0">
                <a:solidFill>
                  <a:srgbClr val="7030A0"/>
                </a:solidFill>
              </a:rPr>
              <a:t>medžiagą</a:t>
            </a:r>
            <a:r>
              <a:rPr lang="lt-LT" sz="4400" b="1" dirty="0">
                <a:solidFill>
                  <a:srgbClr val="7030A0"/>
                </a:solidFill>
              </a:rPr>
              <a:t>, dirbdami individualiai ir porose </a:t>
            </a:r>
            <a:endParaRPr lang="lt-LT" sz="4400" b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</a:pPr>
            <a:r>
              <a:rPr lang="lt-LT" sz="4400" b="1" dirty="0" smtClean="0">
                <a:solidFill>
                  <a:srgbClr val="C00000"/>
                </a:solidFill>
              </a:rPr>
              <a:t>gebėsite 4 </a:t>
            </a:r>
            <a:r>
              <a:rPr lang="lt-LT" sz="4400" b="1" dirty="0">
                <a:solidFill>
                  <a:srgbClr val="C00000"/>
                </a:solidFill>
              </a:rPr>
              <a:t>– 6 sakiniais per </a:t>
            </a:r>
            <a:r>
              <a:rPr lang="lt-LT" sz="4400" b="1" dirty="0" smtClean="0">
                <a:solidFill>
                  <a:srgbClr val="C00000"/>
                </a:solidFill>
              </a:rPr>
              <a:t>„Skirtingus akinius“ </a:t>
            </a:r>
            <a:r>
              <a:rPr lang="lt-LT" sz="4400" b="1" dirty="0">
                <a:solidFill>
                  <a:srgbClr val="C00000"/>
                </a:solidFill>
              </a:rPr>
              <a:t>pažvelgti į kūrinio vaizduojamąjį pasaulį.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96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600" b="1" dirty="0" smtClean="0"/>
              <a:t>Da</a:t>
            </a:r>
            <a:r>
              <a:rPr lang="lt-LT" sz="3600" b="1" dirty="0" smtClean="0">
                <a:solidFill>
                  <a:schemeClr val="tx1"/>
                </a:solidFill>
              </a:rPr>
              <a:t>rbas poroms įsivertini-</a:t>
            </a:r>
            <a:br>
              <a:rPr lang="lt-LT" sz="3600" b="1" dirty="0" smtClean="0">
                <a:solidFill>
                  <a:schemeClr val="tx1"/>
                </a:solidFill>
              </a:rPr>
            </a:br>
            <a:r>
              <a:rPr lang="lt-LT" sz="3600" b="1" dirty="0" err="1" smtClean="0">
                <a:solidFill>
                  <a:schemeClr val="tx1"/>
                </a:solidFill>
              </a:rPr>
              <a:t>mui</a:t>
            </a:r>
            <a:endParaRPr lang="lt-LT" sz="3600" b="1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lt-LT" sz="4800" b="1" dirty="0" smtClean="0"/>
              <a:t>4 </a:t>
            </a:r>
            <a:r>
              <a:rPr lang="lt-LT" sz="4800" b="1" dirty="0"/>
              <a:t>– 6 sakiniais </a:t>
            </a:r>
            <a:r>
              <a:rPr lang="lt-LT" sz="4800" b="1" dirty="0" smtClean="0"/>
              <a:t>p</a:t>
            </a:r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ažvelkite į „Dievų mišką“ per </a:t>
            </a:r>
            <a:r>
              <a:rPr lang="lt-LT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skirtingus akinius</a:t>
            </a:r>
            <a:r>
              <a:rPr lang="lt-LT" sz="4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028700" indent="-914400">
              <a:buFont typeface="+mj-lt"/>
              <a:buAutoNum type="arabicPeriod"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Gr. – paties </a:t>
            </a:r>
            <a:r>
              <a:rPr lang="lt-LT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B. Sruogos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akimis;</a:t>
            </a:r>
          </a:p>
          <a:p>
            <a:pPr marL="1028700" indent="-914400">
              <a:buFont typeface="+mj-lt"/>
              <a:buAutoNum type="arabicPeriod"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r. – kaip </a:t>
            </a:r>
            <a:r>
              <a:rPr lang="lt-LT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Lietuvos komunistų partijos atstovas;</a:t>
            </a:r>
          </a:p>
          <a:p>
            <a:pPr marL="1028700" indent="-914400">
              <a:buFont typeface="+mj-lt"/>
              <a:buAutoNum type="arabicPeriod"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Gr. – kaip </a:t>
            </a:r>
            <a:r>
              <a:rPr lang="lt-LT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istorikas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, rašąs Lietuvos istorijos metraštį. </a:t>
            </a:r>
          </a:p>
          <a:p>
            <a:pPr marL="114300" indent="0" algn="ctr">
              <a:buNone/>
            </a:pPr>
            <a:r>
              <a:rPr lang="lt-L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PLIUSAI / MINUSAI</a:t>
            </a:r>
          </a:p>
          <a:p>
            <a:pPr marL="114300" indent="0" algn="ctr">
              <a:buNone/>
            </a:pPr>
            <a:r>
              <a:rPr lang="lt-LT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„Pasimatuokime“ </a:t>
            </a:r>
            <a:r>
              <a:rPr lang="lt-LT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ŠVIESOFORAS.</a:t>
            </a:r>
          </a:p>
          <a:p>
            <a:pPr marL="1028700" indent="-914400">
              <a:buFont typeface="+mj-lt"/>
              <a:buAutoNum type="arabicPeriod"/>
            </a:pPr>
            <a:endParaRPr lang="lt-LT" sz="4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-171400"/>
            <a:ext cx="1946151" cy="190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93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lt-LT" sz="5300" b="1" dirty="0" smtClean="0"/>
              <a:t>Aukcionas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rgbClr val="C00000"/>
                </a:solidFill>
              </a:rPr>
              <a:t/>
            </a:r>
            <a:br>
              <a:rPr lang="lt-LT" b="1" dirty="0" smtClean="0">
                <a:solidFill>
                  <a:srgbClr val="C00000"/>
                </a:solidFill>
              </a:rPr>
            </a:b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sz="4400" b="1" dirty="0" smtClean="0"/>
              <a:t>Jei atsakysite argumentuotai </a:t>
            </a:r>
            <a:r>
              <a:rPr lang="lt-LT" sz="4400" b="1" dirty="0" smtClean="0">
                <a:solidFill>
                  <a:srgbClr val="7030A0"/>
                </a:solidFill>
              </a:rPr>
              <a:t>(bent 2 – 3 argumentai), </a:t>
            </a:r>
            <a:r>
              <a:rPr lang="lt-LT" sz="4400" b="1" dirty="0" smtClean="0"/>
              <a:t>įtikinamai ir aiškiai, parduodu klausimą už </a:t>
            </a:r>
            <a:r>
              <a:rPr lang="lt-LT" sz="4400" b="1" dirty="0" smtClean="0">
                <a:solidFill>
                  <a:srgbClr val="C00000"/>
                </a:solidFill>
              </a:rPr>
              <a:t>PLIUS BALĄ</a:t>
            </a:r>
            <a:r>
              <a:rPr lang="lt-LT" sz="4400" b="1" dirty="0" smtClean="0"/>
              <a:t>:</a:t>
            </a:r>
          </a:p>
          <a:p>
            <a:pPr marL="0" indent="0">
              <a:buNone/>
            </a:pPr>
            <a:r>
              <a:rPr lang="lt-LT" sz="4800" b="1" dirty="0" smtClean="0">
                <a:solidFill>
                  <a:srgbClr val="7030A0"/>
                </a:solidFill>
              </a:rPr>
              <a:t>Kodėl „Dievų miškas“ – </a:t>
            </a:r>
            <a:r>
              <a:rPr lang="lt-LT" sz="4800" b="1" u="sng" dirty="0" smtClean="0">
                <a:solidFill>
                  <a:srgbClr val="7030A0"/>
                </a:solidFill>
              </a:rPr>
              <a:t>egzistencializmo filosofijos </a:t>
            </a:r>
            <a:r>
              <a:rPr lang="lt-LT" sz="4800" b="1" dirty="0" smtClean="0">
                <a:solidFill>
                  <a:srgbClr val="7030A0"/>
                </a:solidFill>
              </a:rPr>
              <a:t>kūrinys?</a:t>
            </a:r>
          </a:p>
          <a:p>
            <a:pPr marL="0" indent="0">
              <a:buNone/>
            </a:pPr>
            <a:endParaRPr lang="lt-LT" sz="4400" b="1" dirty="0"/>
          </a:p>
        </p:txBody>
      </p:sp>
      <p:pic>
        <p:nvPicPr>
          <p:cNvPr id="4" name="rg_hi" descr="https://encrypted-tbn1.gstatic.com/images?q=tbn:ANd9GcRKm0EClAGfGOte2R59U8o4f5jkn0KfWQIUxnMhKJ8pf2LL3xv1O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8641"/>
            <a:ext cx="2239516" cy="1584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1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Pamąstykime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b="1" dirty="0" smtClean="0">
                <a:solidFill>
                  <a:srgbClr val="C00000"/>
                </a:solidFill>
              </a:rPr>
              <a:t>Ar toks kūrinys kaip B. Sruogos „Dievų miškas“ gali daryti įtaką tam, kad </a:t>
            </a:r>
            <a:r>
              <a:rPr lang="lt-LT" sz="4000" b="1" u="sng" dirty="0" smtClean="0">
                <a:solidFill>
                  <a:srgbClr val="C00000"/>
                </a:solidFill>
              </a:rPr>
              <a:t>totalitarizmas</a:t>
            </a:r>
            <a:r>
              <a:rPr lang="lt-LT" sz="4000" b="1" dirty="0" smtClean="0">
                <a:solidFill>
                  <a:srgbClr val="C00000"/>
                </a:solidFill>
              </a:rPr>
              <a:t> niekad nepasikartotų? Kodėl?</a:t>
            </a:r>
          </a:p>
          <a:p>
            <a:pPr marL="0" indent="0">
              <a:buNone/>
            </a:pPr>
            <a:endParaRPr lang="lt-LT" sz="4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lt-LT" b="1" u="sng" dirty="0" smtClean="0">
                <a:solidFill>
                  <a:srgbClr val="7030A0"/>
                </a:solidFill>
              </a:rPr>
              <a:t>Totalitarizmas – </a:t>
            </a:r>
            <a:r>
              <a:rPr lang="lt-LT" b="1" dirty="0" smtClean="0">
                <a:solidFill>
                  <a:srgbClr val="7030A0"/>
                </a:solidFill>
              </a:rPr>
              <a:t>n</a:t>
            </a:r>
            <a:r>
              <a:rPr lang="lt-LT" dirty="0" smtClean="0">
                <a:solidFill>
                  <a:srgbClr val="7030A0"/>
                </a:solidFill>
              </a:rPr>
              <a:t>eribota </a:t>
            </a:r>
            <a:r>
              <a:rPr lang="lt-LT" dirty="0" smtClean="0">
                <a:solidFill>
                  <a:srgbClr val="7030A0"/>
                </a:solidFill>
                <a:hlinkClick r:id="rId2" tooltip="valdžia"/>
              </a:rPr>
              <a:t>valdžia</a:t>
            </a:r>
            <a:r>
              <a:rPr lang="lt-LT" dirty="0" smtClean="0">
                <a:solidFill>
                  <a:srgbClr val="7030A0"/>
                </a:solidFill>
              </a:rPr>
              <a:t>, </a:t>
            </a:r>
            <a:r>
              <a:rPr lang="lt-LT" b="1" dirty="0" smtClean="0">
                <a:solidFill>
                  <a:srgbClr val="7030A0"/>
                </a:solidFill>
              </a:rPr>
              <a:t>pagrįsta visiška visuomenės teisių kontrole.</a:t>
            </a:r>
            <a:endParaRPr lang="lt-LT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63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PAMOKOS DARBO ĮSIVERTINIMAS</a:t>
            </a:r>
            <a:br>
              <a:rPr lang="lt-LT" b="1" dirty="0" smtClean="0"/>
            </a:br>
            <a:r>
              <a:rPr lang="lt-LT" b="1" dirty="0" smtClean="0">
                <a:solidFill>
                  <a:srgbClr val="00B050"/>
                </a:solidFill>
              </a:rPr>
              <a:t>(„Šviesoforas“)</a:t>
            </a:r>
            <a:endParaRPr lang="lt-LT" b="1" dirty="0">
              <a:solidFill>
                <a:srgbClr val="00B05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b="1" dirty="0" smtClean="0">
                <a:solidFill>
                  <a:schemeClr val="accent6">
                    <a:lumMod val="50000"/>
                  </a:schemeClr>
                </a:solidFill>
              </a:rPr>
              <a:t>Kuris iš šių teiginių tinka apibūdinti tavo darbą pamokoje: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00B050"/>
                </a:solidFill>
              </a:rPr>
              <a:t>Man viskas </a:t>
            </a:r>
            <a:r>
              <a:rPr lang="lt-LT" b="1" u="sng" dirty="0" smtClean="0">
                <a:solidFill>
                  <a:srgbClr val="00B050"/>
                </a:solidFill>
              </a:rPr>
              <a:t>aišku</a:t>
            </a:r>
            <a:r>
              <a:rPr lang="lt-LT" b="1" dirty="0" smtClean="0">
                <a:solidFill>
                  <a:srgbClr val="00B050"/>
                </a:solidFill>
              </a:rPr>
              <a:t>, galėčiau paaiškinti ir draugui...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>
                <a:solidFill>
                  <a:srgbClr val="7030A0"/>
                </a:solidFill>
              </a:rPr>
              <a:t>Dalis medžiagos </a:t>
            </a:r>
            <a:r>
              <a:rPr lang="lt-LT" b="1" u="sng" dirty="0" smtClean="0">
                <a:solidFill>
                  <a:srgbClr val="7030A0"/>
                </a:solidFill>
              </a:rPr>
              <a:t>liko neaiški</a:t>
            </a:r>
            <a:r>
              <a:rPr lang="lt-LT" b="1" dirty="0" smtClean="0">
                <a:solidFill>
                  <a:srgbClr val="7030A0"/>
                </a:solidFill>
              </a:rPr>
              <a:t>, taip ir </a:t>
            </a:r>
            <a:r>
              <a:rPr lang="lt-LT" b="1" u="sng" dirty="0" smtClean="0">
                <a:solidFill>
                  <a:srgbClr val="7030A0"/>
                </a:solidFill>
              </a:rPr>
              <a:t>nesupratau</a:t>
            </a:r>
            <a:r>
              <a:rPr lang="lt-LT" b="1" dirty="0" smtClean="0">
                <a:solidFill>
                  <a:srgbClr val="7030A0"/>
                </a:solidFill>
              </a:rPr>
              <a:t>...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u="sng" dirty="0" smtClean="0">
                <a:solidFill>
                  <a:srgbClr val="C00000"/>
                </a:solidFill>
              </a:rPr>
              <a:t>Visa </a:t>
            </a:r>
            <a:r>
              <a:rPr lang="lt-LT" b="1" dirty="0" smtClean="0">
                <a:solidFill>
                  <a:srgbClr val="C00000"/>
                </a:solidFill>
              </a:rPr>
              <a:t>pamoka buvo </a:t>
            </a:r>
            <a:r>
              <a:rPr lang="lt-LT" b="1" u="sng" dirty="0" smtClean="0">
                <a:solidFill>
                  <a:srgbClr val="C00000"/>
                </a:solidFill>
              </a:rPr>
              <a:t>neaiški</a:t>
            </a:r>
            <a:r>
              <a:rPr lang="lt-LT" b="1" dirty="0" smtClean="0">
                <a:solidFill>
                  <a:srgbClr val="C00000"/>
                </a:solidFill>
              </a:rPr>
              <a:t>, nieko nedirbau ir nesupratau...</a:t>
            </a:r>
          </a:p>
          <a:p>
            <a:pPr marL="0" indent="0">
              <a:buNone/>
            </a:pPr>
            <a:endParaRPr lang="lt-LT" b="1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3806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419</Words>
  <Application>Microsoft Office PowerPoint</Application>
  <PresentationFormat>Demonstracija ekrane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Office tema</vt:lpstr>
      <vt:lpstr>B. Sruoga (1896 – 1947). Likimas. „Dievų miškas“ – memuarų (fakto) literatūra. Vaizduojamasis pasaulis. </vt:lpstr>
      <vt:lpstr> Namų darbų refleksija.  Užduotis poroms: </vt:lpstr>
      <vt:lpstr>Balys Sruoga „Dievų miškas” (1957)</vt:lpstr>
      <vt:lpstr>Savarankiškas darbas</vt:lpstr>
      <vt:lpstr>Užduotis porai: pasinaudodami visa žinoma medžiaga užpildote šią lentelę apie „Dievų mišką“: </vt:lpstr>
      <vt:lpstr> UŽDAVINYS: </vt:lpstr>
      <vt:lpstr>Darbas poroms įsivertini- mui</vt:lpstr>
      <vt:lpstr>Aukcionas  </vt:lpstr>
      <vt:lpstr>Pamąstykime</vt:lpstr>
      <vt:lpstr>PAMOKOS DARBO ĮSIVERTINIMAS („Šviesoforas“)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Žmogaus laikysena totalitarizmo akivaizdoje. Bronius Krivickas (1919 -1952)</dc:title>
  <dc:creator>User</dc:creator>
  <cp:lastModifiedBy>Audronė</cp:lastModifiedBy>
  <cp:revision>34</cp:revision>
  <dcterms:created xsi:type="dcterms:W3CDTF">2012-11-13T15:26:30Z</dcterms:created>
  <dcterms:modified xsi:type="dcterms:W3CDTF">2012-12-10T07:43:42Z</dcterms:modified>
</cp:coreProperties>
</file>