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2" r:id="rId1"/>
  </p:sldMasterIdLst>
  <p:sldIdLst>
    <p:sldId id="256" r:id="rId2"/>
    <p:sldId id="260" r:id="rId3"/>
    <p:sldId id="261" r:id="rId4"/>
    <p:sldId id="258" r:id="rId5"/>
    <p:sldId id="259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78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00B27-DE4C-4B9E-BB11-B9027034A00F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895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28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974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161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41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382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496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1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115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97367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75580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1659560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418173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92210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52497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1820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722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0D914D-B099-4142-A885-11F276715148}" type="datetimeFigureOut">
              <a:rPr lang="en-US" smtClean="0"/>
              <a:pPr/>
              <a:t>12/19/2012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14241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83779"/>
            <a:ext cx="8825658" cy="2595223"/>
          </a:xfrm>
        </p:spPr>
        <p:txBody>
          <a:bodyPr/>
          <a:lstStyle/>
          <a:p>
            <a:r>
              <a:rPr lang="en-US" sz="9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Viduram</a:t>
            </a:r>
            <a:r>
              <a:rPr lang="lt-LT" sz="9600" dirty="0" smtClean="0">
                <a:latin typeface="Calibri" panose="020F0502020204030204" pitchFamily="34" charset="0"/>
                <a:cs typeface="Calibri" panose="020F0502020204030204" pitchFamily="34" charset="0"/>
              </a:rPr>
              <a:t>žiai</a:t>
            </a:r>
            <a:endParaRPr lang="en-US" sz="9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485478"/>
            <a:ext cx="8825658" cy="1312433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476m. iki 1500m.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42" name="Picture 2" descr="http://history.blinkweb.com/uploads.00123065/002268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0879" y="2723614"/>
            <a:ext cx="4602618" cy="3934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020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571052"/>
            <a:ext cx="9404723" cy="1400530"/>
          </a:xfrm>
        </p:spPr>
        <p:txBody>
          <a:bodyPr/>
          <a:lstStyle/>
          <a:p>
            <a:r>
              <a:rPr lang="lt-LT" sz="5400" b="1" dirty="0" smtClean="0"/>
              <a:t>Viduramžių laikotarpis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446" y="1409252"/>
            <a:ext cx="9404722" cy="4935966"/>
          </a:xfrm>
        </p:spPr>
        <p:txBody>
          <a:bodyPr>
            <a:noAutofit/>
          </a:bodyPr>
          <a:lstStyle/>
          <a:p>
            <a:r>
              <a:rPr lang="lt-LT" sz="3200" dirty="0" smtClean="0"/>
              <a:t>Viduramžiai </a:t>
            </a:r>
            <a:r>
              <a:rPr lang="lt-LT" sz="3200" dirty="0"/>
              <a:t>laikomi „Tamsiaisiais </a:t>
            </a:r>
            <a:r>
              <a:rPr lang="lt-LT" sz="3200" dirty="0" smtClean="0"/>
              <a:t>šimtmečiais“, bet per </a:t>
            </a:r>
            <a:r>
              <a:rPr lang="lt-LT" sz="3200" dirty="0"/>
              <a:t>šį laiką įvyko daug svarbių įvykių. </a:t>
            </a:r>
            <a:r>
              <a:rPr lang="lt-LT" sz="3200" dirty="0" smtClean="0"/>
              <a:t>Kiekviena </a:t>
            </a:r>
            <a:r>
              <a:rPr lang="lt-LT" sz="3200" dirty="0"/>
              <a:t>epocha turi savų pliusų ir minusų</a:t>
            </a:r>
            <a:r>
              <a:rPr lang="lt-LT" sz="3200" dirty="0" smtClean="0"/>
              <a:t>.</a:t>
            </a:r>
            <a:endParaRPr lang="lt-LT" sz="3200" dirty="0" smtClean="0"/>
          </a:p>
          <a:p>
            <a:r>
              <a:rPr lang="lt-LT" sz="3200" dirty="0" smtClean="0"/>
              <a:t>Miestai </a:t>
            </a:r>
            <a:r>
              <a:rPr lang="lt-LT" sz="3200" dirty="0"/>
              <a:t>buvo centralizuoti, buvo įkurta aukštųjų mokyklų, krikščionybė įsitvirtino </a:t>
            </a: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 </a:t>
            </a:r>
            <a:r>
              <a:rPr lang="lt-LT" sz="3200" dirty="0" smtClean="0"/>
              <a:t>  </a:t>
            </a:r>
            <a:r>
              <a:rPr lang="lt-LT" sz="3200" dirty="0" smtClean="0"/>
              <a:t>visoje Europoje.</a:t>
            </a:r>
            <a:endParaRPr lang="lt-LT" sz="3200" dirty="0" smtClean="0"/>
          </a:p>
          <a:p>
            <a:r>
              <a:rPr lang="lt-LT" sz="3200" dirty="0" smtClean="0"/>
              <a:t>Lotynų </a:t>
            </a:r>
            <a:r>
              <a:rPr lang="lt-LT" sz="3200" dirty="0"/>
              <a:t>kalba tapo kaip bendra kultūros ir švietimo kalba. </a:t>
            </a:r>
            <a:endParaRPr lang="en-US" sz="3200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97085" y="2977081"/>
            <a:ext cx="2365783" cy="3580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2586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245" y="677732"/>
            <a:ext cx="9993854" cy="557066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 </a:t>
            </a:r>
            <a:r>
              <a:rPr lang="lt-LT" sz="3600" b="1" dirty="0"/>
              <a:t>Vakarų </a:t>
            </a:r>
            <a:r>
              <a:rPr lang="lt-LT" sz="3600" b="1" dirty="0" smtClean="0"/>
              <a:t>Europa</a:t>
            </a:r>
            <a:r>
              <a:rPr lang="en-US" sz="3600" b="1" dirty="0" smtClean="0"/>
              <a:t> </a:t>
            </a:r>
            <a:r>
              <a:rPr lang="lt-LT" sz="3600" b="1" dirty="0" smtClean="0"/>
              <a:t>buvo politiškai</a:t>
            </a:r>
            <a:r>
              <a:rPr lang="en-US" sz="3600" b="1" dirty="0" smtClean="0"/>
              <a:t> </a:t>
            </a:r>
            <a:r>
              <a:rPr lang="lt-LT" sz="3600" b="1" dirty="0" smtClean="0"/>
              <a:t>susiskaldžiusi</a:t>
            </a:r>
            <a:endParaRPr lang="en-US" sz="3600" b="1" dirty="0"/>
          </a:p>
          <a:p>
            <a:r>
              <a:rPr lang="lt-LT" sz="3200" dirty="0" smtClean="0"/>
              <a:t>Prancūzijoje </a:t>
            </a:r>
            <a:r>
              <a:rPr lang="lt-LT" sz="3200" dirty="0"/>
              <a:t>nors ir buvo karalius, jo karalystę sudarė daugybė grafysčių ir kunigaikštysčių, kurių kiekviena turėjo savo valdovą.</a:t>
            </a:r>
          </a:p>
          <a:p>
            <a:endParaRPr lang="lt-LT" sz="3200" dirty="0"/>
          </a:p>
          <a:p>
            <a:r>
              <a:rPr lang="lt-LT" sz="3200" dirty="0"/>
              <a:t>Vokietiją valdė Šventosios Romos </a:t>
            </a: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   imperijos </a:t>
            </a:r>
            <a:r>
              <a:rPr lang="lt-LT" sz="3200" dirty="0"/>
              <a:t>imperatorius, bet ji buvo </a:t>
            </a: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   suskilusi </a:t>
            </a:r>
            <a:r>
              <a:rPr lang="lt-LT" sz="3200" dirty="0"/>
              <a:t>į daugiau kaip tūkstantį mažų valstybėlių.</a:t>
            </a:r>
            <a:endParaRPr lang="en-US" sz="3200" dirty="0"/>
          </a:p>
        </p:txBody>
      </p:sp>
      <p:pic>
        <p:nvPicPr>
          <p:cNvPr id="8194" name="Picture 2" descr="http://www.viduramziai.lt/out_data/Veikla/Straipsniai/Trumpa%20Vakaru%20Europos%20viduramziu%20sarvuotes%20istorija/Veikla%20straipsniai%20Trumpa%20Vakaru%20Europos%20viduramziu%20sarvuot%C4%97s%20istorija%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2975" y="2630423"/>
            <a:ext cx="3447641" cy="3826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801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4953" y="618666"/>
            <a:ext cx="8161169" cy="1264072"/>
          </a:xfrm>
        </p:spPr>
        <p:txBody>
          <a:bodyPr/>
          <a:lstStyle/>
          <a:p>
            <a:pPr algn="ctr"/>
            <a:r>
              <a:rPr lang="lt-LT" sz="4800" b="1" dirty="0" smtClean="0"/>
              <a:t>Viduramžių medicina</a:t>
            </a:r>
            <a:endParaRPr lang="en-US" sz="4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0123" y="1560008"/>
            <a:ext cx="8030424" cy="3416300"/>
          </a:xfrm>
        </p:spPr>
        <p:txBody>
          <a:bodyPr>
            <a:noAutofit/>
          </a:bodyPr>
          <a:lstStyle/>
          <a:p>
            <a:r>
              <a:rPr lang="lt-LT" sz="3000" dirty="0"/>
              <a:t>Viduramžių gydytojus galima grupuoti: kaimo žiniuoniai ir mokyti daktarai. </a:t>
            </a:r>
            <a:endParaRPr lang="lt-LT" sz="3000" dirty="0" smtClean="0"/>
          </a:p>
          <a:p>
            <a:r>
              <a:rPr lang="lt-LT" sz="3000" dirty="0"/>
              <a:t>Jie buvo </a:t>
            </a:r>
            <a:r>
              <a:rPr lang="lt-LT" sz="3000" dirty="0" smtClean="0"/>
              <a:t>baudžiami, </a:t>
            </a:r>
            <a:r>
              <a:rPr lang="lt-LT" sz="3000" dirty="0"/>
              <a:t>jeigu nesugebėdavo išgydyti paciento</a:t>
            </a:r>
            <a:r>
              <a:rPr lang="lt-LT" sz="3000" dirty="0" smtClean="0"/>
              <a:t>.</a:t>
            </a:r>
          </a:p>
          <a:p>
            <a:r>
              <a:rPr lang="lt-LT" sz="3000" dirty="0"/>
              <a:t>R</a:t>
            </a:r>
            <a:r>
              <a:rPr lang="lt-LT" sz="3000" dirty="0" smtClean="0"/>
              <a:t>ealių </a:t>
            </a:r>
            <a:r>
              <a:rPr lang="lt-LT" sz="3000" dirty="0"/>
              <a:t>pasikeitimų nuo liaudies daktarų </a:t>
            </a:r>
            <a:r>
              <a:rPr lang="lt-LT" sz="3000" dirty="0" smtClean="0"/>
              <a:t>pasiekimų </a:t>
            </a:r>
            <a:r>
              <a:rPr lang="lt-LT" sz="3000" dirty="0"/>
              <a:t>beveik nesiskyrė</a:t>
            </a:r>
            <a:r>
              <a:rPr lang="lt-LT" sz="3000" dirty="0" smtClean="0"/>
              <a:t>.</a:t>
            </a:r>
          </a:p>
          <a:p>
            <a:r>
              <a:rPr lang="lt-LT" sz="3000" dirty="0"/>
              <a:t>Dvi pagrindinės procedūros buvo kraujo </a:t>
            </a:r>
            <a:r>
              <a:rPr lang="lt-LT" sz="3000" dirty="0" smtClean="0"/>
              <a:t>nuleidimas </a:t>
            </a:r>
            <a:r>
              <a:rPr lang="lt-LT" sz="3000" dirty="0"/>
              <a:t>ir mikstūrų iš žolelių girdymas. </a:t>
            </a:r>
            <a:endParaRPr lang="lt-LT" sz="3000" dirty="0" smtClean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4491" y="2369873"/>
            <a:ext cx="3736170" cy="2482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52730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17251" y="1160034"/>
            <a:ext cx="8946541" cy="419548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lt-LT" sz="3200" dirty="0" smtClean="0"/>
              <a:t>Bausmės </a:t>
            </a:r>
            <a:r>
              <a:rPr lang="lt-LT" sz="3200" dirty="0"/>
              <a:t>skatino gydytojus </a:t>
            </a:r>
            <a:r>
              <a:rPr lang="lt-LT" sz="3200" dirty="0" smtClean="0"/>
              <a:t>apsidrausti nuo </a:t>
            </a:r>
            <a:r>
              <a:rPr lang="lt-LT" sz="3200" dirty="0"/>
              <a:t>kaltinimų pakenkimu </a:t>
            </a:r>
            <a:r>
              <a:rPr lang="lt-LT" sz="3200" dirty="0" smtClean="0"/>
              <a:t>ligoniui.</a:t>
            </a:r>
            <a:endParaRPr lang="lt-LT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lt-LT" sz="3200" dirty="0"/>
              <a:t>Paprastam gyventojui didelių vilčių pasveikti medicina negalėjo </a:t>
            </a:r>
            <a:r>
              <a:rPr lang="lt-LT" sz="3200" dirty="0" smtClean="0"/>
              <a:t>suteikti.</a:t>
            </a:r>
            <a:endParaRPr lang="lt-LT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lt-LT" sz="3200" dirty="0"/>
              <a:t>Ankstyvaisiais Viduramžiais gydymas nebuvo laikomas mokslu. </a:t>
            </a:r>
            <a:r>
              <a:rPr lang="lt-LT" sz="3200" dirty="0" smtClean="0"/>
              <a:t>Daktarai </a:t>
            </a:r>
            <a:r>
              <a:rPr lang="lt-LT" sz="3200" dirty="0"/>
              <a:t>turėdavo dirbti rankomis,todėl ši sritis priskirta prie amatų.</a:t>
            </a:r>
            <a:endParaRPr lang="en-US" sz="3200" dirty="0"/>
          </a:p>
        </p:txBody>
      </p:sp>
      <p:pic>
        <p:nvPicPr>
          <p:cNvPr id="6146" name="Picture 2" descr="http://www.jw.org/assets/m/g12/201209/g12_201209_L/102012330_univ_lsr_x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4495" y="4667108"/>
            <a:ext cx="3965321" cy="1982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7453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190705"/>
            <a:ext cx="9799564" cy="1455215"/>
          </a:xfrm>
        </p:spPr>
        <p:txBody>
          <a:bodyPr/>
          <a:lstStyle/>
          <a:p>
            <a:pPr algn="ctr"/>
            <a:r>
              <a:rPr lang="lt-LT" sz="7200" dirty="0" smtClean="0"/>
              <a:t>Viduramžių mada</a:t>
            </a:r>
            <a:endParaRPr lang="en-US" sz="7200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0" r="-324" b="3711"/>
          <a:stretch/>
        </p:blipFill>
        <p:spPr>
          <a:xfrm>
            <a:off x="3867858" y="1678193"/>
            <a:ext cx="7667571" cy="4484389"/>
          </a:xfrm>
        </p:spPr>
      </p:pic>
      <p:pic>
        <p:nvPicPr>
          <p:cNvPr id="14" name="Picture Placeholder 13"/>
          <p:cNvPicPr>
            <a:picLocks noGrp="1" noChangeAspect="1"/>
          </p:cNvPicPr>
          <p:nvPr>
            <p:ph type="pic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3" t="9063" r="4947" b="15385"/>
          <a:stretch/>
        </p:blipFill>
        <p:spPr>
          <a:xfrm>
            <a:off x="190123" y="1645920"/>
            <a:ext cx="3396038" cy="4484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31960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225" y="1560820"/>
            <a:ext cx="10145780" cy="1469388"/>
          </a:xfrm>
        </p:spPr>
        <p:txBody>
          <a:bodyPr/>
          <a:lstStyle/>
          <a:p>
            <a:r>
              <a:rPr lang="lt-LT" b="1" dirty="0" smtClean="0"/>
              <a:t>Žymiausi viduramžių literatūros kūriniai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1104293" y="2295514"/>
            <a:ext cx="9470155" cy="4195481"/>
          </a:xfrm>
        </p:spPr>
        <p:txBody>
          <a:bodyPr>
            <a:normAutofit/>
          </a:bodyPr>
          <a:lstStyle/>
          <a:p>
            <a:r>
              <a:rPr lang="lt-LT" sz="4000" dirty="0" smtClean="0"/>
              <a:t> prancūzų </a:t>
            </a:r>
            <a:r>
              <a:rPr lang="lt-LT" sz="4000" dirty="0"/>
              <a:t>„Rolando giesmė</a:t>
            </a:r>
            <a:r>
              <a:rPr lang="lt-LT" sz="4000" dirty="0" smtClean="0"/>
              <a:t>”,</a:t>
            </a:r>
            <a:endParaRPr lang="lt-LT" sz="4000" dirty="0" smtClean="0"/>
          </a:p>
          <a:p>
            <a:r>
              <a:rPr lang="lt-LT" sz="4000" dirty="0" smtClean="0"/>
              <a:t> ispanų </a:t>
            </a:r>
            <a:r>
              <a:rPr lang="lt-LT" sz="4000" dirty="0"/>
              <a:t>„Giesmė apie mano </a:t>
            </a:r>
            <a:r>
              <a:rPr lang="lt-LT" sz="4000" dirty="0" err="1" smtClean="0"/>
              <a:t>Sidą</a:t>
            </a:r>
            <a:r>
              <a:rPr lang="lt-LT" sz="4000" dirty="0" smtClean="0"/>
              <a:t>”,</a:t>
            </a:r>
            <a:endParaRPr lang="lt-LT" sz="4000" dirty="0" smtClean="0"/>
          </a:p>
          <a:p>
            <a:r>
              <a:rPr lang="lt-LT" sz="4000" dirty="0" smtClean="0"/>
              <a:t> vokiečių </a:t>
            </a:r>
            <a:r>
              <a:rPr lang="lt-LT" sz="4000" dirty="0"/>
              <a:t>„Nibelungų giesmė</a:t>
            </a:r>
            <a:r>
              <a:rPr lang="lt-LT" sz="4000" dirty="0" smtClean="0"/>
              <a:t>”.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3561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47027" y="137359"/>
            <a:ext cx="5092906" cy="1574808"/>
          </a:xfrm>
        </p:spPr>
        <p:txBody>
          <a:bodyPr/>
          <a:lstStyle/>
          <a:p>
            <a:pPr algn="ctr"/>
            <a:r>
              <a:rPr lang="lt-LT" b="1" dirty="0" smtClean="0"/>
              <a:t>Viduramžių </a:t>
            </a:r>
            <a:r>
              <a:rPr lang="lt-LT" b="1" dirty="0" smtClean="0"/>
              <a:t>architektūros </a:t>
            </a:r>
            <a:r>
              <a:rPr lang="lt-LT" b="1" dirty="0" smtClean="0"/>
              <a:t>stiliai</a:t>
            </a:r>
            <a:endParaRPr lang="en-US" b="1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3" r="3333"/>
          <a:stretch>
            <a:fillRect/>
          </a:stretch>
        </p:blipFill>
        <p:spPr>
          <a:xfrm>
            <a:off x="6831851" y="1378390"/>
            <a:ext cx="3480046" cy="4572000"/>
          </a:xfrm>
        </p:spPr>
      </p:pic>
      <p:sp>
        <p:nvSpPr>
          <p:cNvPr id="13" name="Content Placeholder 12"/>
          <p:cNvSpPr>
            <a:spLocks noGrp="1"/>
          </p:cNvSpPr>
          <p:nvPr>
            <p:ph type="body" sz="half" idx="2"/>
          </p:nvPr>
        </p:nvSpPr>
        <p:spPr>
          <a:xfrm>
            <a:off x="1147027" y="1880118"/>
            <a:ext cx="5515030" cy="4595327"/>
          </a:xfrm>
        </p:spPr>
        <p:txBody>
          <a:bodyPr>
            <a:normAutofit/>
          </a:bodyPr>
          <a:lstStyle/>
          <a:p>
            <a:r>
              <a:rPr lang="lt-LT" sz="3200" dirty="0" smtClean="0"/>
              <a:t>Romaninis</a:t>
            </a:r>
            <a:r>
              <a:rPr lang="lt-LT" sz="3200" dirty="0"/>
              <a:t>: </a:t>
            </a:r>
            <a:r>
              <a:rPr lang="lt-LT" sz="3200" dirty="0" smtClean="0"/>
              <a:t>paprastos </a:t>
            </a:r>
            <a:r>
              <a:rPr lang="lt-LT" sz="3200" dirty="0"/>
              <a:t>geometrinės formos, uždari tūriai, sunkios proporcijos, storos sienos, nedaug angų, santūri puošyba</a:t>
            </a:r>
            <a:r>
              <a:rPr lang="lt-LT" sz="3200" dirty="0" smtClean="0"/>
              <a:t>...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278926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54954" y="136326"/>
            <a:ext cx="5092906" cy="1574808"/>
          </a:xfrm>
        </p:spPr>
        <p:txBody>
          <a:bodyPr/>
          <a:lstStyle/>
          <a:p>
            <a:pPr algn="ctr"/>
            <a:r>
              <a:rPr lang="lt-LT" b="1" dirty="0" smtClean="0"/>
              <a:t>Viduramžių </a:t>
            </a:r>
            <a:r>
              <a:rPr lang="lt-LT" b="1" dirty="0" smtClean="0"/>
              <a:t>architektūros </a:t>
            </a:r>
            <a:r>
              <a:rPr lang="lt-LT" b="1" dirty="0" smtClean="0"/>
              <a:t>stiliai</a:t>
            </a:r>
            <a:endParaRPr lang="en-US" b="1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50" r="23750"/>
          <a:stretch>
            <a:fillRect/>
          </a:stretch>
        </p:blipFill>
        <p:spPr/>
      </p:pic>
      <p:sp>
        <p:nvSpPr>
          <p:cNvPr id="14" name="Text Placeholder 13"/>
          <p:cNvSpPr>
            <a:spLocks noGrp="1"/>
          </p:cNvSpPr>
          <p:nvPr>
            <p:ph type="body" sz="half" idx="2"/>
          </p:nvPr>
        </p:nvSpPr>
        <p:spPr>
          <a:xfrm>
            <a:off x="1154954" y="2028375"/>
            <a:ext cx="5092906" cy="4335103"/>
          </a:xfrm>
        </p:spPr>
        <p:txBody>
          <a:bodyPr>
            <a:noAutofit/>
          </a:bodyPr>
          <a:lstStyle/>
          <a:p>
            <a:r>
              <a:rPr lang="lt-LT" sz="3200" dirty="0" smtClean="0"/>
              <a:t>Gotikinis: pastatai </a:t>
            </a:r>
            <a:r>
              <a:rPr lang="lt-LT" sz="3200" dirty="0"/>
              <a:t>ypatingai aukšti, dominuoja vertikalios linijos, pabrėžiančios kilimą į dangų, </a:t>
            </a:r>
            <a:r>
              <a:rPr lang="lt-LT" sz="3200" dirty="0" smtClean="0"/>
              <a:t>smailios arkos, </a:t>
            </a:r>
            <a:r>
              <a:rPr lang="lt-LT" sz="3200" dirty="0"/>
              <a:t>gausu </a:t>
            </a:r>
            <a:r>
              <a:rPr lang="lt-LT" sz="3200" dirty="0" smtClean="0"/>
              <a:t>bokštelių.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016910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07227" y="2076225"/>
            <a:ext cx="107146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/>
              <a:t>Darbą parengė </a:t>
            </a:r>
            <a:r>
              <a:rPr lang="lt-LT" sz="2000" b="1" dirty="0" smtClean="0"/>
              <a:t>Zarasų “Ąžuolo” gimnazijos 1a </a:t>
            </a:r>
            <a:r>
              <a:rPr lang="lt-LT" sz="2000" b="1" dirty="0" smtClean="0"/>
              <a:t>klasės mokiniai: </a:t>
            </a:r>
          </a:p>
          <a:p>
            <a:r>
              <a:rPr lang="lt-LT" sz="2000" dirty="0" smtClean="0"/>
              <a:t>Marina </a:t>
            </a:r>
            <a:r>
              <a:rPr lang="lt-LT" sz="2000" dirty="0" err="1" smtClean="0"/>
              <a:t>Krivošejeva</a:t>
            </a:r>
            <a:r>
              <a:rPr lang="lt-LT" sz="2000" dirty="0" smtClean="0"/>
              <a:t>, </a:t>
            </a:r>
            <a:endParaRPr lang="lt-LT" sz="2000" dirty="0" smtClean="0"/>
          </a:p>
          <a:p>
            <a:r>
              <a:rPr lang="lt-LT" sz="2000" dirty="0" smtClean="0"/>
              <a:t>Gytis </a:t>
            </a:r>
            <a:r>
              <a:rPr lang="lt-LT" sz="2000" dirty="0" err="1" smtClean="0"/>
              <a:t>Sinekovas</a:t>
            </a:r>
            <a:r>
              <a:rPr lang="lt-LT" sz="2000" dirty="0" smtClean="0"/>
              <a:t>, </a:t>
            </a:r>
            <a:endParaRPr lang="lt-LT" sz="2000" dirty="0" smtClean="0"/>
          </a:p>
          <a:p>
            <a:r>
              <a:rPr lang="lt-LT" sz="2000" dirty="0" err="1" smtClean="0"/>
              <a:t>Aušvydas</a:t>
            </a:r>
            <a:r>
              <a:rPr lang="lt-LT" sz="2000" dirty="0" smtClean="0"/>
              <a:t> </a:t>
            </a:r>
            <a:r>
              <a:rPr lang="lt-LT" sz="2000" dirty="0" err="1" smtClean="0"/>
              <a:t>Šedys</a:t>
            </a:r>
            <a:r>
              <a:rPr lang="lt-LT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052498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178</TotalTime>
  <Words>275</Words>
  <Application>Microsoft Office PowerPoint</Application>
  <PresentationFormat>Pasirinktinai</PresentationFormat>
  <Paragraphs>34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Ion</vt:lpstr>
      <vt:lpstr>Viduramžiai</vt:lpstr>
      <vt:lpstr>Viduramžių laikotarpis</vt:lpstr>
      <vt:lpstr>Skaidrė 3</vt:lpstr>
      <vt:lpstr>Viduramžių medicina</vt:lpstr>
      <vt:lpstr>Skaidrė 5</vt:lpstr>
      <vt:lpstr>Viduramžių mada</vt:lpstr>
      <vt:lpstr>Žymiausi viduramžių literatūros kūriniai</vt:lpstr>
      <vt:lpstr>Viduramžių architektūros stiliai</vt:lpstr>
      <vt:lpstr>Viduramžių architektūros stiliai</vt:lpstr>
      <vt:lpstr>Skaidrė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Viduramžiai</dc:title>
  <dc:creator>Aushvys</dc:creator>
  <cp:lastModifiedBy>VARTOTOJAS</cp:lastModifiedBy>
  <cp:revision>17</cp:revision>
  <dcterms:created xsi:type="dcterms:W3CDTF">2012-12-12T13:11:23Z</dcterms:created>
  <dcterms:modified xsi:type="dcterms:W3CDTF">2012-12-19T13:28:09Z</dcterms:modified>
</cp:coreProperties>
</file>