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sldIdLst>
    <p:sldId id="256" r:id="rId2"/>
    <p:sldId id="267" r:id="rId3"/>
    <p:sldId id="268" r:id="rId4"/>
    <p:sldId id="269" r:id="rId5"/>
    <p:sldId id="258" r:id="rId6"/>
    <p:sldId id="262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 varScale="1">
        <p:scale>
          <a:sx n="106" d="100"/>
          <a:sy n="106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448086-5CCF-451E-8FB2-CE36A046F9D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9A330F-47F6-4C32-BA31-53E7B7482544}">
      <dgm:prSet phldrT="[Text]" custT="1"/>
      <dgm:spPr/>
      <dgm:t>
        <a:bodyPr/>
        <a:lstStyle/>
        <a:p>
          <a:r>
            <a:rPr lang="lt-LT" sz="3200" dirty="0" smtClean="0"/>
            <a:t>I. Gedimino laiškai</a:t>
          </a:r>
          <a:endParaRPr lang="en-US" sz="3200" dirty="0"/>
        </a:p>
      </dgm:t>
    </dgm:pt>
    <dgm:pt modelId="{FCC25A72-5012-4CAB-9E4E-4546BA186484}" type="parTrans" cxnId="{9F1A4274-6670-4146-888E-C4113FFB3A34}">
      <dgm:prSet/>
      <dgm:spPr/>
      <dgm:t>
        <a:bodyPr/>
        <a:lstStyle/>
        <a:p>
          <a:endParaRPr lang="en-US"/>
        </a:p>
      </dgm:t>
    </dgm:pt>
    <dgm:pt modelId="{5965D118-94ED-4F5A-86C8-9A7A6F27E23E}" type="sibTrans" cxnId="{9F1A4274-6670-4146-888E-C4113FFB3A34}">
      <dgm:prSet/>
      <dgm:spPr/>
      <dgm:t>
        <a:bodyPr/>
        <a:lstStyle/>
        <a:p>
          <a:endParaRPr lang="en-US"/>
        </a:p>
      </dgm:t>
    </dgm:pt>
    <dgm:pt modelId="{F357C8DC-AF4B-4DE8-8699-016C36918CAF}">
      <dgm:prSet phldrT="[Text]" custT="1"/>
      <dgm:spPr/>
      <dgm:t>
        <a:bodyPr/>
        <a:lstStyle/>
        <a:p>
          <a:r>
            <a:rPr lang="lt-LT" sz="2000" dirty="0" smtClean="0"/>
            <a:t>Šešios </a:t>
          </a:r>
          <a:r>
            <a:rPr lang="lt-LT" sz="2000" dirty="0" smtClean="0"/>
            <a:t>Gedimino </a:t>
          </a:r>
          <a:r>
            <a:rPr lang="lt-LT" sz="2000" dirty="0" smtClean="0"/>
            <a:t>laiškų nuorašos adresuotos tuometiniam popiežiui Jonui XXII ir keliems kitiems </a:t>
          </a:r>
          <a:r>
            <a:rPr lang="lt-LT" sz="2000" dirty="0" smtClean="0"/>
            <a:t>adresatams.</a:t>
          </a:r>
          <a:endParaRPr lang="en-US" sz="2000" dirty="0"/>
        </a:p>
      </dgm:t>
    </dgm:pt>
    <dgm:pt modelId="{D0770637-F973-438A-BC2B-4F484B2224D0}" type="parTrans" cxnId="{B9ECEF94-13EE-482A-AF72-4BA72277AF91}">
      <dgm:prSet/>
      <dgm:spPr/>
      <dgm:t>
        <a:bodyPr/>
        <a:lstStyle/>
        <a:p>
          <a:endParaRPr lang="en-US"/>
        </a:p>
      </dgm:t>
    </dgm:pt>
    <dgm:pt modelId="{00EEDA04-28C4-4214-8715-EA5125134401}" type="sibTrans" cxnId="{B9ECEF94-13EE-482A-AF72-4BA72277AF91}">
      <dgm:prSet/>
      <dgm:spPr/>
      <dgm:t>
        <a:bodyPr/>
        <a:lstStyle/>
        <a:p>
          <a:endParaRPr lang="en-US"/>
        </a:p>
      </dgm:t>
    </dgm:pt>
    <dgm:pt modelId="{97CA5B58-8306-433E-8B55-943F4D583716}">
      <dgm:prSet phldrT="[Text]" custT="1"/>
      <dgm:spPr/>
      <dgm:t>
        <a:bodyPr/>
        <a:lstStyle/>
        <a:p>
          <a:r>
            <a:rPr lang="lt-LT" sz="3200" dirty="0" smtClean="0">
              <a:latin typeface="+mn-lt"/>
            </a:rPr>
            <a:t>II. Kunigaikščių Algirdo ir Vytauto laiškai</a:t>
          </a:r>
          <a:endParaRPr lang="en-US" sz="3200" dirty="0">
            <a:latin typeface="+mn-lt"/>
          </a:endParaRPr>
        </a:p>
      </dgm:t>
    </dgm:pt>
    <dgm:pt modelId="{89D8C599-5110-46D1-A9F0-C079A2C60A4E}" type="parTrans" cxnId="{3A1F80F6-0262-43B9-8606-3D1B8BDCF0DD}">
      <dgm:prSet/>
      <dgm:spPr/>
      <dgm:t>
        <a:bodyPr/>
        <a:lstStyle/>
        <a:p>
          <a:endParaRPr lang="en-US"/>
        </a:p>
      </dgm:t>
    </dgm:pt>
    <dgm:pt modelId="{071406CE-649E-492B-AB0F-717C4AB80337}" type="sibTrans" cxnId="{3A1F80F6-0262-43B9-8606-3D1B8BDCF0DD}">
      <dgm:prSet/>
      <dgm:spPr/>
      <dgm:t>
        <a:bodyPr/>
        <a:lstStyle/>
        <a:p>
          <a:endParaRPr lang="en-US"/>
        </a:p>
      </dgm:t>
    </dgm:pt>
    <dgm:pt modelId="{27B6D1B2-F7E2-4AAD-8CDF-A22540C57C1D}">
      <dgm:prSet phldrT="[Text]" custT="1"/>
      <dgm:spPr/>
      <dgm:t>
        <a:bodyPr/>
        <a:lstStyle/>
        <a:p>
          <a:r>
            <a:rPr lang="lt-LT" sz="2000" dirty="0" smtClean="0"/>
            <a:t>Pagrindinė tema buvo Lietuvos krikštas, dar jis kvietė žmones iš kitų miestų atvykti į </a:t>
          </a:r>
          <a:r>
            <a:rPr lang="lt-LT" sz="2000" dirty="0" smtClean="0"/>
            <a:t>Vilnių, siūlydamas </a:t>
          </a:r>
          <a:r>
            <a:rPr lang="lt-LT" sz="2000" dirty="0" smtClean="0"/>
            <a:t>tikėjimo laisvę ir geras gyvenimo sąlygas</a:t>
          </a:r>
          <a:endParaRPr lang="en-US" sz="2000" dirty="0"/>
        </a:p>
      </dgm:t>
    </dgm:pt>
    <dgm:pt modelId="{6B010997-59AE-4566-9084-F60C77F8C4F3}" type="parTrans" cxnId="{5A770B49-EE08-4276-87CE-72FE0C47BC90}">
      <dgm:prSet/>
      <dgm:spPr/>
      <dgm:t>
        <a:bodyPr/>
        <a:lstStyle/>
        <a:p>
          <a:endParaRPr lang="en-US"/>
        </a:p>
      </dgm:t>
    </dgm:pt>
    <dgm:pt modelId="{98F67638-B7E2-4695-BBBC-C5059AE863A6}" type="sibTrans" cxnId="{5A770B49-EE08-4276-87CE-72FE0C47BC90}">
      <dgm:prSet/>
      <dgm:spPr/>
      <dgm:t>
        <a:bodyPr/>
        <a:lstStyle/>
        <a:p>
          <a:endParaRPr lang="en-US"/>
        </a:p>
      </dgm:t>
    </dgm:pt>
    <dgm:pt modelId="{A06306F8-F0F8-4748-86A5-B02BB7737787}" type="pres">
      <dgm:prSet presAssocID="{54448086-5CCF-451E-8FB2-CE36A046F9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E2ABE565-2F9C-4C34-922A-2392BD85C551}" type="pres">
      <dgm:prSet presAssocID="{0F9A330F-47F6-4C32-BA31-53E7B7482544}" presName="parentText" presStyleLbl="node1" presStyleIdx="0" presStyleCnt="2" custScaleY="68864" custLinFactNeighborY="-626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C5CF30-346C-4428-9076-E91526ED2C7F}" type="pres">
      <dgm:prSet presAssocID="{0F9A330F-47F6-4C32-BA31-53E7B7482544}" presName="childText" presStyleLbl="revTx" presStyleIdx="0" presStyleCnt="1" custScaleY="140969" custLinFactNeighborY="98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91E896-198F-4218-B7BB-61D7265B9A2E}" type="pres">
      <dgm:prSet presAssocID="{97CA5B58-8306-433E-8B55-943F4D583716}" presName="parentText" presStyleLbl="node1" presStyleIdx="1" presStyleCnt="2" custScaleY="141670" custLinFactNeighborY="-28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A05B23-DEE0-4D3E-AA93-6A0EB6C9CF1C}" type="presOf" srcId="{54448086-5CCF-451E-8FB2-CE36A046F9D0}" destId="{A06306F8-F0F8-4748-86A5-B02BB7737787}" srcOrd="0" destOrd="0" presId="urn:microsoft.com/office/officeart/2005/8/layout/vList2"/>
    <dgm:cxn modelId="{B9ECEF94-13EE-482A-AF72-4BA72277AF91}" srcId="{0F9A330F-47F6-4C32-BA31-53E7B7482544}" destId="{F357C8DC-AF4B-4DE8-8699-016C36918CAF}" srcOrd="0" destOrd="0" parTransId="{D0770637-F973-438A-BC2B-4F484B2224D0}" sibTransId="{00EEDA04-28C4-4214-8715-EA5125134401}"/>
    <dgm:cxn modelId="{5F0DCDD1-D505-4A1D-88AF-946665C4EEC0}" type="presOf" srcId="{0F9A330F-47F6-4C32-BA31-53E7B7482544}" destId="{E2ABE565-2F9C-4C34-922A-2392BD85C551}" srcOrd="0" destOrd="0" presId="urn:microsoft.com/office/officeart/2005/8/layout/vList2"/>
    <dgm:cxn modelId="{9F1A4274-6670-4146-888E-C4113FFB3A34}" srcId="{54448086-5CCF-451E-8FB2-CE36A046F9D0}" destId="{0F9A330F-47F6-4C32-BA31-53E7B7482544}" srcOrd="0" destOrd="0" parTransId="{FCC25A72-5012-4CAB-9E4E-4546BA186484}" sibTransId="{5965D118-94ED-4F5A-86C8-9A7A6F27E23E}"/>
    <dgm:cxn modelId="{8D0477CD-C95C-4D4E-BCDC-8773B054D666}" type="presOf" srcId="{F357C8DC-AF4B-4DE8-8699-016C36918CAF}" destId="{FAC5CF30-346C-4428-9076-E91526ED2C7F}" srcOrd="0" destOrd="0" presId="urn:microsoft.com/office/officeart/2005/8/layout/vList2"/>
    <dgm:cxn modelId="{3A1F80F6-0262-43B9-8606-3D1B8BDCF0DD}" srcId="{54448086-5CCF-451E-8FB2-CE36A046F9D0}" destId="{97CA5B58-8306-433E-8B55-943F4D583716}" srcOrd="1" destOrd="0" parTransId="{89D8C599-5110-46D1-A9F0-C079A2C60A4E}" sibTransId="{071406CE-649E-492B-AB0F-717C4AB80337}"/>
    <dgm:cxn modelId="{5A770B49-EE08-4276-87CE-72FE0C47BC90}" srcId="{0F9A330F-47F6-4C32-BA31-53E7B7482544}" destId="{27B6D1B2-F7E2-4AAD-8CDF-A22540C57C1D}" srcOrd="1" destOrd="0" parTransId="{6B010997-59AE-4566-9084-F60C77F8C4F3}" sibTransId="{98F67638-B7E2-4695-BBBC-C5059AE863A6}"/>
    <dgm:cxn modelId="{980F1C70-4209-477F-951B-A41D96FF3123}" type="presOf" srcId="{97CA5B58-8306-433E-8B55-943F4D583716}" destId="{EC91E896-198F-4218-B7BB-61D7265B9A2E}" srcOrd="0" destOrd="0" presId="urn:microsoft.com/office/officeart/2005/8/layout/vList2"/>
    <dgm:cxn modelId="{8EE60735-3BB3-47D2-A3B9-D6F7AFE2596D}" type="presOf" srcId="{27B6D1B2-F7E2-4AAD-8CDF-A22540C57C1D}" destId="{FAC5CF30-346C-4428-9076-E91526ED2C7F}" srcOrd="0" destOrd="1" presId="urn:microsoft.com/office/officeart/2005/8/layout/vList2"/>
    <dgm:cxn modelId="{F2D9387C-7D20-4033-AF42-F2DC28D6BBA7}" type="presParOf" srcId="{A06306F8-F0F8-4748-86A5-B02BB7737787}" destId="{E2ABE565-2F9C-4C34-922A-2392BD85C551}" srcOrd="0" destOrd="0" presId="urn:microsoft.com/office/officeart/2005/8/layout/vList2"/>
    <dgm:cxn modelId="{008B3271-6874-43B4-B95A-98A0166FAACE}" type="presParOf" srcId="{A06306F8-F0F8-4748-86A5-B02BB7737787}" destId="{FAC5CF30-346C-4428-9076-E91526ED2C7F}" srcOrd="1" destOrd="0" presId="urn:microsoft.com/office/officeart/2005/8/layout/vList2"/>
    <dgm:cxn modelId="{4C0E5619-5889-4EDD-B669-BCE988D9BBD6}" type="presParOf" srcId="{A06306F8-F0F8-4748-86A5-B02BB7737787}" destId="{EC91E896-198F-4218-B7BB-61D7265B9A2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ABE565-2F9C-4C34-922A-2392BD85C551}">
      <dsp:nvSpPr>
        <dsp:cNvPr id="0" name=""/>
        <dsp:cNvSpPr/>
      </dsp:nvSpPr>
      <dsp:spPr>
        <a:xfrm>
          <a:off x="0" y="0"/>
          <a:ext cx="8229600" cy="786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200" kern="1200" dirty="0" smtClean="0"/>
            <a:t>I. Gedimino laiškai</a:t>
          </a:r>
          <a:endParaRPr lang="en-US" sz="3200" kern="1200" dirty="0"/>
        </a:p>
      </dsp:txBody>
      <dsp:txXfrm>
        <a:off x="0" y="0"/>
        <a:ext cx="8229600" cy="786371"/>
      </dsp:txXfrm>
    </dsp:sp>
    <dsp:sp modelId="{FAC5CF30-346C-4428-9076-E91526ED2C7F}">
      <dsp:nvSpPr>
        <dsp:cNvPr id="0" name=""/>
        <dsp:cNvSpPr/>
      </dsp:nvSpPr>
      <dsp:spPr>
        <a:xfrm>
          <a:off x="0" y="914399"/>
          <a:ext cx="8229600" cy="2136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t-LT" sz="2000" kern="1200" dirty="0" smtClean="0"/>
            <a:t>Šešios </a:t>
          </a:r>
          <a:r>
            <a:rPr lang="lt-LT" sz="2000" kern="1200" dirty="0" smtClean="0"/>
            <a:t>Gedimino </a:t>
          </a:r>
          <a:r>
            <a:rPr lang="lt-LT" sz="2000" kern="1200" dirty="0" smtClean="0"/>
            <a:t>laiškų nuorašos adresuotos tuometiniam popiežiui Jonui XXII ir keliems kitiems </a:t>
          </a:r>
          <a:r>
            <a:rPr lang="lt-LT" sz="2000" kern="1200" dirty="0" smtClean="0"/>
            <a:t>adresatams.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t-LT" sz="2000" kern="1200" dirty="0" smtClean="0"/>
            <a:t>Pagrindinė tema buvo Lietuvos krikštas, dar jis kvietė žmones iš kitų miestų atvykti į </a:t>
          </a:r>
          <a:r>
            <a:rPr lang="lt-LT" sz="2000" kern="1200" dirty="0" smtClean="0"/>
            <a:t>Vilnių, siūlydamas </a:t>
          </a:r>
          <a:r>
            <a:rPr lang="lt-LT" sz="2000" kern="1200" dirty="0" smtClean="0"/>
            <a:t>tikėjimo laisvę ir geras gyvenimo sąlygas</a:t>
          </a:r>
          <a:endParaRPr lang="en-US" sz="2000" kern="1200" dirty="0"/>
        </a:p>
      </dsp:txBody>
      <dsp:txXfrm>
        <a:off x="0" y="914399"/>
        <a:ext cx="8229600" cy="2136018"/>
      </dsp:txXfrm>
    </dsp:sp>
    <dsp:sp modelId="{EC91E896-198F-4218-B7BB-61D7265B9A2E}">
      <dsp:nvSpPr>
        <dsp:cNvPr id="0" name=""/>
        <dsp:cNvSpPr/>
      </dsp:nvSpPr>
      <dsp:spPr>
        <a:xfrm>
          <a:off x="0" y="2895601"/>
          <a:ext cx="8229600" cy="16177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200" kern="1200" dirty="0" smtClean="0">
              <a:latin typeface="+mn-lt"/>
            </a:rPr>
            <a:t>II. Kunigaikščių Algirdo ir Vytauto laiškai</a:t>
          </a:r>
          <a:endParaRPr lang="en-US" sz="3200" kern="1200" dirty="0">
            <a:latin typeface="+mn-lt"/>
          </a:endParaRPr>
        </a:p>
      </dsp:txBody>
      <dsp:txXfrm>
        <a:off x="0" y="2895601"/>
        <a:ext cx="8229600" cy="1617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7695E-7ACC-4E2E-8404-19E459C87CAD}" type="datetimeFigureOut">
              <a:rPr lang="lt-LT" smtClean="0"/>
              <a:t>2012.12.19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73024-BB24-4934-8F91-97ECBDEB0E94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58EB8-E503-4EC1-B044-E7AE2B370765}" type="datetime1">
              <a:rPr lang="en-US" smtClean="0"/>
              <a:t>12/19/2012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764514E-3CBF-4EEE-A93E-C5A0B714BC5D}" type="datetime1">
              <a:rPr lang="en-US" smtClean="0"/>
              <a:t>12/19/2012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176E-92D8-41C5-BAD8-6E128037B869}" type="datetime1">
              <a:rPr lang="en-US" smtClean="0"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7391-E2D7-4CB0-B2FC-AAF2A430B34B}" type="datetime1">
              <a:rPr lang="en-US" smtClean="0"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CEF4F-609F-4CE3-B9B2-2A76C67E1C9D}" type="datetime1">
              <a:rPr lang="en-US" smtClean="0"/>
              <a:t>12/19/2012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8A18-CE8F-4807-9DD0-ACB2EAD589F3}" type="datetime1">
              <a:rPr lang="en-US" smtClean="0"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2C44-4511-4C71-8483-8E0DBE23D40E}" type="datetime1">
              <a:rPr lang="en-US" smtClean="0"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99D98B-CFB7-4817-9A39-0083EF274322}" type="datetime1">
              <a:rPr lang="en-US" smtClean="0"/>
              <a:t>12/19/2012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A3AD9-6CE4-4A32-8DBA-60D9DD31E16E}" type="datetime1">
              <a:rPr lang="en-US" smtClean="0"/>
              <a:t>12/19/2012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2747-517B-4468-B660-690DCA7D4DE1}" type="datetime1">
              <a:rPr lang="en-US" smtClean="0"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F9F3C-FAC6-4F55-B058-4C21982D98E8}" type="datetime1">
              <a:rPr lang="en-US" smtClean="0"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1" name="typ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31FFFB-AE87-4191-9D0A-DC6294428519}" type="datetime1">
              <a:rPr lang="en-US" smtClean="0"/>
              <a:t>12/19/2012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fade thruBlk="1"/>
    <p:sndAc>
      <p:stSnd>
        <p:snd r:embed="rId13" name="type.wav"/>
      </p:stSnd>
    </p:sndAc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Lietuvių viduramžių literatūra, metraščiai, laiškai ir kronikos.</a:t>
            </a:r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Viduramžiai Lietuvoje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2800" dirty="0"/>
              <a:t>Renesanso laikotarpyje lietuviai savo rašto dar neturėjo, bet Lietuva ir lietuvių tauta jau gyvavo. </a:t>
            </a:r>
          </a:p>
          <a:p>
            <a:endParaRPr lang="lt-LT" dirty="0">
              <a:solidFill>
                <a:schemeClr val="tx2"/>
              </a:solidFill>
              <a:latin typeface="Copperplate Gothic Bold" pitchFamily="34" charset="0"/>
            </a:endParaRPr>
          </a:p>
        </p:txBody>
      </p:sp>
      <p:pic>
        <p:nvPicPr>
          <p:cNvPr id="19461" name="Picture 5" descr="5730b41b0f576dcfaea614e883224adcb020916d_artic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3429000"/>
            <a:ext cx="4667250" cy="2762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72000"/>
          </a:xfrm>
        </p:spPr>
        <p:txBody>
          <a:bodyPr>
            <a:normAutofit/>
          </a:bodyPr>
          <a:lstStyle/>
          <a:p>
            <a:r>
              <a:rPr lang="lt-LT" sz="2700" dirty="0"/>
              <a:t>Valstybė negalėjo egzistuoti be raštininkų ir </a:t>
            </a:r>
            <a:r>
              <a:rPr lang="lt-LT" sz="2700" dirty="0" smtClean="0"/>
              <a:t>dokumentų - </a:t>
            </a:r>
            <a:r>
              <a:rPr lang="lt-LT" sz="2700" dirty="0"/>
              <a:t>juk reikėjo palaikyti ryšius su kitomis valstybėmis.</a:t>
            </a:r>
          </a:p>
          <a:p>
            <a:r>
              <a:rPr lang="lt-LT" sz="2700" dirty="0"/>
              <a:t>Pirmieji raštai, kuriuose aptariami Lietuvos valdovų reikalai, rašyti lotynų, taip pat rusėnų </a:t>
            </a:r>
            <a:r>
              <a:rPr lang="lt-LT" sz="2700" dirty="0" smtClean="0"/>
              <a:t>kalbomis</a:t>
            </a:r>
            <a:r>
              <a:rPr lang="lt-LT" sz="2700" dirty="0"/>
              <a:t>.</a:t>
            </a:r>
          </a:p>
          <a:p>
            <a:pPr>
              <a:buNone/>
            </a:pPr>
            <a:endParaRPr lang="lt-LT" sz="2700" dirty="0">
              <a:solidFill>
                <a:schemeClr val="tx2"/>
              </a:solidFill>
              <a:latin typeface="Copperplate Gothic Bold" pitchFamily="34" charset="0"/>
            </a:endParaRPr>
          </a:p>
          <a:p>
            <a:pPr>
              <a:buFontTx/>
              <a:buNone/>
            </a:pPr>
            <a:endParaRPr lang="lt-LT" sz="2700" dirty="0">
              <a:solidFill>
                <a:schemeClr val="tx2"/>
              </a:solidFill>
              <a:latin typeface="Copperplate Gothic Bold" pitchFamily="34" charset="0"/>
            </a:endParaRPr>
          </a:p>
        </p:txBody>
      </p:sp>
      <p:pic>
        <p:nvPicPr>
          <p:cNvPr id="4" name="Picture 9" descr="va-102_p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505200"/>
            <a:ext cx="2209800" cy="2766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Lietuva viduramžiais literatūros </a:t>
            </a:r>
            <a:r>
              <a:rPr lang="lt-LT" dirty="0" smtClean="0"/>
              <a:t>neturėjo</a:t>
            </a:r>
            <a:endParaRPr lang="lt-LT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2800" dirty="0"/>
              <a:t>Kalbėdami apie Lietuvos viduramžius, naudojame ne literatūros, bet raštijos sąvoką.</a:t>
            </a:r>
          </a:p>
          <a:p>
            <a:r>
              <a:rPr lang="lt-LT" sz="2800" dirty="0"/>
              <a:t>Jai priskiriami laiškai, aktai, publicistika, knygų pratarmės ir religiniai tekstai.</a:t>
            </a: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Lietuvos metraščiai</a:t>
            </a:r>
            <a:endParaRPr lang="en-US" sz="4400" dirty="0"/>
          </a:p>
        </p:txBody>
      </p:sp>
      <p:pic>
        <p:nvPicPr>
          <p:cNvPr id="4" name="Picture 9" descr="SPM_A0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429000"/>
            <a:ext cx="3733800" cy="2590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 smtClean="0"/>
              <a:t> </a:t>
            </a:r>
            <a:r>
              <a:rPr lang="lt-LT" sz="2800" dirty="0" smtClean="0"/>
              <a:t>Viduramžių ir Renesanso prozos žanras. Istoriniai anoniminiai kūriniai, kuriuose dėstoma LDK istorija. Rašyti rusėnų k. XV–XVI a. yra jų fragmentų bei vertimų į lotynų ir lenkų k.</a:t>
            </a:r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38600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trumpasis,</a:t>
            </a:r>
            <a:endParaRPr lang="lt-LT" sz="6000" dirty="0" smtClean="0"/>
          </a:p>
          <a:p>
            <a:r>
              <a:rPr lang="lt-LT" sz="6000" dirty="0" smtClean="0"/>
              <a:t>vidurinysis,</a:t>
            </a:r>
            <a:endParaRPr lang="lt-LT" sz="6000" dirty="0" smtClean="0"/>
          </a:p>
          <a:p>
            <a:r>
              <a:rPr lang="lt-LT" sz="6000" dirty="0" smtClean="0"/>
              <a:t>platusis.</a:t>
            </a:r>
            <a:endParaRPr lang="en-US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lt-LT" sz="4400" dirty="0" smtClean="0"/>
              <a:t>Pagal turinį ir laiką skiriami 3 Lietuvos metraščių </a:t>
            </a:r>
            <a:r>
              <a:rPr lang="lt-LT" sz="4400" dirty="0" smtClean="0"/>
              <a:t>sąvadai- redakcijos:</a:t>
            </a:r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Lietuvių laiškai</a:t>
            </a:r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Viena iš garsiausių Lietuvos kronikų – </a:t>
            </a:r>
            <a:r>
              <a:rPr lang="lt-LT" sz="3600" b="1" dirty="0" err="1" smtClean="0"/>
              <a:t>Bychovco</a:t>
            </a:r>
            <a:r>
              <a:rPr lang="lt-LT" sz="3600" b="1" dirty="0" smtClean="0"/>
              <a:t> kronika.</a:t>
            </a:r>
            <a:endParaRPr lang="lt-LT" sz="3600" b="1" dirty="0" smtClean="0"/>
          </a:p>
          <a:p>
            <a:endParaRPr lang="lt-LT" sz="3600" b="1" dirty="0" smtClean="0"/>
          </a:p>
          <a:p>
            <a:r>
              <a:rPr lang="lt-LT" sz="2800" dirty="0" err="1" smtClean="0"/>
              <a:t>Bychovco</a:t>
            </a:r>
            <a:r>
              <a:rPr lang="lt-LT" sz="2800" dirty="0" smtClean="0"/>
              <a:t> </a:t>
            </a:r>
            <a:r>
              <a:rPr lang="lt-LT" sz="2800" dirty="0" smtClean="0"/>
              <a:t>kronika labai turtinga, pristatanti įvykius nuo V iki XVI a., joje aprašytas Gedimino sapnas, Vilniaus įkūrimo legenda, Kęstučio vedybos su Birute ir kt.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Lietuvos kronikos</a:t>
            </a:r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t-LT" smtClean="0"/>
              <a:t>Karolis Staskevičius, Kasparas Vitas, 1b klasė, "Ąžuolo" gimnazija</a:t>
            </a:r>
            <a:endParaRPr lang="en-US"/>
          </a:p>
        </p:txBody>
      </p:sp>
    </p:spTree>
  </p:cSld>
  <p:clrMapOvr>
    <a:masterClrMapping/>
  </p:clrMapOvr>
  <p:transition spd="med">
    <p:fade thruBlk="1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340</Words>
  <Application>Microsoft Office PowerPoint</Application>
  <PresentationFormat>Demonstracija ekrane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Paper</vt:lpstr>
      <vt:lpstr>Lietuvių viduramžių literatūra, metraščiai, laiškai ir kronikos.</vt:lpstr>
      <vt:lpstr>Viduramžiai Lietuvoje</vt:lpstr>
      <vt:lpstr>Skaidrė 3</vt:lpstr>
      <vt:lpstr>Lietuva viduramžiais literatūros neturėjo</vt:lpstr>
      <vt:lpstr>Lietuvos metraščiai</vt:lpstr>
      <vt:lpstr>Pagal turinį ir laiką skiriami 3 Lietuvos metraščių sąvadai- redakcijos:</vt:lpstr>
      <vt:lpstr>Lietuvių laiškai</vt:lpstr>
      <vt:lpstr>Lietuvos kronikos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viduramžių literatūra, metraščiai, laiškai ir kronikos.</dc:title>
  <dc:creator/>
  <cp:lastModifiedBy>VARTOTOJAS</cp:lastModifiedBy>
  <cp:revision>14</cp:revision>
  <dcterms:created xsi:type="dcterms:W3CDTF">2006-08-16T00:00:00Z</dcterms:created>
  <dcterms:modified xsi:type="dcterms:W3CDTF">2012-12-19T12:53:07Z</dcterms:modified>
</cp:coreProperties>
</file>