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27E11-CA57-4762-B3D6-F91B7D2BD995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5FBDD-D348-44A3-8B6F-C8B9800B92A7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5FBDD-D348-44A3-8B6F-C8B9800B92A7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lt.wikipedia.org/wiki/Vaizdas:Wells_Cathedral_2006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bat-smg.wikipedia.org/wiki/Abruozdielis:Dante_Luca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8305800" cy="1752600"/>
          </a:xfrm>
        </p:spPr>
        <p:txBody>
          <a:bodyPr>
            <a:normAutofit/>
          </a:bodyPr>
          <a:lstStyle/>
          <a:p>
            <a:r>
              <a:rPr lang="en-US" sz="8000" dirty="0" err="1" smtClean="0"/>
              <a:t>Viduram</a:t>
            </a:r>
            <a:r>
              <a:rPr lang="lt-LT" sz="8000" dirty="0" err="1" smtClean="0"/>
              <a:t>žiai</a:t>
            </a:r>
            <a:endParaRPr lang="lt-LT" sz="8000" dirty="0"/>
          </a:p>
        </p:txBody>
      </p:sp>
      <p:pic>
        <p:nvPicPr>
          <p:cNvPr id="11266" name="Picture 2" descr="http://stuweb.hbu.edu/Fall2010/EDUC4306-0/smithjr5/Website/Pictures/middle-ages-clothing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124200"/>
            <a:ext cx="5238750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</a:t>
            </a:r>
          </a:p>
          <a:p>
            <a:pPr>
              <a:buNone/>
            </a:pPr>
            <a:r>
              <a:rPr lang="lt-LT" dirty="0" smtClean="0"/>
              <a:t>   Viduramžiai yra paslaptingiausi Europos kultūros ir literatūros laikai.</a:t>
            </a:r>
          </a:p>
          <a:p>
            <a:pPr>
              <a:buNone/>
            </a:pPr>
            <a:r>
              <a:rPr lang="lt-LT" dirty="0" smtClean="0"/>
              <a:t>   Jie </a:t>
            </a:r>
            <a:r>
              <a:rPr lang="lt-LT" dirty="0" smtClean="0"/>
              <a:t>vadinasi </a:t>
            </a:r>
            <a:r>
              <a:rPr lang="lt-LT" dirty="0" smtClean="0"/>
              <a:t>tamsiuoju </a:t>
            </a:r>
            <a:r>
              <a:rPr lang="lt-LT" dirty="0" smtClean="0"/>
              <a:t>Europos </a:t>
            </a:r>
            <a:r>
              <a:rPr lang="lt-LT" dirty="0" smtClean="0"/>
              <a:t>istorijos periodu.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Va. - </a:t>
            </a:r>
            <a:r>
              <a:rPr lang="lt-LT" dirty="0" err="1" smtClean="0"/>
              <a:t>XVa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10242" name="Picture 2" descr="http://crabberworldhistory.wikispaces.com/file/view/middle_ages.jpg/180280187/middle_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971800"/>
            <a:ext cx="3072596" cy="3448050"/>
          </a:xfrm>
          <a:prstGeom prst="rect">
            <a:avLst/>
          </a:prstGeom>
          <a:noFill/>
        </p:spPr>
      </p:pic>
      <p:pic>
        <p:nvPicPr>
          <p:cNvPr id="10244" name="Picture 4" descr="http://www.bernardinai.lt/file/9054652b96925ea9168f9ef859d95e3f71a27c73_artic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352800"/>
            <a:ext cx="4667250" cy="276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Feodalizmas bei luominė santvarka;</a:t>
            </a:r>
          </a:p>
          <a:p>
            <a:r>
              <a:rPr lang="lt-LT" sz="2800" dirty="0" smtClean="0"/>
              <a:t>riterių </a:t>
            </a:r>
            <a:r>
              <a:rPr lang="lt-LT" sz="2800" dirty="0" smtClean="0"/>
              <a:t>(pasaulietinės</a:t>
            </a:r>
            <a:r>
              <a:rPr lang="lt-LT" sz="2800" dirty="0" smtClean="0"/>
              <a:t>); </a:t>
            </a:r>
            <a:r>
              <a:rPr lang="lt-LT" sz="2800" dirty="0" smtClean="0"/>
              <a:t>bei religinės kultūros konkurencija;</a:t>
            </a:r>
          </a:p>
          <a:p>
            <a:r>
              <a:rPr lang="lt-LT" sz="2800" dirty="0" smtClean="0"/>
              <a:t>krikščionių Bažnyčios vienijimasis bei centralizacija;</a:t>
            </a:r>
          </a:p>
          <a:p>
            <a:r>
              <a:rPr lang="lt-LT" sz="2800" dirty="0" smtClean="0"/>
              <a:t>nacionalinių </a:t>
            </a:r>
            <a:r>
              <a:rPr lang="lt-LT" sz="2800" dirty="0" smtClean="0"/>
              <a:t>valstybių formavimosi užuomazgos;</a:t>
            </a:r>
          </a:p>
          <a:p>
            <a:r>
              <a:rPr lang="lt-LT" sz="2800" dirty="0" smtClean="0"/>
              <a:t>lotynų </a:t>
            </a:r>
            <a:r>
              <a:rPr lang="lt-LT" sz="2800" dirty="0" smtClean="0"/>
              <a:t>kalbos kaip bendros kultūros ir švietimo kalbos </a:t>
            </a:r>
            <a:r>
              <a:rPr lang="lt-LT" sz="2800" dirty="0" smtClean="0"/>
              <a:t>vyravimas.</a:t>
            </a:r>
            <a:endParaRPr lang="lt-LT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Viduramžių bruožai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  <a:r>
              <a:rPr lang="lt-LT" dirty="0" smtClean="0"/>
              <a:t>      </a:t>
            </a:r>
            <a:r>
              <a:rPr lang="lt-LT" dirty="0" smtClean="0"/>
              <a:t>Viduramžių </a:t>
            </a:r>
            <a:r>
              <a:rPr lang="lt-LT" dirty="0" smtClean="0"/>
              <a:t>muzikai būdingos dvi muzikos kryptys: bažnytinė ir pasaulietinė.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Muzika</a:t>
            </a:r>
            <a:endParaRPr lang="lt-LT" dirty="0"/>
          </a:p>
        </p:txBody>
      </p:sp>
      <p:pic>
        <p:nvPicPr>
          <p:cNvPr id="7170" name="Picture 2" descr="http://www.choras.lt/images/articles/GrigaliskasChoralasKvadraciuk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971800"/>
            <a:ext cx="4433775" cy="3429000"/>
          </a:xfrm>
          <a:prstGeom prst="rect">
            <a:avLst/>
          </a:prstGeom>
          <a:noFill/>
        </p:spPr>
      </p:pic>
      <p:pic>
        <p:nvPicPr>
          <p:cNvPr id="7172" name="Picture 4" descr="http://www.baltai.lt/wp-content/uploads/2012/09/instr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971800"/>
            <a:ext cx="3333750" cy="3400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</a:t>
            </a:r>
          </a:p>
          <a:p>
            <a:pPr>
              <a:buNone/>
            </a:pPr>
            <a:r>
              <a:rPr lang="lt-LT" sz="2800" dirty="0" smtClean="0"/>
              <a:t>    Bažnytinė muzika užėmė ypatingą dalį viduramžių kultūroje, ji buvo puoselėjama bažnyčiose ir vienuolynuose. Katalikų bažnytines apeigas visada lydėdavo giesmės, vadinamos grigališkuoju choralu, kuriuos giedojo vienbalsis vyrų choras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Bažnytinė muzika</a:t>
            </a:r>
            <a:endParaRPr lang="lt-L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038600"/>
            <a:ext cx="224804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</a:t>
            </a:r>
          </a:p>
          <a:p>
            <a:pPr>
              <a:buNone/>
            </a:pPr>
            <a:r>
              <a:rPr lang="lt-LT" dirty="0" smtClean="0"/>
              <a:t>    Pasaulietinę muzika atliko klajojantys muzikantai rūmuose, pilyse arba miestuose. Joje vyravo dainos apie meilę, politinės satyros, šokiai.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Pasaulietinė muzika</a:t>
            </a:r>
            <a:endParaRPr lang="lt-LT" dirty="0"/>
          </a:p>
        </p:txBody>
      </p:sp>
      <p:pic>
        <p:nvPicPr>
          <p:cNvPr id="5122" name="Picture 2" descr="http://muzikalus.eu/images/Trubadur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429000"/>
            <a:ext cx="219075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</a:t>
            </a:r>
            <a:r>
              <a:rPr lang="lt-LT" sz="2800" dirty="0" smtClean="0"/>
              <a:t>Vyravo du pagrindiniai stiliai:  </a:t>
            </a:r>
          </a:p>
          <a:p>
            <a:pPr>
              <a:buNone/>
            </a:pPr>
            <a:r>
              <a:rPr lang="lt-LT" sz="2800" dirty="0" smtClean="0"/>
              <a:t>   - </a:t>
            </a:r>
            <a:r>
              <a:rPr lang="lt-LT" sz="2800" b="1" dirty="0" smtClean="0"/>
              <a:t>Romaninis</a:t>
            </a:r>
            <a:r>
              <a:rPr lang="lt-LT" sz="2800" dirty="0" smtClean="0"/>
              <a:t> (X – XII a., paprastos geometrinės formos, uždari tūriai, sunkios proporcijos, storos sienos, nedaug angų, santūri puošyba </a:t>
            </a:r>
            <a:r>
              <a:rPr lang="lt-LT" sz="2800" dirty="0" smtClean="0"/>
              <a:t>);</a:t>
            </a:r>
            <a:endParaRPr lang="lt-LT" sz="2800" dirty="0" smtClean="0"/>
          </a:p>
          <a:p>
            <a:pPr>
              <a:buNone/>
            </a:pPr>
            <a:r>
              <a:rPr lang="lt-LT" sz="2800" dirty="0" smtClean="0"/>
              <a:t>   - </a:t>
            </a:r>
            <a:r>
              <a:rPr lang="lt-LT" sz="2800" b="1" dirty="0" smtClean="0"/>
              <a:t>Gotikinis</a:t>
            </a:r>
            <a:r>
              <a:rPr lang="lt-LT" sz="2800" dirty="0" smtClean="0"/>
              <a:t> (XII a. </a:t>
            </a:r>
            <a:r>
              <a:rPr lang="lt-LT" sz="2800" dirty="0" smtClean="0"/>
              <a:t>pradžia</a:t>
            </a:r>
            <a:r>
              <a:rPr lang="lt-LT" sz="2800" dirty="0" smtClean="0"/>
              <a:t>, pastatai ypatingai aukšti, dominuoja vertikalios linijos, pabrėžiančios kilimą į dangų, smailios arkos, gausu bokštelių</a:t>
            </a:r>
            <a:r>
              <a:rPr lang="lt-LT" sz="2800" dirty="0" smtClean="0"/>
              <a:t>). </a:t>
            </a:r>
            <a:endParaRPr lang="lt-LT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Viduramžių architektūra</a:t>
            </a:r>
            <a:endParaRPr lang="lt-LT" dirty="0"/>
          </a:p>
        </p:txBody>
      </p:sp>
      <p:pic>
        <p:nvPicPr>
          <p:cNvPr id="4098" name="Picture 2" descr="http://upload.wikimedia.org/wikipedia/commons/thumb/9/9c/Wells_Cathedral_2006.jpg/220px-Wells_Cathedral_200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800600"/>
            <a:ext cx="2286000" cy="1828800"/>
          </a:xfrm>
          <a:prstGeom prst="rect">
            <a:avLst/>
          </a:prstGeom>
          <a:noFill/>
        </p:spPr>
      </p:pic>
      <p:pic>
        <p:nvPicPr>
          <p:cNvPr id="4100" name="Picture 4" descr="http://www.gediminasbanaitis.lt/mudu/foto/101027pisa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800600"/>
            <a:ext cx="32004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lt-LT" sz="2800" dirty="0" smtClean="0"/>
              <a:t>Herojinis epas </a:t>
            </a:r>
            <a:r>
              <a:rPr lang="lt-LT" sz="2800" dirty="0" smtClean="0"/>
              <a:t>– vienas iš svarbiausių viduramžių literatūros žanrų. </a:t>
            </a:r>
          </a:p>
          <a:p>
            <a:pPr>
              <a:lnSpc>
                <a:spcPct val="90000"/>
              </a:lnSpc>
            </a:pPr>
            <a:r>
              <a:rPr lang="lt-LT" sz="2800" dirty="0" smtClean="0"/>
              <a:t>Riterių literatūra - savita, įvairi buvo viduramžių poezija. </a:t>
            </a:r>
          </a:p>
          <a:p>
            <a:pPr>
              <a:lnSpc>
                <a:spcPct val="90000"/>
              </a:lnSpc>
            </a:pPr>
            <a:r>
              <a:rPr lang="lt-LT" sz="2800" dirty="0" smtClean="0"/>
              <a:t>Kaip atskira literatūros šaka susiformavo miesto bei liaudiškoji literatūra. </a:t>
            </a:r>
          </a:p>
          <a:p>
            <a:pPr>
              <a:lnSpc>
                <a:spcPct val="90000"/>
              </a:lnSpc>
            </a:pPr>
            <a:r>
              <a:rPr lang="lt-LT" sz="2800" dirty="0" smtClean="0"/>
              <a:t>Religinė literatūra – šventųjų gyvenimo aprašymai. Labiausiai paplitęs šios epochos literatūros žanras.</a:t>
            </a:r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Viduram</a:t>
            </a:r>
            <a:r>
              <a:rPr lang="lt-LT" dirty="0" err="1" smtClean="0"/>
              <a:t>žių</a:t>
            </a:r>
            <a:r>
              <a:rPr lang="lt-LT" dirty="0" smtClean="0"/>
              <a:t> literatūra</a:t>
            </a:r>
            <a:endParaRPr lang="lt-LT" dirty="0"/>
          </a:p>
        </p:txBody>
      </p:sp>
      <p:pic>
        <p:nvPicPr>
          <p:cNvPr id="3074" name="Picture 2" descr="http://upload.wikimedia.org/wikipedia/commons/thumb/d/de/Dante_Luca.jpg/150px-Dante_Luc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5029200"/>
            <a:ext cx="1428750" cy="140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Dantė </a:t>
            </a:r>
            <a:r>
              <a:rPr lang="lt-LT" sz="2800" dirty="0" err="1" smtClean="0"/>
              <a:t>Aligjeris</a:t>
            </a:r>
            <a:r>
              <a:rPr lang="lt-LT" sz="2800" dirty="0" smtClean="0"/>
              <a:t> – ,,Dieviškosios komedijos”;</a:t>
            </a:r>
          </a:p>
          <a:p>
            <a:r>
              <a:rPr lang="lt-LT" sz="2800" dirty="0" err="1" smtClean="0"/>
              <a:t>Frančeskas</a:t>
            </a:r>
            <a:r>
              <a:rPr lang="lt-LT" sz="2800" dirty="0" smtClean="0"/>
              <a:t> Petrarka - ,,</a:t>
            </a:r>
            <a:r>
              <a:rPr lang="lt-LT" sz="2800" dirty="0" err="1" smtClean="0"/>
              <a:t>Kanconjerė</a:t>
            </a:r>
            <a:r>
              <a:rPr lang="lt-LT" sz="2800" dirty="0" smtClean="0"/>
              <a:t>“;</a:t>
            </a:r>
          </a:p>
          <a:p>
            <a:r>
              <a:rPr lang="lt-LT" sz="2800" dirty="0" err="1" smtClean="0"/>
              <a:t>Džovanis</a:t>
            </a:r>
            <a:r>
              <a:rPr lang="lt-LT" sz="2800" dirty="0" smtClean="0"/>
              <a:t> </a:t>
            </a:r>
            <a:r>
              <a:rPr lang="lt-LT" sz="2800" dirty="0" err="1" smtClean="0"/>
              <a:t>Bokačo</a:t>
            </a:r>
            <a:r>
              <a:rPr lang="lt-LT" sz="2800" dirty="0" smtClean="0"/>
              <a:t> -  „Dekameronas“;</a:t>
            </a:r>
          </a:p>
          <a:p>
            <a:r>
              <a:rPr lang="lt-LT" sz="2800" dirty="0" smtClean="0"/>
              <a:t>Erazmas Roterdamietis - ,, Pagiriamasis žodis </a:t>
            </a:r>
            <a:r>
              <a:rPr lang="lt-LT" sz="2800" dirty="0" smtClean="0"/>
              <a:t>k</a:t>
            </a:r>
            <a:r>
              <a:rPr lang="lt-LT" sz="2800" dirty="0" smtClean="0"/>
              <a:t>vailybei”...</a:t>
            </a:r>
            <a:endParaRPr lang="lt-LT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Žymiausi rašytojai</a:t>
            </a:r>
            <a:endParaRPr lang="lt-L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810000"/>
            <a:ext cx="2477877" cy="247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sz="2800" dirty="0" smtClean="0"/>
              <a:t>   </a:t>
            </a:r>
            <a:r>
              <a:rPr lang="lt-LT" sz="2400" dirty="0" smtClean="0"/>
              <a:t>Darbą parengė: Gabrielė Gaidamavičiūtė, Gabrielė Varanavičiūtė, Dainius Stankevičius, Mindaugas </a:t>
            </a:r>
            <a:r>
              <a:rPr lang="lt-LT" sz="2400" dirty="0" smtClean="0"/>
              <a:t>Vytas, </a:t>
            </a:r>
            <a:r>
              <a:rPr lang="lt-LT" sz="2400" dirty="0" smtClean="0"/>
              <a:t>1a.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59</TotalTime>
  <Words>211</Words>
  <Application>Microsoft Office PowerPoint</Application>
  <PresentationFormat>Demonstracija ekrane (4:3)</PresentationFormat>
  <Paragraphs>40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Paper</vt:lpstr>
      <vt:lpstr>Viduramžiai</vt:lpstr>
      <vt:lpstr>Va. - XVa.</vt:lpstr>
      <vt:lpstr>Viduramžių bruožai</vt:lpstr>
      <vt:lpstr>Muzika</vt:lpstr>
      <vt:lpstr>Bažnytinė muzika</vt:lpstr>
      <vt:lpstr>Pasaulietinė muzika</vt:lpstr>
      <vt:lpstr>Viduramžių architektūra</vt:lpstr>
      <vt:lpstr>Viduramžių literatūra</vt:lpstr>
      <vt:lpstr>Žymiausi rašytojai</vt:lpstr>
      <vt:lpstr>Skaidrė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Viduramžiai</dc:title>
  <dc:creator/>
  <cp:lastModifiedBy>VARTOTOJAS</cp:lastModifiedBy>
  <cp:revision>10</cp:revision>
  <dcterms:created xsi:type="dcterms:W3CDTF">2006-08-16T00:00:00Z</dcterms:created>
  <dcterms:modified xsi:type="dcterms:W3CDTF">2012-12-19T13:09:42Z</dcterms:modified>
</cp:coreProperties>
</file>