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8" r:id="rId3"/>
    <p:sldId id="259" r:id="rId4"/>
    <p:sldId id="260" r:id="rId5"/>
    <p:sldId id="261" r:id="rId6"/>
    <p:sldId id="262" r:id="rId7"/>
    <p:sldId id="263" r:id="rId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713" autoAdjust="0"/>
  </p:normalViewPr>
  <p:slideViewPr>
    <p:cSldViewPr>
      <p:cViewPr varScale="1">
        <p:scale>
          <a:sx n="106" d="100"/>
          <a:sy n="106" d="100"/>
        </p:scale>
        <p:origin x="-104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0ED05-D9E6-40A7-9AB9-4B237B8EF34D}" type="datetimeFigureOut">
              <a:rPr lang="lt-LT" smtClean="0"/>
              <a:pPr/>
              <a:t>2012.12.19</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BF5693-AD1A-4411-A8AC-3394EFFABFE5}"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2F72FADC-A1F8-4270-AD7C-24A6F4DC2D5C}" type="datetime1">
              <a:rPr lang="lt-LT" smtClean="0"/>
              <a:t>2012.12.19</a:t>
            </a:fld>
            <a:endParaRPr lang="lt-LT"/>
          </a:p>
        </p:txBody>
      </p:sp>
      <p:sp>
        <p:nvSpPr>
          <p:cNvPr id="5" name="Footer Placeholder 4"/>
          <p:cNvSpPr>
            <a:spLocks noGrp="1"/>
          </p:cNvSpPr>
          <p:nvPr>
            <p:ph type="ftr" sz="quarter" idx="11"/>
          </p:nvPr>
        </p:nvSpPr>
        <p:spPr/>
        <p:txBody>
          <a:bodyPr/>
          <a:lstStyle/>
          <a:p>
            <a:r>
              <a:rPr lang="lt-LT" smtClean="0"/>
              <a:t>Laura Pupeikytė, Zarasų "Ąžuolo" gimnazija</a:t>
            </a:r>
            <a:endParaRPr lang="lt-LT"/>
          </a:p>
        </p:txBody>
      </p:sp>
      <p:sp>
        <p:nvSpPr>
          <p:cNvPr id="6" name="Slide Number Placeholder 5"/>
          <p:cNvSpPr>
            <a:spLocks noGrp="1"/>
          </p:cNvSpPr>
          <p:nvPr>
            <p:ph type="sldNum" sz="quarter" idx="12"/>
          </p:nvPr>
        </p:nvSpPr>
        <p:spPr/>
        <p:txBody>
          <a:bodyPr/>
          <a:lstStyle/>
          <a:p>
            <a:fld id="{A21DAFF5-8894-46B1-BBD2-02D5D477A142}"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608D5A86-85E9-45C7-A629-994EC20822DF}" type="datetime1">
              <a:rPr lang="lt-LT" smtClean="0"/>
              <a:t>2012.12.19</a:t>
            </a:fld>
            <a:endParaRPr lang="lt-LT"/>
          </a:p>
        </p:txBody>
      </p:sp>
      <p:sp>
        <p:nvSpPr>
          <p:cNvPr id="5" name="Footer Placeholder 4"/>
          <p:cNvSpPr>
            <a:spLocks noGrp="1"/>
          </p:cNvSpPr>
          <p:nvPr>
            <p:ph type="ftr" sz="quarter" idx="11"/>
          </p:nvPr>
        </p:nvSpPr>
        <p:spPr/>
        <p:txBody>
          <a:bodyPr/>
          <a:lstStyle/>
          <a:p>
            <a:r>
              <a:rPr lang="lt-LT" smtClean="0"/>
              <a:t>Laura Pupeikytė, Zarasų "Ąžuolo" gimnazija</a:t>
            </a:r>
            <a:endParaRPr lang="lt-LT"/>
          </a:p>
        </p:txBody>
      </p:sp>
      <p:sp>
        <p:nvSpPr>
          <p:cNvPr id="6" name="Slide Number Placeholder 5"/>
          <p:cNvSpPr>
            <a:spLocks noGrp="1"/>
          </p:cNvSpPr>
          <p:nvPr>
            <p:ph type="sldNum" sz="quarter" idx="12"/>
          </p:nvPr>
        </p:nvSpPr>
        <p:spPr/>
        <p:txBody>
          <a:bodyPr/>
          <a:lstStyle/>
          <a:p>
            <a:fld id="{A21DAFF5-8894-46B1-BBD2-02D5D477A142}"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AC1A84-7BDE-4BBC-8532-9B6E339C91CF}" type="datetime1">
              <a:rPr lang="lt-LT" smtClean="0"/>
              <a:t>2012.12.19</a:t>
            </a:fld>
            <a:endParaRPr lang="lt-LT"/>
          </a:p>
        </p:txBody>
      </p:sp>
      <p:sp>
        <p:nvSpPr>
          <p:cNvPr id="5" name="Footer Placeholder 4"/>
          <p:cNvSpPr>
            <a:spLocks noGrp="1"/>
          </p:cNvSpPr>
          <p:nvPr>
            <p:ph type="ftr" sz="quarter" idx="11"/>
          </p:nvPr>
        </p:nvSpPr>
        <p:spPr/>
        <p:txBody>
          <a:bodyPr/>
          <a:lstStyle/>
          <a:p>
            <a:r>
              <a:rPr lang="lt-LT" smtClean="0"/>
              <a:t>Laura Pupeikytė, Zarasų "Ąžuolo" gimnazija</a:t>
            </a:r>
            <a:endParaRPr lang="lt-LT"/>
          </a:p>
        </p:txBody>
      </p:sp>
      <p:sp>
        <p:nvSpPr>
          <p:cNvPr id="6" name="Slide Number Placeholder 5"/>
          <p:cNvSpPr>
            <a:spLocks noGrp="1"/>
          </p:cNvSpPr>
          <p:nvPr>
            <p:ph type="sldNum" sz="quarter" idx="12"/>
          </p:nvPr>
        </p:nvSpPr>
        <p:spPr/>
        <p:txBody>
          <a:bodyPr/>
          <a:lstStyle/>
          <a:p>
            <a:fld id="{A21DAFF5-8894-46B1-BBD2-02D5D477A142}"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DBA8F5CC-78A7-4D3F-824F-6E1A203F64A2}" type="datetime1">
              <a:rPr lang="lt-LT" smtClean="0"/>
              <a:t>2012.12.19</a:t>
            </a:fld>
            <a:endParaRPr lang="lt-LT"/>
          </a:p>
        </p:txBody>
      </p:sp>
      <p:sp>
        <p:nvSpPr>
          <p:cNvPr id="6" name="Footer Placeholder 5"/>
          <p:cNvSpPr>
            <a:spLocks noGrp="1"/>
          </p:cNvSpPr>
          <p:nvPr>
            <p:ph type="ftr" sz="quarter" idx="11"/>
          </p:nvPr>
        </p:nvSpPr>
        <p:spPr/>
        <p:txBody>
          <a:bodyPr/>
          <a:lstStyle/>
          <a:p>
            <a:r>
              <a:rPr lang="lt-LT" smtClean="0"/>
              <a:t>Laura Pupeikytė, Zarasų "Ąžuolo" gimnazija</a:t>
            </a:r>
            <a:endParaRPr lang="lt-LT"/>
          </a:p>
        </p:txBody>
      </p:sp>
      <p:sp>
        <p:nvSpPr>
          <p:cNvPr id="7" name="Slide Number Placeholder 6"/>
          <p:cNvSpPr>
            <a:spLocks noGrp="1"/>
          </p:cNvSpPr>
          <p:nvPr>
            <p:ph type="sldNum" sz="quarter" idx="12"/>
          </p:nvPr>
        </p:nvSpPr>
        <p:spPr/>
        <p:txBody>
          <a:bodyPr/>
          <a:lstStyle/>
          <a:p>
            <a:fld id="{A21DAFF5-8894-46B1-BBD2-02D5D477A142}"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33C05EE3-8DFB-4523-94AE-2E752430AEE4}" type="datetime1">
              <a:rPr lang="lt-LT" smtClean="0"/>
              <a:t>2012.12.19</a:t>
            </a:fld>
            <a:endParaRPr lang="lt-LT"/>
          </a:p>
        </p:txBody>
      </p:sp>
      <p:sp>
        <p:nvSpPr>
          <p:cNvPr id="8" name="Footer Placeholder 7"/>
          <p:cNvSpPr>
            <a:spLocks noGrp="1"/>
          </p:cNvSpPr>
          <p:nvPr>
            <p:ph type="ftr" sz="quarter" idx="11"/>
          </p:nvPr>
        </p:nvSpPr>
        <p:spPr/>
        <p:txBody>
          <a:bodyPr/>
          <a:lstStyle/>
          <a:p>
            <a:r>
              <a:rPr lang="lt-LT" smtClean="0"/>
              <a:t>Laura Pupeikytė, Zarasų "Ąžuolo" gimnazija</a:t>
            </a:r>
            <a:endParaRPr lang="lt-LT"/>
          </a:p>
        </p:txBody>
      </p:sp>
      <p:sp>
        <p:nvSpPr>
          <p:cNvPr id="9" name="Slide Number Placeholder 8"/>
          <p:cNvSpPr>
            <a:spLocks noGrp="1"/>
          </p:cNvSpPr>
          <p:nvPr>
            <p:ph type="sldNum" sz="quarter" idx="12"/>
          </p:nvPr>
        </p:nvSpPr>
        <p:spPr/>
        <p:txBody>
          <a:bodyPr/>
          <a:lstStyle/>
          <a:p>
            <a:fld id="{A21DAFF5-8894-46B1-BBD2-02D5D477A142}"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77FB8360-23DA-46D6-9289-DC69216BC476}" type="datetime1">
              <a:rPr lang="lt-LT" smtClean="0"/>
              <a:t>2012.12.19</a:t>
            </a:fld>
            <a:endParaRPr lang="lt-LT"/>
          </a:p>
        </p:txBody>
      </p:sp>
      <p:sp>
        <p:nvSpPr>
          <p:cNvPr id="4" name="Footer Placeholder 3"/>
          <p:cNvSpPr>
            <a:spLocks noGrp="1"/>
          </p:cNvSpPr>
          <p:nvPr>
            <p:ph type="ftr" sz="quarter" idx="11"/>
          </p:nvPr>
        </p:nvSpPr>
        <p:spPr/>
        <p:txBody>
          <a:bodyPr/>
          <a:lstStyle/>
          <a:p>
            <a:r>
              <a:rPr lang="lt-LT" smtClean="0"/>
              <a:t>Laura Pupeikytė, Zarasų "Ąžuolo" gimnazija</a:t>
            </a:r>
            <a:endParaRPr lang="lt-LT"/>
          </a:p>
        </p:txBody>
      </p:sp>
      <p:sp>
        <p:nvSpPr>
          <p:cNvPr id="5" name="Slide Number Placeholder 4"/>
          <p:cNvSpPr>
            <a:spLocks noGrp="1"/>
          </p:cNvSpPr>
          <p:nvPr>
            <p:ph type="sldNum" sz="quarter" idx="12"/>
          </p:nvPr>
        </p:nvSpPr>
        <p:spPr/>
        <p:txBody>
          <a:bodyPr/>
          <a:lstStyle/>
          <a:p>
            <a:fld id="{A21DAFF5-8894-46B1-BBD2-02D5D477A142}"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25AA65-1DA0-4C11-A8E8-CD1CAF9F4C7A}" type="datetime1">
              <a:rPr lang="lt-LT" smtClean="0"/>
              <a:t>2012.12.19</a:t>
            </a:fld>
            <a:endParaRPr lang="lt-LT"/>
          </a:p>
        </p:txBody>
      </p:sp>
      <p:sp>
        <p:nvSpPr>
          <p:cNvPr id="3" name="Footer Placeholder 2"/>
          <p:cNvSpPr>
            <a:spLocks noGrp="1"/>
          </p:cNvSpPr>
          <p:nvPr>
            <p:ph type="ftr" sz="quarter" idx="11"/>
          </p:nvPr>
        </p:nvSpPr>
        <p:spPr/>
        <p:txBody>
          <a:bodyPr/>
          <a:lstStyle/>
          <a:p>
            <a:r>
              <a:rPr lang="lt-LT" smtClean="0"/>
              <a:t>Laura Pupeikytė, Zarasų "Ąžuolo" gimnazija</a:t>
            </a:r>
            <a:endParaRPr lang="lt-LT"/>
          </a:p>
        </p:txBody>
      </p:sp>
      <p:sp>
        <p:nvSpPr>
          <p:cNvPr id="4" name="Slide Number Placeholder 3"/>
          <p:cNvSpPr>
            <a:spLocks noGrp="1"/>
          </p:cNvSpPr>
          <p:nvPr>
            <p:ph type="sldNum" sz="quarter" idx="12"/>
          </p:nvPr>
        </p:nvSpPr>
        <p:spPr/>
        <p:txBody>
          <a:bodyPr/>
          <a:lstStyle/>
          <a:p>
            <a:fld id="{A21DAFF5-8894-46B1-BBD2-02D5D477A142}"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5BCE0D-E72A-409B-9FBE-AADD6E46E219}" type="datetime1">
              <a:rPr lang="lt-LT" smtClean="0"/>
              <a:t>2012.12.19</a:t>
            </a:fld>
            <a:endParaRPr lang="lt-LT"/>
          </a:p>
        </p:txBody>
      </p:sp>
      <p:sp>
        <p:nvSpPr>
          <p:cNvPr id="6" name="Footer Placeholder 5"/>
          <p:cNvSpPr>
            <a:spLocks noGrp="1"/>
          </p:cNvSpPr>
          <p:nvPr>
            <p:ph type="ftr" sz="quarter" idx="11"/>
          </p:nvPr>
        </p:nvSpPr>
        <p:spPr/>
        <p:txBody>
          <a:bodyPr/>
          <a:lstStyle/>
          <a:p>
            <a:r>
              <a:rPr lang="lt-LT" smtClean="0"/>
              <a:t>Laura Pupeikytė, Zarasų "Ąžuolo" gimnazija</a:t>
            </a:r>
            <a:endParaRPr lang="lt-LT"/>
          </a:p>
        </p:txBody>
      </p:sp>
      <p:sp>
        <p:nvSpPr>
          <p:cNvPr id="7" name="Slide Number Placeholder 6"/>
          <p:cNvSpPr>
            <a:spLocks noGrp="1"/>
          </p:cNvSpPr>
          <p:nvPr>
            <p:ph type="sldNum" sz="quarter" idx="12"/>
          </p:nvPr>
        </p:nvSpPr>
        <p:spPr/>
        <p:txBody>
          <a:bodyPr/>
          <a:lstStyle/>
          <a:p>
            <a:fld id="{A21DAFF5-8894-46B1-BBD2-02D5D477A142}"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8393A2-8831-4F27-82A7-FB2F9893AF52}" type="datetime1">
              <a:rPr lang="lt-LT" smtClean="0"/>
              <a:t>2012.12.19</a:t>
            </a:fld>
            <a:endParaRPr lang="lt-LT"/>
          </a:p>
        </p:txBody>
      </p:sp>
      <p:sp>
        <p:nvSpPr>
          <p:cNvPr id="6" name="Footer Placeholder 5"/>
          <p:cNvSpPr>
            <a:spLocks noGrp="1"/>
          </p:cNvSpPr>
          <p:nvPr>
            <p:ph type="ftr" sz="quarter" idx="11"/>
          </p:nvPr>
        </p:nvSpPr>
        <p:spPr/>
        <p:txBody>
          <a:bodyPr/>
          <a:lstStyle/>
          <a:p>
            <a:r>
              <a:rPr lang="lt-LT" smtClean="0"/>
              <a:t>Laura Pupeikytė, Zarasų "Ąžuolo" gimnazija</a:t>
            </a:r>
            <a:endParaRPr lang="lt-LT"/>
          </a:p>
        </p:txBody>
      </p:sp>
      <p:sp>
        <p:nvSpPr>
          <p:cNvPr id="7" name="Slide Number Placeholder 6"/>
          <p:cNvSpPr>
            <a:spLocks noGrp="1"/>
          </p:cNvSpPr>
          <p:nvPr>
            <p:ph type="sldNum" sz="quarter" idx="12"/>
          </p:nvPr>
        </p:nvSpPr>
        <p:spPr/>
        <p:txBody>
          <a:bodyPr/>
          <a:lstStyle/>
          <a:p>
            <a:fld id="{A21DAFF5-8894-46B1-BBD2-02D5D477A142}"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80A18369-D8B8-41ED-84F8-9DA46E2E94E6}" type="datetime1">
              <a:rPr lang="lt-LT" smtClean="0"/>
              <a:t>2012.12.19</a:t>
            </a:fld>
            <a:endParaRPr lang="lt-LT"/>
          </a:p>
        </p:txBody>
      </p:sp>
      <p:sp>
        <p:nvSpPr>
          <p:cNvPr id="5" name="Footer Placeholder 4"/>
          <p:cNvSpPr>
            <a:spLocks noGrp="1"/>
          </p:cNvSpPr>
          <p:nvPr>
            <p:ph type="ftr" sz="quarter" idx="11"/>
          </p:nvPr>
        </p:nvSpPr>
        <p:spPr/>
        <p:txBody>
          <a:bodyPr/>
          <a:lstStyle/>
          <a:p>
            <a:r>
              <a:rPr lang="lt-LT" smtClean="0"/>
              <a:t>Laura Pupeikytė, Zarasų "Ąžuolo" gimnazija</a:t>
            </a:r>
            <a:endParaRPr lang="lt-LT"/>
          </a:p>
        </p:txBody>
      </p:sp>
      <p:sp>
        <p:nvSpPr>
          <p:cNvPr id="6" name="Slide Number Placeholder 5"/>
          <p:cNvSpPr>
            <a:spLocks noGrp="1"/>
          </p:cNvSpPr>
          <p:nvPr>
            <p:ph type="sldNum" sz="quarter" idx="12"/>
          </p:nvPr>
        </p:nvSpPr>
        <p:spPr/>
        <p:txBody>
          <a:bodyPr/>
          <a:lstStyle/>
          <a:p>
            <a:fld id="{A21DAFF5-8894-46B1-BBD2-02D5D477A142}"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90B454FF-91AB-4A8F-91C6-14DAAE4FFCEE}" type="datetime1">
              <a:rPr lang="lt-LT" smtClean="0"/>
              <a:t>2012.12.19</a:t>
            </a:fld>
            <a:endParaRPr lang="lt-LT"/>
          </a:p>
        </p:txBody>
      </p:sp>
      <p:sp>
        <p:nvSpPr>
          <p:cNvPr id="5" name="Footer Placeholder 4"/>
          <p:cNvSpPr>
            <a:spLocks noGrp="1"/>
          </p:cNvSpPr>
          <p:nvPr>
            <p:ph type="ftr" sz="quarter" idx="11"/>
          </p:nvPr>
        </p:nvSpPr>
        <p:spPr/>
        <p:txBody>
          <a:bodyPr/>
          <a:lstStyle/>
          <a:p>
            <a:r>
              <a:rPr lang="lt-LT" smtClean="0"/>
              <a:t>Laura Pupeikytė, Zarasų "Ąžuolo" gimnazija</a:t>
            </a:r>
            <a:endParaRPr lang="lt-LT"/>
          </a:p>
        </p:txBody>
      </p:sp>
      <p:sp>
        <p:nvSpPr>
          <p:cNvPr id="6" name="Slide Number Placeholder 5"/>
          <p:cNvSpPr>
            <a:spLocks noGrp="1"/>
          </p:cNvSpPr>
          <p:nvPr>
            <p:ph type="sldNum" sz="quarter" idx="12"/>
          </p:nvPr>
        </p:nvSpPr>
        <p:spPr/>
        <p:txBody>
          <a:bodyPr/>
          <a:lstStyle/>
          <a:p>
            <a:fld id="{A21DAFF5-8894-46B1-BBD2-02D5D477A142}"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E69847-96AA-473C-AFF4-8CAFCFF91A2B}" type="datetime1">
              <a:rPr lang="lt-LT" smtClean="0"/>
              <a:t>2012.12.19</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lt-LT" smtClean="0"/>
              <a:t>Laura Pupeikytė, Zarasų "Ąžuolo" gimnazija</a:t>
            </a:r>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1DAFF5-8894-46B1-BBD2-02D5D477A142}"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57224" y="785794"/>
            <a:ext cx="7643866" cy="3785652"/>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lt-LT" sz="8000" b="1" dirty="0" err="1" smtClean="0">
                <a:ln w="11430"/>
                <a:solidFill>
                  <a:schemeClr val="tx1">
                    <a:lumMod val="95000"/>
                    <a:lumOff val="5000"/>
                  </a:schemeClr>
                </a:solidFill>
                <a:effectLst>
                  <a:outerShdw blurRad="50800" dist="39000" dir="5460000" algn="tl">
                    <a:srgbClr val="000000">
                      <a:alpha val="38000"/>
                    </a:srgbClr>
                  </a:outerShdw>
                </a:effectLst>
              </a:rPr>
              <a:t>Riteriškoji</a:t>
            </a:r>
            <a:r>
              <a:rPr lang="lt-LT" sz="8000" b="1" dirty="0" smtClean="0">
                <a:ln w="11430"/>
                <a:solidFill>
                  <a:schemeClr val="tx1">
                    <a:lumMod val="95000"/>
                    <a:lumOff val="5000"/>
                  </a:schemeClr>
                </a:solidFill>
                <a:effectLst>
                  <a:outerShdw blurRad="50800" dist="39000" dir="5460000" algn="tl">
                    <a:srgbClr val="000000">
                      <a:alpha val="38000"/>
                    </a:srgbClr>
                  </a:outerShdw>
                </a:effectLst>
              </a:rPr>
              <a:t> </a:t>
            </a:r>
            <a:r>
              <a:rPr lang="lt-LT" sz="8000" b="1" dirty="0" smtClean="0">
                <a:ln w="11430"/>
                <a:solidFill>
                  <a:schemeClr val="tx1">
                    <a:lumMod val="95000"/>
                    <a:lumOff val="5000"/>
                  </a:schemeClr>
                </a:solidFill>
                <a:effectLst>
                  <a:outerShdw blurRad="50800" dist="39000" dir="5460000" algn="tl">
                    <a:srgbClr val="000000">
                      <a:alpha val="38000"/>
                    </a:srgbClr>
                  </a:outerShdw>
                </a:effectLst>
              </a:rPr>
              <a:t>literatūra viduramžiais</a:t>
            </a:r>
            <a:endParaRPr lang="lt-LT" sz="8000" b="1" dirty="0">
              <a:ln w="11430"/>
              <a:solidFill>
                <a:schemeClr val="tx1">
                  <a:lumMod val="95000"/>
                  <a:lumOff val="5000"/>
                </a:schemeClr>
              </a:solidFill>
              <a:effectLst>
                <a:outerShdw blurRad="50800" dist="39000" dir="5460000" algn="tl">
                  <a:srgbClr val="000000">
                    <a:alpha val="38000"/>
                  </a:srgbClr>
                </a:outerShdw>
              </a:effectLst>
            </a:endParaRPr>
          </a:p>
        </p:txBody>
      </p:sp>
      <p:sp>
        <p:nvSpPr>
          <p:cNvPr id="6" name="Poraštės vietos rezervavimo ženklas 5"/>
          <p:cNvSpPr>
            <a:spLocks noGrp="1"/>
          </p:cNvSpPr>
          <p:nvPr>
            <p:ph type="ftr" sz="quarter" idx="11"/>
          </p:nvPr>
        </p:nvSpPr>
        <p:spPr/>
        <p:txBody>
          <a:bodyPr/>
          <a:lstStyle/>
          <a:p>
            <a:r>
              <a:rPr lang="lt-LT" smtClean="0"/>
              <a:t>Laura Pupeikytė, Zarasų "Ąžuolo" gimnazija</a:t>
            </a:r>
            <a:endParaRPr lang="lt-L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3071810"/>
            <a:ext cx="7500990" cy="2062103"/>
          </a:xfrm>
          <a:prstGeom prst="rect">
            <a:avLst/>
          </a:prstGeom>
          <a:noFill/>
        </p:spPr>
        <p:txBody>
          <a:bodyPr wrap="square" rtlCol="0">
            <a:spAutoFit/>
          </a:bodyPr>
          <a:lstStyle/>
          <a:p>
            <a:pPr algn="ctr">
              <a:buFont typeface="Arial" pitchFamily="34" charset="0"/>
              <a:buChar char="•"/>
            </a:pPr>
            <a:r>
              <a:rPr lang="lt-LT" sz="3200" dirty="0" smtClean="0"/>
              <a:t>Viduramžių literatūroje dažniausiai pasakojama apie valdovus, jų šeimos narius, vyskupus, karvedžius, riterius, domimasi tik svarbiais įvykiais.</a:t>
            </a:r>
            <a:endParaRPr lang="lt-LT" sz="3200" dirty="0"/>
          </a:p>
        </p:txBody>
      </p:sp>
      <p:sp>
        <p:nvSpPr>
          <p:cNvPr id="4" name="TextBox 3"/>
          <p:cNvSpPr txBox="1"/>
          <p:nvPr/>
        </p:nvSpPr>
        <p:spPr>
          <a:xfrm>
            <a:off x="1285852" y="571480"/>
            <a:ext cx="6500858" cy="1569660"/>
          </a:xfrm>
          <a:prstGeom prst="rect">
            <a:avLst/>
          </a:prstGeom>
          <a:noFill/>
        </p:spPr>
        <p:txBody>
          <a:bodyPr wrap="square" rtlCol="0">
            <a:spAutoFit/>
          </a:bodyPr>
          <a:lstStyle/>
          <a:p>
            <a:pPr algn="ctr"/>
            <a:r>
              <a:rPr lang="lt-LT" sz="4800" b="1" dirty="0" smtClean="0"/>
              <a:t>Apie viduramžių riteriškąją literatūrą</a:t>
            </a:r>
            <a:endParaRPr lang="lt-LT" sz="4800" b="1" dirty="0"/>
          </a:p>
        </p:txBody>
      </p:sp>
      <p:sp>
        <p:nvSpPr>
          <p:cNvPr id="5" name="Poraštės vietos rezervavimo ženklas 4"/>
          <p:cNvSpPr>
            <a:spLocks noGrp="1"/>
          </p:cNvSpPr>
          <p:nvPr>
            <p:ph type="ftr" sz="quarter" idx="11"/>
          </p:nvPr>
        </p:nvSpPr>
        <p:spPr/>
        <p:txBody>
          <a:bodyPr/>
          <a:lstStyle/>
          <a:p>
            <a:r>
              <a:rPr lang="lt-LT" smtClean="0"/>
              <a:t>Laura Pupeikytė, Zarasų "Ąžuolo" gimnazija</a:t>
            </a:r>
            <a:endParaRPr lang="lt-L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1538" y="428604"/>
            <a:ext cx="6643734" cy="707886"/>
          </a:xfrm>
          <a:prstGeom prst="rect">
            <a:avLst/>
          </a:prstGeom>
          <a:noFill/>
        </p:spPr>
        <p:txBody>
          <a:bodyPr wrap="square" rtlCol="0">
            <a:spAutoFit/>
          </a:bodyPr>
          <a:lstStyle/>
          <a:p>
            <a:pPr algn="ctr"/>
            <a:r>
              <a:rPr lang="lt-LT" sz="4000" b="1" dirty="0" smtClean="0"/>
              <a:t>KOKS TURI BŪTI RITERIS ?</a:t>
            </a:r>
            <a:endParaRPr lang="lt-LT" sz="4000" b="1" dirty="0"/>
          </a:p>
        </p:txBody>
      </p:sp>
      <p:sp>
        <p:nvSpPr>
          <p:cNvPr id="3" name="TextBox 2"/>
          <p:cNvSpPr txBox="1"/>
          <p:nvPr/>
        </p:nvSpPr>
        <p:spPr>
          <a:xfrm>
            <a:off x="1142976" y="1571612"/>
            <a:ext cx="7143800" cy="1569660"/>
          </a:xfrm>
          <a:prstGeom prst="rect">
            <a:avLst/>
          </a:prstGeom>
          <a:noFill/>
        </p:spPr>
        <p:txBody>
          <a:bodyPr wrap="square" rtlCol="0">
            <a:spAutoFit/>
          </a:bodyPr>
          <a:lstStyle/>
          <a:p>
            <a:pPr>
              <a:buFont typeface="Arial" pitchFamily="34" charset="0"/>
              <a:buChar char="•"/>
            </a:pPr>
            <a:r>
              <a:rPr lang="lt-LT" sz="3200" dirty="0" smtClean="0"/>
              <a:t>Riteris turi būti kilęs iš garsios giminės, išoriškai gražus, patrauklus, stiprus, jis nuolat turi rūpintis savo garbe. </a:t>
            </a:r>
            <a:endParaRPr lang="lt-LT" sz="3200" dirty="0"/>
          </a:p>
        </p:txBody>
      </p:sp>
      <p:sp>
        <p:nvSpPr>
          <p:cNvPr id="4098" name="AutoShape 2" descr="data:image/jpeg;base64,/9j/4AAQSkZJRgABAQAAAQABAAD/2wCEAAkGBhQSERQUExQWFRUSFxcWFBgXFxcXGBwYFBccFRcXGBoXHCYeFxojGRQXHzAgIycqLCwsFR4xNTAqNSYrLCkBCQoKDgwOGg8PFywcHB4pLCkpKSwpKSkpKSkpKSkpKSksKSkpKSkpKSkpKSksLCkpLCwpKSkpLCkpKSksLCksKv/AABEIAMAAqAMBIgACEQEDEQH/xAAcAAEAAgIDAQAAAAAAAAAAAAAABQcEBgECAwj/xABFEAACAQIDBQUDCAgDCQEAAAABAhEAAwQSIQUGMUFRBxMiYXEygZEUI0JygqGx0UNSYpLB0uHwVKLCFTNTg5Ojw+LxJP/EABkBAQEBAQEBAAAAAAAAAAAAAAACAQMEBf/EACARAQEAAgICAwEBAAAAAAAAAAABAhEDIRIxE0FhgQT/2gAMAwEAAhEDEQA/ALxpSlApSlApSlBjbSxfdWrlw/o0Zv3RNZFRW9dstg8QFEk2nAA6kVKJwFGO1KUo0pSlApSlApSlApSlApSlApSlApSlApSlApSlBG7xOBhb5LFYttqNSNOWh1rPt+yPSsHeBiMNeIIBFttW4DQ6ms6z7I1nQa0Y70pSjSlKUClKUClKUClKUClKUClKUClKUClKUClKUEdvCpOGvAKrHu2gNw4c/LnWbY9lfQfhUfvKB8lvSpb5tvCOJ8uIrOwn+7T6o/CjHtSlKNKUpQKUpQKUpQKUpQKUpQKUpQKUpQKUpQKUpQRe8rAYW9JZfm21X2vQaHU8PfyrNwR+bT6q/gKwt5njC3jmCfNt4iJA68+McPOs3An5pPqL+Aox7TURt7evD4MA33ClvZUasfQCpc186doe3S+0MVJzd2/diNYVABHxJ06zUZWydPR/n48c8tZXUW3g+1fAO+Q3TbJ0HeKVX97gPfW227oYAgggiQRqCDwM8xXyPdxUmNdfICPh/Grp7DdvPcs3sO7E9wVa2DyR5BA8gyz9utxtvtvLx44941adKUqnnKUpQKUpQKUpQKUpQK6uwHEx/XSu1a12h3imBuMpIIK+8FgCpjkRNBsYYHhXM1Su63ak+Fe6MSLt61cIdSMpdGjxjWA6kZSI+HGLD3S35tY43VXwujtlU6E2wYDjr0McKDaKVwDXNBF7yg/JruUKTkMZtF05n04+6vPE7at4bDo1x1HgGUEgZiFGgn1HxrtvSk4W6MneSp8MgTGupPIRJ9KhN7AhwNoXkLWmCAukZ7bFRkdQdCJ0I0nMK1ivN6+0Zr6ZMzI0nVGgRPRZiOE/2Zjsz2Nh8ThbnfWrbLh75dXKgyrL3jI0jxAMxJBnj5VXr+BrtqyVfMxGZUaSBEsAwBWAQNeGvHjW9dk28OVrmAvKQL2YoTocxXxL7xJ8j61jcbpXm08HbF9zZBCF2KDorMcigehAirf7Ht2Gs2XxNwZTiICKeVtSTJ8y06dAK2vYe6lixbRRZthkGUtlBLQIzTxk1OKsCOlTjNO3JyeXpzSlKpxKUpQKUpQKUpQKUpQdGeBrVV9om/Dd4cNbtsXjNmaVRU1Guk+LTUcJFbjvpdRbYLZFP67Pctwo6XEQhTPI1V+3d6LLqqreuIwmRfyXUnj4SA2mnUHXhRjVLis9i5cCwvhEmD4jI4j6w1/arD2Ntq5bvrcRzba17DjgvUZeczEH0rK27vc92ytp7tu5lM20tIEUayWdiPF0C8NSTHOBw12FgRIgkc9BEj+NNtmPW30nuBvuMejKxUXrUZwugKt7LgHhwII5EeYrbq+Xt3tttgrqXbYJvKdACdQTJtkD6J5n31c+1O1zCWrdplbO13UoPaTycTxnTjrWsjP7R3uHCG3afKbkhtcpyBSSARqJOUGORrW8ZvKV2bg0vZbjm2GuQJB7lsghW9rVR6kDrXntjtFtXMneWy8NonsAAxIaSQxgcJiq82VvO1pyMQ2fKGRA7R3cksLiD2Tx0566GRT0zu+k/s3a5w7M5to5cfO2lKm6MwOR1ygSOoExofpTUdsDEPf2phyikMLts6cIDZrk+eQHWtYuucRdIPiQGegYni1XF2Tbmd0PlbiCwK2ViBl0BuerageWvOlNLMFc1wK5rFFKUoFKUoFKUoFKUoFKUoK77Ut3cXcC38I1wkKUuWbbOpeT4W8LgHLJ0Pl7qtsbu3crpi1KlGdr3eJcdwSwC92RIM5DMESo0JmvpWK4y0Hzzae2mDvYe0cL3V6C7mEuypDiWuQQZlQCTHlNali8HYtQTcU6jRXDnUa6J/ExV19puzWxN1EVjCKAVJJUliTqplSYjiKpvbGwGVyptgEEzCAcPQCr3+I/tYC4lWANsMoGhhhmMgceSrpIAk+dWF2QbTt4fFi1dCk4jw2yRJR5kKCeGaAD5hdeVVxaVUOUniIMcokj769cTfZWkiZ4EacP6/hUrXZv/hjbtX8Q10ujsbZOXOFOoIIERlyAa8wNTVKYfBm7cOUZo1nRNBAk5jpqefUVsuB2zibth8Nbm6Lyq1xHlpZfEWBmQ+kTzHpIwtmYpcPdF4Bmt3EZcognXRrbBiJAIgiQSNQRU5ZV04uOZS69sR7htyAmUSdS6nToYJ9eNXH2U77q1kYW+wV7KgWixADW9AASdMwJiOYy+dVBtjbaOxYI4J1Mqi6+qtNRXywsw8IVRJCgzJ6nqabkJxZfcfXOFxqXAxRgwVijEGQGXiPUV7zXztu12j4nB23w9hbUZ2uAspJHeANA8QHxqWw/ahjmJz3IjoigcJ6HlWztzvV0vOa4mqlwvapiFEnJcmdGEHTzSPwqRXtns2iy4hH7whWRbayMpWYLMw1zA0rJdrKmlV9sXtiw1+5kZHtg8HJDAdM0cB8a363dDAEGQRII1kHnWb23WnelKVoUpSgUpSgVw1c1w1Bo+2cLiflGW1eVC0M7i0paTyBcsAIjlVXb17KJLG7ea6xOudoUecCFAq0toY7Ed+4t92rTGYy8EjkPCNJjUnhwqsd7NlTcZTcZyD4oyhZ5mFAqvpLQcXlUwsHTU8tdIFd8SMsgiVIn01PCs2/hFAbKPokz5jl93310dQRPLKKrCbTllqxNbLwVzDYYYi4rRc8KNbbVSYgHXxHSY56iQYIhu9DZ0UQR446H6QHOII4j8697uLRUQJbcaeJy4LNAyyAoAXnzJ1rM2w+CSxZe0xbEvEgEkKmk5+UkaBePHkBPLKbj0cOfhnES15WWGGo+6ulmyCdOA1J5AV6vtK2ysz2QGQgHKxXjoJAkevCvF8WGWSHg6gRoOkAaxxrjMb9R9Hkzxy7tjyubQbvCykj8ujA8R5VL4HGSsiYGjASShGsdWSeB4jgahRZ0J1JPCZFZGzSROU5XXjzlT19DP9mvRrUfKyy3bpsFu9bYyXXTWBJbrAECPeaydgY3Dm9dOLwnfpcywVcq9pUBAymQDpqRPoah7e0Wkzbtk+an+DLPvn1rKwoe7CsVRSdFhQvrlE5vtMR5UkTbpMbd3eTDW7OMwjO+DvsVi4PEjCfCT9IaGG8uelWp2dbXzWVtk+gJ4enka1bYCi/sfHYU69wO9UnX2paZ+tbc/aqL3U2iyW1Ye1aIPrlOo+4ios1V43yi86V54e8HUMODAMPQiR+NelUwpSlApSlAqP2rtMW0MaudFXz6nyFZzgwY41BPu/cZiz3RqeSfm2lBrrYVmFxzOgmerN58zzrSN4sXYsIVuMAza5ZlySZ0Xj8dKsjfLC2bWEY3cW9hVB1B9o/q5FALe7UcaoPDXtmkkscSjE+06pcXXrBzfHWq3PSfG+2NdvNfMKuRDyAlmHQAcB6VyuDdkLKhW3myFmkCUEsBOpgGSBwqSxezwFN3C4gXRwc2i1u4s8M9s+IL5jSvPCbz3EcNcJcqjJDmB84AHP7qge6q3qdI93tlbxbMXCW7aMZdVAGuksdD6RJ9IrWMOEX2Rnc8Og9T09Kkr+Oe/lViCEVRMawgyqCecDSfKvJMOMpPDU1sw2XOY9I75KddPETr/H76zEJAgfDj9x4Vnm34cw9/X1+HGuwgmGXly/Gusw05Xk2iGusRxAE9BXmGKsHB1HGTy5is/G4dQJXj6VGsDNc8unTCxLW7i3BmXWeP99a7tsy4dU16CQDPvqLw1l08SeE/EH1B41LYPeGGi4hJHNNfuOoqNLtWR2YYR/km02ue01pViQdFt3TOnmY+zUNsNoaDwzEH0fUffNTfZxavs3e2rTvh74a05OUCJILan6LfcTUZhsJDkcMwA+0oEf5lI99c84vCrb3PxGbCoOdvMh+ydPuIqbrTuz7FStxesPHQ+y34LW40jaUpStYUpSgVG7e2uMPaLnU8unqfKpE1oPa1cnDrbmBcIVj0VmAY+WgqM7qdKxm721bF7FxW1z3lsZ7bTlu3GKWtDHgABZwCPorHrWfsTsCsK2fF3TeMz3dsd3b9CZzsP3fSrTw2HCIqKAFQBVA4AKIA+Ar1itxmi5baJv7uhh7WzbrWLKWnwttnsm2oUiILAx7akAyGmePHWqPwWIGNzWlsZb+VmV7ZYowQZmzIZy6CZUwI4V9N7x4Q3cJiLYEm5ZuqPVkIH31SHY5srJtVWMa2HI8iwU/gT8arek6207CbMuoDmQjNzIhdP2uFMHdIJkwDpxHGvqK7say0zbUZuJAyk/DjUDjuzPB3TJQj0y/xWus5NOWXHtQYlIkGDw9K9RaVtRI9OtXqnZjg1XKFHqUtk/elemH7NcGhkWxP1bf8tX834j4aoAbK7xgqszMxgKq5j7taksbukMKguYi6LYYwJFxzPSUXID5Zq+gsJuzYt+zbH8PgIFRnaPhrbbLxauBHdHLp9PTu488+Wud5Px0x49e6ovYWybGOvrh7Ny41xgxEoEXwDMTLHoKjsfZTCXnw96zfF220EM9tc3MHwjVSOBEyOdZ/Z5su+dpWfkw8dp1didFFsGLmboCpI9SvM1dXaNuAm0LWdAFxNofNPwzDibTfsnkeRM8zXPytdPCRi9jW00u4AgKqXEuuLqLwE+wY5AoAPPKa13btnusZeXhF0sPq3PHp72rXuz/bzbOx2S5pbuwlzlEGAx6ZTPpJFb52l7LIuW74Hhcd2/qskfFSR9mpl2uzVdd2sX3OKUnRLoI954j4waseqn2VdFy0AdCNJ/aH51ZOxMWXtgN7SaN59D7xWxNSFKUrWFKUoOK1LejBC7dAuLKykSPDAYMzNE+HiPL31t1al2nnELs66+FMXEgsQPF3cw+U8mgzPkayzZOm1oZ4V2rWeznYL4TAWrdwnvGm46ngrXPEUHQDp1mtmrRw1U7g9iXdmbaQtLWbqsLTRAYAQVMaC4qnhzieelxmsTaOzlvJlcAwQynmGXUMP761gyLVwESDIPCu9a7h9rRiVtAEB/b00DBJj1nT3VsQoFKVwTWjq7ganQDj099VRvxtO7tLFJgMLwjOxMhVA0N145CfCvUz0rY+0fa14KtiwpLXYBggEF2yrEnXgRHmK9+zzdBsHauPejv77ZmM5iqgALbLR4iNSY0lvKot3VTqbSG5+5lnZ1rJaBLNBu3G9pyOv6o6KNB58TPtXNKtKoe2HcoL/wDusCDIGIUcDm0FwDrybroeRrbt1cSu0dloHMtlFtzzFy3oG9fZb7VbJtjZwv2LtluF1GQ/aEA+46+6qr7M8Y+FvlbnhtYgKCToBcEqp101IK+9egqddr9x5rYfC32tuOBg9COII69Qf61umx8eVIj3HkR0NSu8W7SYpQT4XT2WH4HyrW7ezrtrwOjQOBGo9Zqkt5w2IDiR7x0r2rVsFjSsHjHHz8jU7hNqJc4GD0Oh/rRjMpXANKDmuGWdDXldRj7LR5afkaxEtXzOZlXpBDfjbWgkaVFPg8TyxCj1sg/6hXQYHFf4lP8AoD+egmK4NRvybED9OnvtR/rrgWcVzuWv3D+dBpPaRvIuEuyl5EusoOXi+n0wOXLj041YmEu5ramSZUGSIJkTJHI1p+M7PVvY75Zd7t7oVFUMpZFyTDhM2ra85ip+9gMQ0fPqB0Fsj4nPJo1LTQ1FjZ98CBfUAdLX5tXX/ZuI/wAT/wBsfzUY0h9yMXitsXcRfuMuGsXEawJHiChXCovBVDTLHXiBzqzBUX/s/ED9OD62/wAmoMFif+Mn7jfz0EtSo9MLeH6RD9hv569Rau87i+63/wC1BlGq6wi2xjkRWz2u+ckZgxzgnu4E6KrZuFbzdsXSCBdAMce74Tz9qtG3a7Ihg79u8MSbrWiWAa2FBJBEkhifpE86CxorqyA1gd3iJ9tAPqlj/pr1CXv17Z/5bD/yUHocEkzlE+Wn/wBrgYJRwUV2Hefsf5q5l+i/E/lQdrduK4rmW8vifypQf//Z"/>
          <p:cNvSpPr>
            <a:spLocks noChangeAspect="1" noChangeArrowheads="1"/>
          </p:cNvSpPr>
          <p:nvPr/>
        </p:nvSpPr>
        <p:spPr bwMode="auto">
          <a:xfrm>
            <a:off x="63500" y="-885825"/>
            <a:ext cx="1600200" cy="1828800"/>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4100" name="AutoShape 4" descr="data:image/jpeg;base64,/9j/4AAQSkZJRgABAQAAAQABAAD/2wCEAAkGBhQSERQUExQWFRUSFxcWFBgXFxcXGBwYFBccFRcXGBoXHCYeFxojGRQXHzAgIycqLCwsFR4xNTAqNSYrLCkBCQoKDgwOGg8PFywcHB4pLCkpKSwpKSkpKSkpKSkpKSksKSkpKSkpKSkpKSksLCkpLCwpKSkpLCkpKSksLCksKv/AABEIAMAAqAMBIgACEQEDEQH/xAAcAAEAAgIDAQAAAAAAAAAAAAAABQcEBgECAwj/xABFEAACAQIDBQUDCAgDCQEAAAABAhEAAwQSIQUGMUFRBxMiYXEygZEUI0JygqGx0UNSYpLB0uHwVKLCFTNTg5Ojw+LxJP/EABkBAQEBAQEBAAAAAAAAAAAAAAACAQMEBf/EACARAQEAAgICAwEBAAAAAAAAAAABAhEDIRIxE0FhgQT/2gAMAwEAAhEDEQA/ALxpSlApSlApSlBjbSxfdWrlw/o0Zv3RNZFRW9dstg8QFEk2nAA6kVKJwFGO1KUo0pSlApSlApSlApSlApSlApSlApSlApSlApSlBG7xOBhb5LFYttqNSNOWh1rPt+yPSsHeBiMNeIIBFttW4DQ6ms6z7I1nQa0Y70pSjSlKUClKUClKUClKUClKUClKUClKUClKUClKUEdvCpOGvAKrHu2gNw4c/LnWbY9lfQfhUfvKB8lvSpb5tvCOJ8uIrOwn+7T6o/CjHtSlKNKUpQKUpQKUpQKUpQKUpQKUpQKUpQKUpQKUpQRe8rAYW9JZfm21X2vQaHU8PfyrNwR+bT6q/gKwt5njC3jmCfNt4iJA68+McPOs3An5pPqL+Aox7TURt7evD4MA33ClvZUasfQCpc186doe3S+0MVJzd2/diNYVABHxJ06zUZWydPR/n48c8tZXUW3g+1fAO+Q3TbJ0HeKVX97gPfW227oYAgggiQRqCDwM8xXyPdxUmNdfICPh/Grp7DdvPcs3sO7E9wVa2DyR5BA8gyz9utxtvtvLx44941adKUqnnKUpQKUpQKUpQKUpQK6uwHEx/XSu1a12h3imBuMpIIK+8FgCpjkRNBsYYHhXM1Su63ak+Fe6MSLt61cIdSMpdGjxjWA6kZSI+HGLD3S35tY43VXwujtlU6E2wYDjr0McKDaKVwDXNBF7yg/JruUKTkMZtF05n04+6vPE7at4bDo1x1HgGUEgZiFGgn1HxrtvSk4W6MneSp8MgTGupPIRJ9KhN7AhwNoXkLWmCAukZ7bFRkdQdCJ0I0nMK1ivN6+0Zr6ZMzI0nVGgRPRZiOE/2Zjsz2Nh8ThbnfWrbLh75dXKgyrL3jI0jxAMxJBnj5VXr+BrtqyVfMxGZUaSBEsAwBWAQNeGvHjW9dk28OVrmAvKQL2YoTocxXxL7xJ8j61jcbpXm08HbF9zZBCF2KDorMcigehAirf7Ht2Gs2XxNwZTiICKeVtSTJ8y06dAK2vYe6lixbRRZthkGUtlBLQIzTxk1OKsCOlTjNO3JyeXpzSlKpxKUpQKUpQKUpQKUpQdGeBrVV9om/Dd4cNbtsXjNmaVRU1Guk+LTUcJFbjvpdRbYLZFP67Pctwo6XEQhTPI1V+3d6LLqqreuIwmRfyXUnj4SA2mnUHXhRjVLis9i5cCwvhEmD4jI4j6w1/arD2Ntq5bvrcRzba17DjgvUZeczEH0rK27vc92ytp7tu5lM20tIEUayWdiPF0C8NSTHOBw12FgRIgkc9BEj+NNtmPW30nuBvuMejKxUXrUZwugKt7LgHhwII5EeYrbq+Xt3tttgrqXbYJvKdACdQTJtkD6J5n31c+1O1zCWrdplbO13UoPaTycTxnTjrWsjP7R3uHCG3afKbkhtcpyBSSARqJOUGORrW8ZvKV2bg0vZbjm2GuQJB7lsghW9rVR6kDrXntjtFtXMneWy8NonsAAxIaSQxgcJiq82VvO1pyMQ2fKGRA7R3cksLiD2Tx0566GRT0zu+k/s3a5w7M5to5cfO2lKm6MwOR1ygSOoExofpTUdsDEPf2phyikMLts6cIDZrk+eQHWtYuucRdIPiQGegYni1XF2Tbmd0PlbiCwK2ViBl0BuerageWvOlNLMFc1wK5rFFKUoFKUoFKUoFKUoFKUoK77Ut3cXcC38I1wkKUuWbbOpeT4W8LgHLJ0Pl7qtsbu3crpi1KlGdr3eJcdwSwC92RIM5DMESo0JmvpWK4y0Hzzae2mDvYe0cL3V6C7mEuypDiWuQQZlQCTHlNali8HYtQTcU6jRXDnUa6J/ExV19puzWxN1EVjCKAVJJUliTqplSYjiKpvbGwGVyptgEEzCAcPQCr3+I/tYC4lWANsMoGhhhmMgceSrpIAk+dWF2QbTt4fFi1dCk4jw2yRJR5kKCeGaAD5hdeVVxaVUOUniIMcokj769cTfZWkiZ4EacP6/hUrXZv/hjbtX8Q10ujsbZOXOFOoIIERlyAa8wNTVKYfBm7cOUZo1nRNBAk5jpqefUVsuB2zibth8Nbm6Lyq1xHlpZfEWBmQ+kTzHpIwtmYpcPdF4Bmt3EZcognXRrbBiJAIgiQSNQRU5ZV04uOZS69sR7htyAmUSdS6nToYJ9eNXH2U77q1kYW+wV7KgWixADW9AASdMwJiOYy+dVBtjbaOxYI4J1Mqi6+qtNRXywsw8IVRJCgzJ6nqabkJxZfcfXOFxqXAxRgwVijEGQGXiPUV7zXztu12j4nB23w9hbUZ2uAspJHeANA8QHxqWw/ahjmJz3IjoigcJ6HlWztzvV0vOa4mqlwvapiFEnJcmdGEHTzSPwqRXtns2iy4hH7whWRbayMpWYLMw1zA0rJdrKmlV9sXtiw1+5kZHtg8HJDAdM0cB8a363dDAEGQRII1kHnWb23WnelKVoUpSgUpSgVw1c1w1Bo+2cLiflGW1eVC0M7i0paTyBcsAIjlVXb17KJLG7ea6xOudoUecCFAq0toY7Ed+4t92rTGYy8EjkPCNJjUnhwqsd7NlTcZTcZyD4oyhZ5mFAqvpLQcXlUwsHTU8tdIFd8SMsgiVIn01PCs2/hFAbKPokz5jl93310dQRPLKKrCbTllqxNbLwVzDYYYi4rRc8KNbbVSYgHXxHSY56iQYIhu9DZ0UQR446H6QHOII4j8697uLRUQJbcaeJy4LNAyyAoAXnzJ1rM2w+CSxZe0xbEvEgEkKmk5+UkaBePHkBPLKbj0cOfhnES15WWGGo+6ulmyCdOA1J5AV6vtK2ysz2QGQgHKxXjoJAkevCvF8WGWSHg6gRoOkAaxxrjMb9R9Hkzxy7tjyubQbvCykj8ujA8R5VL4HGSsiYGjASShGsdWSeB4jgahRZ0J1JPCZFZGzSROU5XXjzlT19DP9mvRrUfKyy3bpsFu9bYyXXTWBJbrAECPeaydgY3Dm9dOLwnfpcywVcq9pUBAymQDpqRPoah7e0Wkzbtk+an+DLPvn1rKwoe7CsVRSdFhQvrlE5vtMR5UkTbpMbd3eTDW7OMwjO+DvsVi4PEjCfCT9IaGG8uelWp2dbXzWVtk+gJ4enka1bYCi/sfHYU69wO9UnX2paZ+tbc/aqL3U2iyW1Ye1aIPrlOo+4ios1V43yi86V54e8HUMODAMPQiR+NelUwpSlApSlAqP2rtMW0MaudFXz6nyFZzgwY41BPu/cZiz3RqeSfm2lBrrYVmFxzOgmerN58zzrSN4sXYsIVuMAza5ZlySZ0Xj8dKsjfLC2bWEY3cW9hVB1B9o/q5FALe7UcaoPDXtmkkscSjE+06pcXXrBzfHWq3PSfG+2NdvNfMKuRDyAlmHQAcB6VyuDdkLKhW3myFmkCUEsBOpgGSBwqSxezwFN3C4gXRwc2i1u4s8M9s+IL5jSvPCbz3EcNcJcqjJDmB84AHP7qge6q3qdI93tlbxbMXCW7aMZdVAGuksdD6RJ9IrWMOEX2Rnc8Og9T09Kkr+Oe/lViCEVRMawgyqCecDSfKvJMOMpPDU1sw2XOY9I75KddPETr/H76zEJAgfDj9x4Vnm34cw9/X1+HGuwgmGXly/Gusw05Xk2iGusRxAE9BXmGKsHB1HGTy5is/G4dQJXj6VGsDNc8unTCxLW7i3BmXWeP99a7tsy4dU16CQDPvqLw1l08SeE/EH1B41LYPeGGi4hJHNNfuOoqNLtWR2YYR/km02ue01pViQdFt3TOnmY+zUNsNoaDwzEH0fUffNTfZxavs3e2rTvh74a05OUCJILan6LfcTUZhsJDkcMwA+0oEf5lI99c84vCrb3PxGbCoOdvMh+ydPuIqbrTuz7FStxesPHQ+y34LW40jaUpStYUpSgVG7e2uMPaLnU8unqfKpE1oPa1cnDrbmBcIVj0VmAY+WgqM7qdKxm721bF7FxW1z3lsZ7bTlu3GKWtDHgABZwCPorHrWfsTsCsK2fF3TeMz3dsd3b9CZzsP3fSrTw2HCIqKAFQBVA4AKIA+Ar1itxmi5baJv7uhh7WzbrWLKWnwttnsm2oUiILAx7akAyGmePHWqPwWIGNzWlsZb+VmV7ZYowQZmzIZy6CZUwI4V9N7x4Q3cJiLYEm5ZuqPVkIH31SHY5srJtVWMa2HI8iwU/gT8arek6207CbMuoDmQjNzIhdP2uFMHdIJkwDpxHGvqK7say0zbUZuJAyk/DjUDjuzPB3TJQj0y/xWus5NOWXHtQYlIkGDw9K9RaVtRI9OtXqnZjg1XKFHqUtk/elemH7NcGhkWxP1bf8tX834j4aoAbK7xgqszMxgKq5j7taksbukMKguYi6LYYwJFxzPSUXID5Zq+gsJuzYt+zbH8PgIFRnaPhrbbLxauBHdHLp9PTu488+Wud5Px0x49e6ovYWybGOvrh7Ny41xgxEoEXwDMTLHoKjsfZTCXnw96zfF220EM9tc3MHwjVSOBEyOdZ/Z5su+dpWfkw8dp1didFFsGLmboCpI9SvM1dXaNuAm0LWdAFxNofNPwzDibTfsnkeRM8zXPytdPCRi9jW00u4AgKqXEuuLqLwE+wY5AoAPPKa13btnusZeXhF0sPq3PHp72rXuz/bzbOx2S5pbuwlzlEGAx6ZTPpJFb52l7LIuW74Hhcd2/qskfFSR9mpl2uzVdd2sX3OKUnRLoI954j4waseqn2VdFy0AdCNJ/aH51ZOxMWXtgN7SaN59D7xWxNSFKUrWFKUoOK1LejBC7dAuLKykSPDAYMzNE+HiPL31t1al2nnELs66+FMXEgsQPF3cw+U8mgzPkayzZOm1oZ4V2rWeznYL4TAWrdwnvGm46ngrXPEUHQDp1mtmrRw1U7g9iXdmbaQtLWbqsLTRAYAQVMaC4qnhzieelxmsTaOzlvJlcAwQynmGXUMP761gyLVwESDIPCu9a7h9rRiVtAEB/b00DBJj1nT3VsQoFKVwTWjq7ganQDj099VRvxtO7tLFJgMLwjOxMhVA0N145CfCvUz0rY+0fa14KtiwpLXYBggEF2yrEnXgRHmK9+zzdBsHauPejv77ZmM5iqgALbLR4iNSY0lvKot3VTqbSG5+5lnZ1rJaBLNBu3G9pyOv6o6KNB58TPtXNKtKoe2HcoL/wDusCDIGIUcDm0FwDrybroeRrbt1cSu0dloHMtlFtzzFy3oG9fZb7VbJtjZwv2LtluF1GQ/aEA+46+6qr7M8Y+FvlbnhtYgKCToBcEqp101IK+9egqddr9x5rYfC32tuOBg9COII69Qf61umx8eVIj3HkR0NSu8W7SYpQT4XT2WH4HyrW7ezrtrwOjQOBGo9Zqkt5w2IDiR7x0r2rVsFjSsHjHHz8jU7hNqJc4GD0Oh/rRjMpXANKDmuGWdDXldRj7LR5afkaxEtXzOZlXpBDfjbWgkaVFPg8TyxCj1sg/6hXQYHFf4lP8AoD+egmK4NRvybED9OnvtR/rrgWcVzuWv3D+dBpPaRvIuEuyl5EusoOXi+n0wOXLj041YmEu5ramSZUGSIJkTJHI1p+M7PVvY75Zd7t7oVFUMpZFyTDhM2ra85ip+9gMQ0fPqB0Fsj4nPJo1LTQ1FjZ98CBfUAdLX5tXX/ZuI/wAT/wBsfzUY0h9yMXitsXcRfuMuGsXEawJHiChXCovBVDTLHXiBzqzBUX/s/ED9OD62/wAmoMFif+Mn7jfz0EtSo9MLeH6RD9hv569Rau87i+63/wC1BlGq6wi2xjkRWz2u+ckZgxzgnu4E6KrZuFbzdsXSCBdAMce74Tz9qtG3a7Ihg79u8MSbrWiWAa2FBJBEkhifpE86CxorqyA1gd3iJ9tAPqlj/pr1CXv17Z/5bD/yUHocEkzlE+Wn/wBrgYJRwUV2Hefsf5q5l+i/E/lQdrduK4rmW8vifypQf//Z"/>
          <p:cNvSpPr>
            <a:spLocks noChangeAspect="1" noChangeArrowheads="1"/>
          </p:cNvSpPr>
          <p:nvPr/>
        </p:nvSpPr>
        <p:spPr bwMode="auto">
          <a:xfrm>
            <a:off x="63500" y="-885825"/>
            <a:ext cx="1600200" cy="1828800"/>
          </a:xfrm>
          <a:prstGeom prst="rect">
            <a:avLst/>
          </a:prstGeom>
          <a:noFill/>
        </p:spPr>
        <p:txBody>
          <a:bodyPr vert="horz" wrap="square" lIns="91440" tIns="45720" rIns="91440" bIns="45720" numCol="1" anchor="t" anchorCtr="0" compatLnSpc="1">
            <a:prstTxWarp prst="textNoShape">
              <a:avLst/>
            </a:prstTxWarp>
          </a:bodyPr>
          <a:lstStyle/>
          <a:p>
            <a:endParaRPr lang="lt-LT"/>
          </a:p>
        </p:txBody>
      </p:sp>
      <p:pic>
        <p:nvPicPr>
          <p:cNvPr id="4102" name="Picture 6" descr="http://www.europosskautai.lt/laikrastis/images/stories/2011_03/riteriai2.jpg"/>
          <p:cNvPicPr>
            <a:picLocks noChangeAspect="1" noChangeArrowheads="1"/>
          </p:cNvPicPr>
          <p:nvPr/>
        </p:nvPicPr>
        <p:blipFill>
          <a:blip r:embed="rId2" cstate="print"/>
          <a:srcRect/>
          <a:stretch>
            <a:fillRect/>
          </a:stretch>
        </p:blipFill>
        <p:spPr bwMode="auto">
          <a:xfrm>
            <a:off x="6500826" y="3000372"/>
            <a:ext cx="2214564" cy="2530931"/>
          </a:xfrm>
          <a:prstGeom prst="rect">
            <a:avLst/>
          </a:prstGeom>
          <a:noFill/>
        </p:spPr>
      </p:pic>
      <p:pic>
        <p:nvPicPr>
          <p:cNvPr id="4104" name="Picture 8" descr="http://s1.15cdn.lt/images/photos/616150/big/1316903779alf_6166.jpg"/>
          <p:cNvPicPr>
            <a:picLocks noChangeAspect="1" noChangeArrowheads="1"/>
          </p:cNvPicPr>
          <p:nvPr/>
        </p:nvPicPr>
        <p:blipFill>
          <a:blip r:embed="rId3" cstate="print"/>
          <a:srcRect/>
          <a:stretch>
            <a:fillRect/>
          </a:stretch>
        </p:blipFill>
        <p:spPr bwMode="auto">
          <a:xfrm>
            <a:off x="3000364" y="4071942"/>
            <a:ext cx="3220262" cy="2143140"/>
          </a:xfrm>
          <a:prstGeom prst="rect">
            <a:avLst/>
          </a:prstGeom>
          <a:noFill/>
        </p:spPr>
      </p:pic>
      <p:pic>
        <p:nvPicPr>
          <p:cNvPr id="4106" name="Picture 10" descr="http://katbaz.weebly.com/uploads/1/7/0/9/1709251/3532478.gif?173x356"/>
          <p:cNvPicPr>
            <a:picLocks noChangeAspect="1" noChangeArrowheads="1"/>
          </p:cNvPicPr>
          <p:nvPr/>
        </p:nvPicPr>
        <p:blipFill>
          <a:blip r:embed="rId4" cstate="print"/>
          <a:srcRect/>
          <a:stretch>
            <a:fillRect/>
          </a:stretch>
        </p:blipFill>
        <p:spPr bwMode="auto">
          <a:xfrm>
            <a:off x="857224" y="3357562"/>
            <a:ext cx="1388196" cy="2857520"/>
          </a:xfrm>
          <a:prstGeom prst="rect">
            <a:avLst/>
          </a:prstGeom>
          <a:noFill/>
        </p:spPr>
      </p:pic>
      <p:sp>
        <p:nvSpPr>
          <p:cNvPr id="9" name="Poraštės vietos rezervavimo ženklas 8"/>
          <p:cNvSpPr>
            <a:spLocks noGrp="1"/>
          </p:cNvSpPr>
          <p:nvPr>
            <p:ph type="ftr" sz="quarter" idx="11"/>
          </p:nvPr>
        </p:nvSpPr>
        <p:spPr/>
        <p:txBody>
          <a:bodyPr/>
          <a:lstStyle/>
          <a:p>
            <a:r>
              <a:rPr lang="lt-LT" smtClean="0"/>
              <a:t>Laura Pupeikytė, Zarasų "Ąžuolo" gimnazija</a:t>
            </a:r>
            <a:endParaRPr lang="lt-L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ox(i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0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10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4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atgimimas.lt/var/ezwebin_site/storage/images/mokslas/viduramziu-kariai-patirdavo-potraumini-stresa/107272-1-lit-LT/Viduramziu-kariai-patirdavo-potraumini-stresa_fullarticlethumbnail.jpg"/>
          <p:cNvPicPr>
            <a:picLocks noChangeAspect="1" noChangeArrowheads="1"/>
          </p:cNvPicPr>
          <p:nvPr/>
        </p:nvPicPr>
        <p:blipFill>
          <a:blip r:embed="rId2" cstate="print"/>
          <a:srcRect/>
          <a:stretch>
            <a:fillRect/>
          </a:stretch>
        </p:blipFill>
        <p:spPr bwMode="auto">
          <a:xfrm>
            <a:off x="428596" y="571480"/>
            <a:ext cx="4857784" cy="2500754"/>
          </a:xfrm>
          <a:prstGeom prst="rect">
            <a:avLst/>
          </a:prstGeom>
          <a:noFill/>
        </p:spPr>
      </p:pic>
      <p:sp>
        <p:nvSpPr>
          <p:cNvPr id="3" name="Rectangle 2"/>
          <p:cNvSpPr/>
          <p:nvPr/>
        </p:nvSpPr>
        <p:spPr>
          <a:xfrm>
            <a:off x="5429256" y="1000108"/>
            <a:ext cx="3500462" cy="1569660"/>
          </a:xfrm>
          <a:prstGeom prst="rect">
            <a:avLst/>
          </a:prstGeom>
        </p:spPr>
        <p:txBody>
          <a:bodyPr wrap="square">
            <a:spAutoFit/>
          </a:bodyPr>
          <a:lstStyle/>
          <a:p>
            <a:pPr>
              <a:buFont typeface="Wingdings" pitchFamily="2" charset="2"/>
              <a:buChar char="§"/>
            </a:pPr>
            <a:r>
              <a:rPr lang="lt-LT" sz="3200" dirty="0" smtClean="0"/>
              <a:t>Šarvuotas riteris neturi pasitraukti iš mūšio lauko.</a:t>
            </a:r>
            <a:endParaRPr lang="lt-LT" sz="3200" dirty="0"/>
          </a:p>
        </p:txBody>
      </p:sp>
      <p:pic>
        <p:nvPicPr>
          <p:cNvPr id="3078" name="Picture 6" descr="http://www.viduramziai.lt/out_data/Veikla/Straipsniai/Trumpa%20Vakaru%20Europos%20viduramziu%20sarvuotes%20istorija/Veikla%20straipsniai%20Trumpa%20Vakaru%20Europos%20viduramziu%20sarvuot%C4%97s%20istorija%2005.jpg"/>
          <p:cNvPicPr>
            <a:picLocks noChangeAspect="1" noChangeArrowheads="1"/>
          </p:cNvPicPr>
          <p:nvPr/>
        </p:nvPicPr>
        <p:blipFill>
          <a:blip r:embed="rId3" cstate="print"/>
          <a:srcRect/>
          <a:stretch>
            <a:fillRect/>
          </a:stretch>
        </p:blipFill>
        <p:spPr bwMode="auto">
          <a:xfrm>
            <a:off x="5500694" y="2928934"/>
            <a:ext cx="2714644" cy="3619525"/>
          </a:xfrm>
          <a:prstGeom prst="rect">
            <a:avLst/>
          </a:prstGeom>
          <a:noFill/>
        </p:spPr>
      </p:pic>
      <p:sp>
        <p:nvSpPr>
          <p:cNvPr id="6" name="TextBox 5"/>
          <p:cNvSpPr txBox="1"/>
          <p:nvPr/>
        </p:nvSpPr>
        <p:spPr>
          <a:xfrm>
            <a:off x="714348" y="4071942"/>
            <a:ext cx="4143404" cy="1569660"/>
          </a:xfrm>
          <a:prstGeom prst="rect">
            <a:avLst/>
          </a:prstGeom>
          <a:noFill/>
        </p:spPr>
        <p:txBody>
          <a:bodyPr wrap="square" rtlCol="0">
            <a:spAutoFit/>
          </a:bodyPr>
          <a:lstStyle/>
          <a:p>
            <a:pPr>
              <a:buFont typeface="Wingdings" pitchFamily="2" charset="2"/>
              <a:buChar char="§"/>
            </a:pPr>
            <a:r>
              <a:rPr lang="lt-LT" sz="3200" dirty="0" smtClean="0"/>
              <a:t>Garbę riteriui teikia ne tiek pergalė, kiek jo elgesys mūšio lauke.</a:t>
            </a:r>
            <a:endParaRPr lang="lt-LT" sz="3200" dirty="0"/>
          </a:p>
        </p:txBody>
      </p:sp>
      <p:sp>
        <p:nvSpPr>
          <p:cNvPr id="7" name="Poraštės vietos rezervavimo ženklas 6"/>
          <p:cNvSpPr>
            <a:spLocks noGrp="1"/>
          </p:cNvSpPr>
          <p:nvPr>
            <p:ph type="ftr" sz="quarter" idx="11"/>
          </p:nvPr>
        </p:nvSpPr>
        <p:spPr/>
        <p:txBody>
          <a:bodyPr/>
          <a:lstStyle/>
          <a:p>
            <a:r>
              <a:rPr lang="lt-LT" smtClean="0"/>
              <a:t>Laura Pupeikytė, Zarasų "Ąžuolo" gimnazija</a:t>
            </a:r>
            <a:endParaRPr lang="lt-L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ox(i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07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ox(i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tspmismd.lt/wp-content/woo_uploads/103-knight-medieval-53.jpg"/>
          <p:cNvPicPr>
            <a:picLocks noChangeAspect="1" noChangeArrowheads="1"/>
          </p:cNvPicPr>
          <p:nvPr/>
        </p:nvPicPr>
        <p:blipFill>
          <a:blip r:embed="rId2" cstate="print"/>
          <a:srcRect/>
          <a:stretch>
            <a:fillRect/>
          </a:stretch>
        </p:blipFill>
        <p:spPr bwMode="auto">
          <a:xfrm>
            <a:off x="500034" y="428604"/>
            <a:ext cx="4095779" cy="3071834"/>
          </a:xfrm>
          <a:prstGeom prst="rect">
            <a:avLst/>
          </a:prstGeom>
          <a:noFill/>
        </p:spPr>
      </p:pic>
      <p:sp>
        <p:nvSpPr>
          <p:cNvPr id="3" name="TextBox 2"/>
          <p:cNvSpPr txBox="1"/>
          <p:nvPr/>
        </p:nvSpPr>
        <p:spPr>
          <a:xfrm>
            <a:off x="5000628" y="571480"/>
            <a:ext cx="3571900" cy="1569660"/>
          </a:xfrm>
          <a:prstGeom prst="rect">
            <a:avLst/>
          </a:prstGeom>
          <a:noFill/>
        </p:spPr>
        <p:txBody>
          <a:bodyPr wrap="square" rtlCol="0">
            <a:spAutoFit/>
          </a:bodyPr>
          <a:lstStyle/>
          <a:p>
            <a:pPr>
              <a:buFont typeface="Wingdings" pitchFamily="2" charset="2"/>
              <a:buChar char="§"/>
            </a:pPr>
            <a:r>
              <a:rPr lang="lt-LT" sz="3200" dirty="0" smtClean="0"/>
              <a:t>Riteris turi būti ištikimas globėjui ar širdies damai.</a:t>
            </a:r>
            <a:endParaRPr lang="lt-LT" sz="3200" dirty="0"/>
          </a:p>
        </p:txBody>
      </p:sp>
      <p:pic>
        <p:nvPicPr>
          <p:cNvPr id="2052" name="Picture 4" descr="http://www.spauda.lt/fiction/pictures/knights.jpg"/>
          <p:cNvPicPr>
            <a:picLocks noChangeAspect="1" noChangeArrowheads="1"/>
          </p:cNvPicPr>
          <p:nvPr/>
        </p:nvPicPr>
        <p:blipFill>
          <a:blip r:embed="rId3" cstate="print"/>
          <a:srcRect/>
          <a:stretch>
            <a:fillRect/>
          </a:stretch>
        </p:blipFill>
        <p:spPr bwMode="auto">
          <a:xfrm>
            <a:off x="5072066" y="3143248"/>
            <a:ext cx="3171825" cy="3248026"/>
          </a:xfrm>
          <a:prstGeom prst="rect">
            <a:avLst/>
          </a:prstGeom>
          <a:noFill/>
        </p:spPr>
      </p:pic>
      <p:sp>
        <p:nvSpPr>
          <p:cNvPr id="5" name="TextBox 4"/>
          <p:cNvSpPr txBox="1"/>
          <p:nvPr/>
        </p:nvSpPr>
        <p:spPr>
          <a:xfrm>
            <a:off x="642910" y="4071942"/>
            <a:ext cx="3786214" cy="1569660"/>
          </a:xfrm>
          <a:prstGeom prst="rect">
            <a:avLst/>
          </a:prstGeom>
          <a:noFill/>
        </p:spPr>
        <p:txBody>
          <a:bodyPr wrap="square" rtlCol="0">
            <a:spAutoFit/>
          </a:bodyPr>
          <a:lstStyle/>
          <a:p>
            <a:r>
              <a:rPr lang="lt-LT" sz="3200" dirty="0" smtClean="0"/>
              <a:t>Silpnumas ir bailumas – didžiausi kaltinimai riteriui.</a:t>
            </a:r>
            <a:endParaRPr lang="lt-LT" sz="3200" dirty="0"/>
          </a:p>
        </p:txBody>
      </p:sp>
      <p:sp>
        <p:nvSpPr>
          <p:cNvPr id="6" name="Poraštės vietos rezervavimo ženklas 5"/>
          <p:cNvSpPr>
            <a:spLocks noGrp="1"/>
          </p:cNvSpPr>
          <p:nvPr>
            <p:ph type="ftr" sz="quarter" idx="11"/>
          </p:nvPr>
        </p:nvSpPr>
        <p:spPr/>
        <p:txBody>
          <a:bodyPr/>
          <a:lstStyle/>
          <a:p>
            <a:r>
              <a:rPr lang="lt-LT" smtClean="0"/>
              <a:t>Laura Pupeikytė, Zarasų "Ąžuolo" gimnazija</a:t>
            </a:r>
            <a:endParaRPr lang="lt-L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ox(i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05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ox(i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1285860"/>
            <a:ext cx="7929618" cy="4031873"/>
          </a:xfrm>
          <a:prstGeom prst="rect">
            <a:avLst/>
          </a:prstGeom>
          <a:noFill/>
        </p:spPr>
        <p:txBody>
          <a:bodyPr wrap="square" rtlCol="0">
            <a:spAutoFit/>
          </a:bodyPr>
          <a:lstStyle/>
          <a:p>
            <a:pPr algn="ctr"/>
            <a:r>
              <a:rPr lang="lt-LT" sz="3200" dirty="0" smtClean="0"/>
              <a:t>To meto istoriniai pasakojimai ir pasakojimai apie šventųjų gyvenimą dažniausiai kalba apie istorines asmenybes. Apie tikrai gyvenusius žmones, kurie iškeliami iki idealo arba suniekinami kaip neatitinkantys idealo. Palankiai vertinami veikėjai piešiami šviesiomis spalvomis, juos idealizuojant, o priešai – tamsiomis spalvomis, iš jų šaipomasi.</a:t>
            </a:r>
            <a:endParaRPr lang="lt-LT" sz="3200" dirty="0"/>
          </a:p>
        </p:txBody>
      </p:sp>
      <p:sp>
        <p:nvSpPr>
          <p:cNvPr id="3" name="Poraštės vietos rezervavimo ženklas 2"/>
          <p:cNvSpPr>
            <a:spLocks noGrp="1"/>
          </p:cNvSpPr>
          <p:nvPr>
            <p:ph type="ftr" sz="quarter" idx="11"/>
          </p:nvPr>
        </p:nvSpPr>
        <p:spPr/>
        <p:txBody>
          <a:bodyPr/>
          <a:lstStyle/>
          <a:p>
            <a:r>
              <a:rPr lang="lt-LT" smtClean="0"/>
              <a:t>Laura Pupeikytė, Zarasų "Ąžuolo" gimnazija</a:t>
            </a:r>
            <a:endParaRPr lang="lt-L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57224" y="785794"/>
            <a:ext cx="7143800" cy="369332"/>
          </a:xfrm>
          <a:prstGeom prst="rect">
            <a:avLst/>
          </a:prstGeom>
          <a:noFill/>
        </p:spPr>
        <p:txBody>
          <a:bodyPr wrap="square" rtlCol="0">
            <a:spAutoFit/>
          </a:bodyPr>
          <a:lstStyle/>
          <a:p>
            <a:endParaRPr lang="lt-LT" dirty="0"/>
          </a:p>
        </p:txBody>
      </p:sp>
      <p:sp>
        <p:nvSpPr>
          <p:cNvPr id="6" name="TextBox 5"/>
          <p:cNvSpPr txBox="1"/>
          <p:nvPr/>
        </p:nvSpPr>
        <p:spPr>
          <a:xfrm>
            <a:off x="857224" y="642918"/>
            <a:ext cx="7072362" cy="1754326"/>
          </a:xfrm>
          <a:prstGeom prst="rect">
            <a:avLst/>
          </a:prstGeom>
          <a:noFill/>
        </p:spPr>
        <p:txBody>
          <a:bodyPr wrap="square" rtlCol="0">
            <a:spAutoFit/>
          </a:bodyPr>
          <a:lstStyle/>
          <a:p>
            <a:pPr algn="ctr"/>
            <a:r>
              <a:rPr lang="lt-LT" sz="3600" b="1" dirty="0" err="1" smtClean="0">
                <a:ln w="11430"/>
                <a:solidFill>
                  <a:schemeClr val="tx1">
                    <a:lumMod val="95000"/>
                    <a:lumOff val="5000"/>
                  </a:schemeClr>
                </a:solidFill>
                <a:effectLst>
                  <a:outerShdw blurRad="50800" dist="39000" dir="5460000" algn="tl">
                    <a:srgbClr val="000000">
                      <a:alpha val="38000"/>
                    </a:srgbClr>
                  </a:outerShdw>
                </a:effectLst>
              </a:rPr>
              <a:t>Riteriškoji</a:t>
            </a:r>
            <a:r>
              <a:rPr lang="lt-LT" sz="3600" b="1" dirty="0" smtClean="0">
                <a:ln w="11430"/>
                <a:solidFill>
                  <a:schemeClr val="tx1">
                    <a:lumMod val="95000"/>
                    <a:lumOff val="5000"/>
                  </a:schemeClr>
                </a:solidFill>
                <a:effectLst>
                  <a:outerShdw blurRad="50800" dist="39000" dir="5460000" algn="tl">
                    <a:srgbClr val="000000">
                      <a:alpha val="38000"/>
                    </a:srgbClr>
                  </a:outerShdw>
                </a:effectLst>
              </a:rPr>
              <a:t> </a:t>
            </a:r>
            <a:r>
              <a:rPr lang="lt-LT" sz="3600" b="1" dirty="0" smtClean="0">
                <a:ln w="11430"/>
                <a:solidFill>
                  <a:schemeClr val="tx1">
                    <a:lumMod val="95000"/>
                    <a:lumOff val="5000"/>
                  </a:schemeClr>
                </a:solidFill>
                <a:effectLst>
                  <a:outerShdw blurRad="50800" dist="39000" dir="5460000" algn="tl">
                    <a:srgbClr val="000000">
                      <a:alpha val="38000"/>
                    </a:srgbClr>
                  </a:outerShdw>
                </a:effectLst>
              </a:rPr>
              <a:t>literatūra </a:t>
            </a:r>
            <a:r>
              <a:rPr lang="lt-LT" sz="3600" b="1" dirty="0" smtClean="0">
                <a:ln w="11430"/>
                <a:solidFill>
                  <a:schemeClr val="tx1">
                    <a:lumMod val="95000"/>
                    <a:lumOff val="5000"/>
                  </a:schemeClr>
                </a:solidFill>
                <a:effectLst>
                  <a:outerShdw blurRad="50800" dist="39000" dir="5460000" algn="tl">
                    <a:srgbClr val="000000">
                      <a:alpha val="38000"/>
                    </a:srgbClr>
                  </a:outerShdw>
                </a:effectLst>
              </a:rPr>
              <a:t>yra skaitoma, nes </a:t>
            </a:r>
            <a:r>
              <a:rPr lang="lt-LT" sz="3600" b="1" dirty="0" smtClean="0">
                <a:ln w="11430"/>
                <a:solidFill>
                  <a:schemeClr val="tx1">
                    <a:lumMod val="95000"/>
                    <a:lumOff val="5000"/>
                  </a:schemeClr>
                </a:solidFill>
              </a:rPr>
              <a:t>ji yra įdomi, aprašomi jausmai, sužinome apie to meto gyvenimą. </a:t>
            </a:r>
            <a:endParaRPr lang="lt-LT" sz="3600" b="1" dirty="0">
              <a:ln w="11430"/>
              <a:solidFill>
                <a:schemeClr val="tx1">
                  <a:lumMod val="95000"/>
                  <a:lumOff val="5000"/>
                </a:schemeClr>
              </a:solidFill>
              <a:effectLst>
                <a:outerShdw blurRad="50800" dist="39000" dir="5460000" algn="tl">
                  <a:srgbClr val="000000">
                    <a:alpha val="38000"/>
                  </a:srgbClr>
                </a:outerShdw>
              </a:effectLst>
            </a:endParaRPr>
          </a:p>
        </p:txBody>
      </p:sp>
      <p:pic>
        <p:nvPicPr>
          <p:cNvPr id="1026" name="Picture 2" descr="http://www.lnb.lt/stotisFiles/uploadedAttachments/y182011102105652.jpg"/>
          <p:cNvPicPr>
            <a:picLocks noChangeAspect="1" noChangeArrowheads="1"/>
          </p:cNvPicPr>
          <p:nvPr/>
        </p:nvPicPr>
        <p:blipFill>
          <a:blip r:embed="rId2" cstate="print"/>
          <a:srcRect/>
          <a:stretch>
            <a:fillRect/>
          </a:stretch>
        </p:blipFill>
        <p:spPr bwMode="auto">
          <a:xfrm>
            <a:off x="357158" y="2643182"/>
            <a:ext cx="2508084" cy="3929114"/>
          </a:xfrm>
          <a:prstGeom prst="rect">
            <a:avLst/>
          </a:prstGeom>
          <a:noFill/>
        </p:spPr>
      </p:pic>
      <p:pic>
        <p:nvPicPr>
          <p:cNvPr id="1028" name="Picture 4" descr="http://1.bp.blogspot.com/-9SltKykKXm4/TekDSpkoGcI/AAAAAAAAAC4/VGbQGYCp_HE/s1600/songofrolandpicofroland.jpg"/>
          <p:cNvPicPr>
            <a:picLocks noChangeAspect="1" noChangeArrowheads="1"/>
          </p:cNvPicPr>
          <p:nvPr/>
        </p:nvPicPr>
        <p:blipFill>
          <a:blip r:embed="rId3" cstate="print"/>
          <a:srcRect/>
          <a:stretch>
            <a:fillRect/>
          </a:stretch>
        </p:blipFill>
        <p:spPr bwMode="auto">
          <a:xfrm>
            <a:off x="3286116" y="3000372"/>
            <a:ext cx="2357454" cy="3129547"/>
          </a:xfrm>
          <a:prstGeom prst="rect">
            <a:avLst/>
          </a:prstGeom>
          <a:noFill/>
        </p:spPr>
      </p:pic>
      <p:pic>
        <p:nvPicPr>
          <p:cNvPr id="1030" name="Picture 6" descr="http://www.unfinishedsong.com/books/images/RolandbySherwood.jpg"/>
          <p:cNvPicPr>
            <a:picLocks noChangeAspect="1" noChangeArrowheads="1"/>
          </p:cNvPicPr>
          <p:nvPr/>
        </p:nvPicPr>
        <p:blipFill>
          <a:blip r:embed="rId4" cstate="print"/>
          <a:srcRect/>
          <a:stretch>
            <a:fillRect/>
          </a:stretch>
        </p:blipFill>
        <p:spPr bwMode="auto">
          <a:xfrm>
            <a:off x="6143636" y="2928934"/>
            <a:ext cx="2356171" cy="3429024"/>
          </a:xfrm>
          <a:prstGeom prst="rect">
            <a:avLst/>
          </a:prstGeom>
          <a:noFill/>
        </p:spPr>
      </p:pic>
      <p:sp>
        <p:nvSpPr>
          <p:cNvPr id="7" name="Poraštės vietos rezervavimo ženklas 6"/>
          <p:cNvSpPr>
            <a:spLocks noGrp="1"/>
          </p:cNvSpPr>
          <p:nvPr>
            <p:ph type="ftr" sz="quarter" idx="11"/>
          </p:nvPr>
        </p:nvSpPr>
        <p:spPr/>
        <p:txBody>
          <a:bodyPr/>
          <a:lstStyle/>
          <a:p>
            <a:r>
              <a:rPr lang="lt-LT" smtClean="0"/>
              <a:t>Laura Pupeikytė, Zarasų "Ąžuolo" gimnazija</a:t>
            </a:r>
            <a:endParaRPr lang="lt-L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anim calcmode="lin" valueType="num">
                                      <p:cBhvr additive="base">
                                        <p:cTn id="9" dur="2000" fill="hold"/>
                                        <p:tgtEl>
                                          <p:spTgt spid="1026"/>
                                        </p:tgtEl>
                                        <p:attrNameLst>
                                          <p:attrName>ppt_x</p:attrName>
                                        </p:attrNameLst>
                                      </p:cBhvr>
                                      <p:tavLst>
                                        <p:tav tm="0">
                                          <p:val>
                                            <p:strVal val="#ppt_x"/>
                                          </p:val>
                                        </p:tav>
                                        <p:tav tm="100000">
                                          <p:val>
                                            <p:strVal val="#ppt_x"/>
                                          </p:val>
                                        </p:tav>
                                      </p:tavLst>
                                    </p:anim>
                                    <p:anim calcmode="lin" valueType="num">
                                      <p:cBhvr additive="base">
                                        <p:cTn id="10" dur="2000" fill="hold"/>
                                        <p:tgtEl>
                                          <p:spTgt spid="1026"/>
                                        </p:tgtEl>
                                        <p:attrNameLst>
                                          <p:attrName>ppt_y</p:attrName>
                                        </p:attrNameLst>
                                      </p:cBhvr>
                                      <p:tavLst>
                                        <p:tav tm="0">
                                          <p:val>
                                            <p:strVal val="1+#ppt_h/2"/>
                                          </p:val>
                                        </p:tav>
                                        <p:tav tm="100000">
                                          <p:val>
                                            <p:strVal val="#ppt_y"/>
                                          </p:val>
                                        </p:tav>
                                      </p:tavLst>
                                    </p:anim>
                                  </p:childTnLst>
                                </p:cTn>
                              </p:par>
                              <p:par>
                                <p:cTn id="11" presetID="2" presetClass="entr" presetSubtype="6"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2000" fill="hold"/>
                                        <p:tgtEl>
                                          <p:spTgt spid="1028"/>
                                        </p:tgtEl>
                                        <p:attrNameLst>
                                          <p:attrName>ppt_x</p:attrName>
                                        </p:attrNameLst>
                                      </p:cBhvr>
                                      <p:tavLst>
                                        <p:tav tm="0">
                                          <p:val>
                                            <p:strVal val="1+#ppt_w/2"/>
                                          </p:val>
                                        </p:tav>
                                        <p:tav tm="100000">
                                          <p:val>
                                            <p:strVal val="#ppt_x"/>
                                          </p:val>
                                        </p:tav>
                                      </p:tavLst>
                                    </p:anim>
                                    <p:anim calcmode="lin" valueType="num">
                                      <p:cBhvr additive="base">
                                        <p:cTn id="14" dur="2000" fill="hold"/>
                                        <p:tgtEl>
                                          <p:spTgt spid="1028"/>
                                        </p:tgtEl>
                                        <p:attrNameLst>
                                          <p:attrName>ppt_y</p:attrName>
                                        </p:attrNameLst>
                                      </p:cBhvr>
                                      <p:tavLst>
                                        <p:tav tm="0">
                                          <p:val>
                                            <p:strVal val="1+#ppt_h/2"/>
                                          </p:val>
                                        </p:tav>
                                        <p:tav tm="100000">
                                          <p:val>
                                            <p:strVal val="#ppt_y"/>
                                          </p:val>
                                        </p:tav>
                                      </p:tavLst>
                                    </p:anim>
                                  </p:childTnLst>
                                </p:cTn>
                              </p:par>
                              <p:par>
                                <p:cTn id="15" presetID="2" presetClass="entr" presetSubtype="12" fill="hold" nodeType="withEffect">
                                  <p:stCondLst>
                                    <p:cond delay="0"/>
                                  </p:stCondLst>
                                  <p:childTnLst>
                                    <p:set>
                                      <p:cBhvr>
                                        <p:cTn id="16" dur="1" fill="hold">
                                          <p:stCondLst>
                                            <p:cond delay="0"/>
                                          </p:stCondLst>
                                        </p:cTn>
                                        <p:tgtEl>
                                          <p:spTgt spid="1030"/>
                                        </p:tgtEl>
                                        <p:attrNameLst>
                                          <p:attrName>style.visibility</p:attrName>
                                        </p:attrNameLst>
                                      </p:cBhvr>
                                      <p:to>
                                        <p:strVal val="visible"/>
                                      </p:to>
                                    </p:set>
                                    <p:anim calcmode="lin" valueType="num">
                                      <p:cBhvr additive="base">
                                        <p:cTn id="17" dur="2000" fill="hold"/>
                                        <p:tgtEl>
                                          <p:spTgt spid="1030"/>
                                        </p:tgtEl>
                                        <p:attrNameLst>
                                          <p:attrName>ppt_x</p:attrName>
                                        </p:attrNameLst>
                                      </p:cBhvr>
                                      <p:tavLst>
                                        <p:tav tm="0">
                                          <p:val>
                                            <p:strVal val="0-#ppt_w/2"/>
                                          </p:val>
                                        </p:tav>
                                        <p:tav tm="100000">
                                          <p:val>
                                            <p:strVal val="#ppt_x"/>
                                          </p:val>
                                        </p:tav>
                                      </p:tavLst>
                                    </p:anim>
                                    <p:anim calcmode="lin" valueType="num">
                                      <p:cBhvr additive="base">
                                        <p:cTn id="18" dur="20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TotalTime>
  <Words>219</Words>
  <Application>Microsoft Office PowerPoint</Application>
  <PresentationFormat>Demonstracija ekrane (4:3)</PresentationFormat>
  <Paragraphs>18</Paragraphs>
  <Slides>7</Slides>
  <Notes>0</Notes>
  <HiddenSlides>0</HiddenSlides>
  <MMClips>0</MMClips>
  <ScaleCrop>false</ScaleCrop>
  <HeadingPairs>
    <vt:vector size="4" baseType="variant">
      <vt:variant>
        <vt:lpstr>Tema</vt:lpstr>
      </vt:variant>
      <vt:variant>
        <vt:i4>1</vt:i4>
      </vt:variant>
      <vt:variant>
        <vt:lpstr>Skaidrių pavadinimai</vt:lpstr>
      </vt:variant>
      <vt:variant>
        <vt:i4>7</vt:i4>
      </vt:variant>
    </vt:vector>
  </HeadingPairs>
  <TitlesOfParts>
    <vt:vector size="8" baseType="lpstr">
      <vt:lpstr>Office Theme</vt:lpstr>
      <vt:lpstr>Skaidrė 1</vt:lpstr>
      <vt:lpstr>Skaidrė 2</vt:lpstr>
      <vt:lpstr>Skaidrė 3</vt:lpstr>
      <vt:lpstr>Skaidrė 4</vt:lpstr>
      <vt:lpstr>Skaidrė 5</vt:lpstr>
      <vt:lpstr>Skaidrė 6</vt:lpstr>
      <vt:lpstr>Skaidrė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Ina</dc:creator>
  <cp:lastModifiedBy>VARTOTOJAS</cp:lastModifiedBy>
  <cp:revision>15</cp:revision>
  <dcterms:created xsi:type="dcterms:W3CDTF">2012-12-12T12:21:09Z</dcterms:created>
  <dcterms:modified xsi:type="dcterms:W3CDTF">2012-12-19T12:32:41Z</dcterms:modified>
</cp:coreProperties>
</file>