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62" r:id="rId4"/>
    <p:sldId id="263" r:id="rId5"/>
    <p:sldId id="259" r:id="rId6"/>
    <p:sldId id="260" r:id="rId7"/>
    <p:sldId id="261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56" autoAdjust="0"/>
    <p:restoredTop sz="94660"/>
  </p:normalViewPr>
  <p:slideViewPr>
    <p:cSldViewPr>
      <p:cViewPr varScale="1">
        <p:scale>
          <a:sx n="106" d="100"/>
          <a:sy n="106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533FB47-FE6F-4E83-B7F9-A9D24CFA2756}" type="datetimeFigureOut">
              <a:rPr lang="lt-LT" smtClean="0"/>
              <a:pPr/>
              <a:t>2012.12.19</a:t>
            </a:fld>
            <a:endParaRPr lang="lt-LT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6ECCB1E-9DE8-49C7-8A12-1C661E6CE6F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857232"/>
            <a:ext cx="7858180" cy="44627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lt-LT" sz="80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Riteriškoji</a:t>
            </a:r>
            <a:r>
              <a:rPr lang="lt-LT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lt-LT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viduramžių literatūra</a:t>
            </a:r>
            <a:endParaRPr lang="lt-LT" sz="8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lt-LT" sz="4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5229200"/>
            <a:ext cx="7429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latin typeface="Arial" pitchFamily="34" charset="0"/>
                <a:cs typeface="Arial" pitchFamily="34" charset="0"/>
              </a:rPr>
              <a:t>Darbą parengė: Adas </a:t>
            </a:r>
            <a:r>
              <a:rPr lang="lt-LT" sz="2000" dirty="0" err="1" smtClean="0">
                <a:latin typeface="Arial" pitchFamily="34" charset="0"/>
                <a:cs typeface="Arial" pitchFamily="34" charset="0"/>
              </a:rPr>
              <a:t>Marozas</a:t>
            </a:r>
            <a:r>
              <a:rPr lang="lt-LT" sz="2000" dirty="0" smtClean="0">
                <a:latin typeface="Arial" pitchFamily="34" charset="0"/>
                <a:cs typeface="Arial" pitchFamily="34" charset="0"/>
              </a:rPr>
              <a:t>, Dagnė Kolesnikovaitė, Edita Kanapeckaitė, Ina Palionytė, Kotryna </a:t>
            </a:r>
            <a:r>
              <a:rPr lang="lt-LT" sz="2000" dirty="0" err="1" smtClean="0">
                <a:latin typeface="Arial" pitchFamily="34" charset="0"/>
                <a:cs typeface="Arial" pitchFamily="34" charset="0"/>
              </a:rPr>
              <a:t>Lamanauskaitė</a:t>
            </a:r>
            <a:r>
              <a:rPr lang="lt-LT" sz="2000" dirty="0" smtClean="0">
                <a:latin typeface="Arial" pitchFamily="34" charset="0"/>
                <a:cs typeface="Arial" pitchFamily="34" charset="0"/>
              </a:rPr>
              <a:t>, Laura </a:t>
            </a:r>
            <a:r>
              <a:rPr lang="lt-LT" sz="2000" dirty="0" err="1" smtClean="0">
                <a:latin typeface="Arial" pitchFamily="34" charset="0"/>
                <a:cs typeface="Arial" pitchFamily="34" charset="0"/>
              </a:rPr>
              <a:t>Nastajūtė</a:t>
            </a:r>
            <a:r>
              <a:rPr lang="lt-LT" sz="20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lt-LT" sz="2000" dirty="0" smtClean="0">
                <a:latin typeface="Arial" pitchFamily="34" charset="0"/>
                <a:cs typeface="Arial" pitchFamily="34" charset="0"/>
              </a:rPr>
              <a:t>1B klasė</a:t>
            </a:r>
            <a:endParaRPr lang="lt-LT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1714488"/>
            <a:ext cx="5500726" cy="4286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latin typeface="Arial" pitchFamily="34" charset="0"/>
                <a:cs typeface="Arial" pitchFamily="34" charset="0"/>
              </a:rPr>
              <a:t>Riterių romanas - vienas svarbiausių Vakarų Europos viduramžių literatūros žanrų</a:t>
            </a:r>
            <a:r>
              <a:rPr lang="lt-LT" sz="3000" dirty="0" smtClean="0">
                <a:latin typeface="Arial" pitchFamily="34" charset="0"/>
                <a:cs typeface="Arial" pitchFamily="34" charset="0"/>
              </a:rPr>
              <a:t>.Tai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grakštūs, išdailinti, puošnūs vaizdai. Riterių romano raidai didelę reikšmę turėjo trys literatūriniai-istoriniai šaltiniai: antika, keltų folkloras ir Rytų pasaulis.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14480" y="357166"/>
            <a:ext cx="26853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5400" dirty="0" smtClean="0">
                <a:latin typeface="Arial" pitchFamily="34" charset="0"/>
                <a:cs typeface="Arial" pitchFamily="34" charset="0"/>
              </a:rPr>
              <a:t>Kas tai?</a:t>
            </a:r>
            <a:endParaRPr lang="lt-LT" sz="5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 descr="diuma_trys_muskietininka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3500438"/>
            <a:ext cx="1857356" cy="2701610"/>
          </a:xfrm>
          <a:prstGeom prst="rect">
            <a:avLst/>
          </a:prstGeom>
          <a:noFill/>
        </p:spPr>
      </p:pic>
      <p:pic>
        <p:nvPicPr>
          <p:cNvPr id="5" name="Picture 7" descr="riteria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285728"/>
            <a:ext cx="1908779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1285860"/>
            <a:ext cx="80010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b="1" dirty="0" smtClean="0">
                <a:latin typeface="Arial" pitchFamily="34" charset="0"/>
                <a:cs typeface="Arial" pitchFamily="34" charset="0"/>
              </a:rPr>
              <a:t>Iš kur atsirado riterinė literatūra?</a:t>
            </a:r>
          </a:p>
          <a:p>
            <a:pPr algn="ctr"/>
            <a:endParaRPr lang="lt-LT" sz="32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Riterini</a:t>
            </a:r>
            <a:r>
              <a:rPr lang="lt-LT" sz="3200" dirty="0" err="1" smtClean="0">
                <a:latin typeface="Arial" pitchFamily="34" charset="0"/>
                <a:cs typeface="Arial" pitchFamily="34" charset="0"/>
              </a:rPr>
              <a:t>us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roman</a:t>
            </a:r>
            <a:r>
              <a:rPr lang="lt-LT" sz="3200" dirty="0" err="1" smtClean="0">
                <a:latin typeface="Arial" pitchFamily="34" charset="0"/>
                <a:cs typeface="Arial" pitchFamily="34" charset="0"/>
              </a:rPr>
              <a:t>us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 rašė trubadūrai, vėliau įvairūs rašytojai.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Kai kurių ankstyvųjų riterinių romanų temos kilo iš antikos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Pačių sudėtingiausių siužetų riteriniai romanai vis dėlto rėmėsi senovės keltų mitais bei sakmėmis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endParaRPr lang="lt-LT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Veikla straipsniai Trumpa Vakaru Europos viduramziu sarvuotės istorija 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643314"/>
            <a:ext cx="3786214" cy="2965979"/>
          </a:xfrm>
          <a:prstGeom prst="rect">
            <a:avLst/>
          </a:prstGeom>
          <a:noFill/>
        </p:spPr>
      </p:pic>
      <p:pic>
        <p:nvPicPr>
          <p:cNvPr id="4098" name="Picture 2" descr="http://www.tintagelcastle.nl/image/lady_and_knigh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4203562" cy="3071834"/>
          </a:xfrm>
          <a:prstGeom prst="rect">
            <a:avLst/>
          </a:prstGeom>
          <a:noFill/>
        </p:spPr>
      </p:pic>
      <p:pic>
        <p:nvPicPr>
          <p:cNvPr id="4100" name="Picture 4" descr="http://www.familyplayhouse.com/LoveKnigh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643314"/>
            <a:ext cx="3876675" cy="2857500"/>
          </a:xfrm>
          <a:prstGeom prst="rect">
            <a:avLst/>
          </a:prstGeom>
          <a:noFill/>
        </p:spPr>
      </p:pic>
      <p:pic>
        <p:nvPicPr>
          <p:cNvPr id="4102" name="Picture 6" descr="http://upload.wikimedia.org/wikipedia/commons/thumb/2/27/Rolandfealty.jpg/245px-Rolandfealt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285728"/>
            <a:ext cx="2857520" cy="3172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28926" y="571480"/>
            <a:ext cx="36070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000" dirty="0" smtClean="0">
                <a:latin typeface="Arial" pitchFamily="34" charset="0"/>
                <a:cs typeface="Arial" pitchFamily="34" charset="0"/>
              </a:rPr>
              <a:t>Kas yra riteris?</a:t>
            </a:r>
            <a:endParaRPr lang="lt-LT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7224" y="1857364"/>
            <a:ext cx="76438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t-LT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Žodis riteris kilęs iš vokiečių kalbos </a:t>
            </a:r>
            <a:r>
              <a:rPr lang="ru-RU" sz="3200" i="1" dirty="0" smtClean="0">
                <a:latin typeface="Arial" pitchFamily="34" charset="0"/>
                <a:cs typeface="Arial" pitchFamily="34" charset="0"/>
              </a:rPr>
              <a:t>ritter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, kuris lietuvių kalboje reiškia raitelis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928662" y="3286124"/>
            <a:ext cx="721523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t-LT" sz="3200" dirty="0" smtClean="0">
                <a:latin typeface="Arial" pitchFamily="34" charset="0"/>
                <a:cs typeface="Arial" pitchFamily="34" charset="0"/>
              </a:rPr>
              <a:t> V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iduriniuose amžiuose – asmuo, priklausantis kariniam bajorų luomui, įgijęs tam tikrą pasirengimą ir gavęs riterio šventinimus.</a:t>
            </a: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5852" y="285728"/>
            <a:ext cx="66159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400" dirty="0" smtClean="0">
                <a:latin typeface="Arial" pitchFamily="34" charset="0"/>
                <a:cs typeface="Arial" pitchFamily="34" charset="0"/>
              </a:rPr>
              <a:t>Iš kur atsirasdavo riteriai?</a:t>
            </a:r>
            <a:endParaRPr lang="lt-LT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720" y="1785926"/>
            <a:ext cx="55007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latin typeface="Arial" pitchFamily="34" charset="0"/>
                <a:cs typeface="Arial" pitchFamily="34" charset="0"/>
              </a:rPr>
              <a:t>Kilmingųjų tėvų sūnus sulaukęs septynerių metų, apsigyvendavo kito riterio pilyje ir imdavo tarnauti iš pradžių pažu, paskui ginklanešiu. Jis mokėsi joti ir kautis, o su</a:t>
            </a:r>
            <a:r>
              <a:rPr lang="lt-LT" sz="3000" dirty="0" err="1" smtClean="0">
                <a:latin typeface="Arial" pitchFamily="34" charset="0"/>
                <a:cs typeface="Arial" pitchFamily="34" charset="0"/>
              </a:rPr>
              <a:t>lau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kęs 21 met</a:t>
            </a:r>
            <a:r>
              <a:rPr lang="lt-LT" sz="3000" dirty="0" smtClean="0">
                <a:latin typeface="Arial" pitchFamily="34" charset="0"/>
                <a:cs typeface="Arial" pitchFamily="34" charset="0"/>
              </a:rPr>
              <a:t>ų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 buvo įšventinamas į riterius.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714488"/>
            <a:ext cx="2457937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00298" y="142852"/>
            <a:ext cx="44358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000" b="1" dirty="0" smtClean="0">
                <a:latin typeface="Arial" pitchFamily="34" charset="0"/>
                <a:cs typeface="Arial" pitchFamily="34" charset="0"/>
              </a:rPr>
              <a:t>Riterinė</a:t>
            </a:r>
            <a:r>
              <a:rPr lang="lt-LT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lt-LT" sz="4000" b="1" dirty="0" smtClean="0">
                <a:latin typeface="Arial" pitchFamily="34" charset="0"/>
                <a:cs typeface="Arial" pitchFamily="34" charset="0"/>
              </a:rPr>
              <a:t>literatūra</a:t>
            </a:r>
            <a:endParaRPr lang="lt-LT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28662" y="2571744"/>
            <a:ext cx="778674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Riterinė tų laikų literatūra dar buvo vadinama kurtuazine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Riteriniai romanai buvo rašomi ir eilėmis, ir proza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Riterinių romanų XII a. ir XIII a. buvo daug. Dėl patogumo jie skirstomi į ciklus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seniausias yra antikinis ciklas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gausesnis už jį yra nuotykių ciklas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Didžiausią riterinių romanų grupę sudarė bretonų romanų ciklas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1142984"/>
            <a:ext cx="8136904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Svarbiausi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jos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žanrai:poezija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ir riterių romanai.</a:t>
            </a:r>
            <a:endParaRPr lang="lt-LT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86182" y="714356"/>
            <a:ext cx="5143536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b="1" dirty="0" smtClean="0">
                <a:latin typeface="Arial" pitchFamily="34" charset="0"/>
                <a:cs typeface="Arial" pitchFamily="34" charset="0"/>
              </a:rPr>
              <a:t>Kas svarbu riterinėje literatūroje?</a:t>
            </a:r>
          </a:p>
          <a:p>
            <a:endParaRPr lang="lt-LT" dirty="0" smtClean="0">
              <a:latin typeface="Calibri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Svarbus visos riterinės kultūros motyvas yra damos kultas. Literatūra jau nebevaizduoja karžygiškų riterio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darbų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lt-LT" sz="2800" dirty="0" smtClean="0">
                <a:latin typeface="Arial" pitchFamily="34" charset="0"/>
                <a:cs typeface="Arial" pitchFamily="34" charset="0"/>
              </a:rPr>
              <a:t>tik dėl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karaliaus, tėvynės arba tikėjimo- pirmiausia jis tarnauja damai, nesipriešindamas paklūsta visiems jos norams, visur ir visada pabrėžia savo atsidavimą jai</a:t>
            </a:r>
            <a:r>
              <a:rPr lang="lt-LT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://3.bp.blogspot.com/_fPoWZ33QqG4/S7oouvT8k7I/AAAAAAAAGa0/izQKmtSXXGQ/s1600/_Guinevere%2520and%2520lancelot_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00174"/>
            <a:ext cx="3496087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357166"/>
            <a:ext cx="7215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latin typeface="Arial" pitchFamily="34" charset="0"/>
                <a:cs typeface="Arial" pitchFamily="34" charset="0"/>
              </a:rPr>
              <a:t>Žymiausi viduramžių literatūros riteriniai kūriniai</a:t>
            </a:r>
            <a:endParaRPr lang="lt-LT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643050"/>
            <a:ext cx="314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 smtClean="0">
                <a:latin typeface="Arial" pitchFamily="34" charset="0"/>
                <a:cs typeface="Arial" pitchFamily="34" charset="0"/>
              </a:rPr>
              <a:t>Prancūzų epas „Rolando giesmė”</a:t>
            </a:r>
            <a:endParaRPr lang="lt-LT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el-knygos.eu/uploads/posts/2012-07/thumbs/1342259456_fq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786058"/>
            <a:ext cx="2000264" cy="295897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428860" y="4643446"/>
            <a:ext cx="47863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800" dirty="0" smtClean="0">
                <a:latin typeface="Arial" pitchFamily="34" charset="0"/>
                <a:cs typeface="Arial" pitchFamily="34" charset="0"/>
              </a:rPr>
              <a:t>Migelio </a:t>
            </a:r>
            <a:r>
              <a:rPr lang="lt-LT" sz="2800" dirty="0" err="1" smtClean="0">
                <a:latin typeface="Arial" pitchFamily="34" charset="0"/>
                <a:cs typeface="Arial" pitchFamily="34" charset="0"/>
              </a:rPr>
              <a:t>de</a:t>
            </a:r>
            <a:r>
              <a:rPr lang="lt-LT" sz="2800" dirty="0" smtClean="0">
                <a:latin typeface="Arial" pitchFamily="34" charset="0"/>
                <a:cs typeface="Arial" pitchFamily="34" charset="0"/>
              </a:rPr>
              <a:t> Servanteso</a:t>
            </a:r>
          </a:p>
          <a:p>
            <a:pPr algn="ctr"/>
            <a:r>
              <a:rPr lang="lt-LT" sz="2800" dirty="0" smtClean="0">
                <a:latin typeface="Arial" pitchFamily="34" charset="0"/>
                <a:cs typeface="Arial" pitchFamily="34" charset="0"/>
              </a:rPr>
              <a:t>„Don Kichotas</a:t>
            </a:r>
            <a:r>
              <a:rPr lang="lt-LT" sz="2800" dirty="0" smtClean="0">
                <a:latin typeface="Arial" pitchFamily="34" charset="0"/>
                <a:cs typeface="Arial" pitchFamily="34" charset="0"/>
              </a:rPr>
              <a:t>“</a:t>
            </a:r>
          </a:p>
          <a:p>
            <a:pPr algn="ctr"/>
            <a:r>
              <a:rPr lang="lt-LT" sz="2800" dirty="0" smtClean="0">
                <a:latin typeface="Arial" pitchFamily="34" charset="0"/>
                <a:cs typeface="Arial" pitchFamily="34" charset="0"/>
              </a:rPr>
              <a:t>(riterinių romanų parodija)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t-LT" sz="3200" dirty="0" smtClean="0">
                <a:latin typeface="Arial" pitchFamily="34" charset="0"/>
                <a:cs typeface="Arial" pitchFamily="34" charset="0"/>
              </a:rPr>
            </a:br>
            <a:endParaRPr lang="lt-LT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 descr="https://encrypted-tbn2.gstatic.com/images?q=tbn:ANd9GcTHTGMgMtRS3nNiK40dkQQw7SUdS6ZTV7Anaa_Xn-ee2EJQmu9sH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714488"/>
            <a:ext cx="2000264" cy="283581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215074" y="1643050"/>
            <a:ext cx="27860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 err="1" smtClean="0">
                <a:latin typeface="Arial" pitchFamily="34" charset="0"/>
                <a:cs typeface="Arial" pitchFamily="34" charset="0"/>
              </a:rPr>
              <a:t>Chrétien</a:t>
            </a:r>
            <a:r>
              <a:rPr lang="lt-LT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lt-LT" sz="2400" dirty="0" err="1" smtClean="0">
                <a:latin typeface="Arial" pitchFamily="34" charset="0"/>
                <a:cs typeface="Arial" pitchFamily="34" charset="0"/>
              </a:rPr>
              <a:t>de</a:t>
            </a:r>
            <a:r>
              <a:rPr lang="lt-LT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lt-LT" sz="2400" dirty="0" err="1" smtClean="0">
                <a:latin typeface="Arial" pitchFamily="34" charset="0"/>
                <a:cs typeface="Arial" pitchFamily="34" charset="0"/>
              </a:rPr>
              <a:t>Troyes</a:t>
            </a:r>
            <a:r>
              <a:rPr lang="lt-LT" sz="2400" dirty="0" smtClean="0">
                <a:latin typeface="Arial" pitchFamily="34" charset="0"/>
                <a:cs typeface="Arial" pitchFamily="34" charset="0"/>
              </a:rPr>
              <a:t> „</a:t>
            </a:r>
            <a:r>
              <a:rPr lang="lt-LT" sz="2400" dirty="0" err="1" smtClean="0">
                <a:latin typeface="Arial" pitchFamily="34" charset="0"/>
                <a:cs typeface="Arial" pitchFamily="34" charset="0"/>
              </a:rPr>
              <a:t>Persevalis</a:t>
            </a:r>
            <a:r>
              <a:rPr lang="lt-LT" sz="2400" dirty="0" smtClean="0">
                <a:latin typeface="Arial" pitchFamily="34" charset="0"/>
                <a:cs typeface="Arial" pitchFamily="34" charset="0"/>
              </a:rPr>
              <a:t>, arba pasakojimas apie Gralį”</a:t>
            </a:r>
            <a:endParaRPr lang="lt-LT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4" name="Picture 6" descr="http://www.gimtasiszodis.lt/wp-content/uploads/2011/05/Persevalis-arba-p-a-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3286124"/>
            <a:ext cx="1714500" cy="2876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00042"/>
            <a:ext cx="77867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dirty="0" smtClean="0">
                <a:latin typeface="Arial" pitchFamily="34" charset="0"/>
                <a:cs typeface="Arial" pitchFamily="34" charset="0"/>
              </a:rPr>
              <a:t>Viduramžių riteriniai kūriniai, nors ir parašyti seniai 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,yra 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unikalūs, 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jie </a:t>
            </a:r>
            <a:r>
              <a:rPr lang="lt-LT" sz="3200" dirty="0" smtClean="0">
                <a:latin typeface="Arial" pitchFamily="34" charset="0"/>
                <a:cs typeface="Arial" pitchFamily="34" charset="0"/>
              </a:rPr>
              <a:t>įtraukti į mokyklos programas ir juos skaito visas pasaulis.</a:t>
            </a:r>
            <a:endParaRPr lang="lt-LT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www.allempires.com/Uploads/Sarmatian_Knig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643182"/>
            <a:ext cx="3359307" cy="2788225"/>
          </a:xfrm>
          <a:prstGeom prst="rect">
            <a:avLst/>
          </a:prstGeom>
          <a:noFill/>
        </p:spPr>
      </p:pic>
      <p:pic>
        <p:nvPicPr>
          <p:cNvPr id="1030" name="Picture 6" descr="http://www.omdurman.org/rola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643314"/>
            <a:ext cx="3667151" cy="2750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173</TotalTime>
  <Words>361</Words>
  <Application>Microsoft Office PowerPoint</Application>
  <PresentationFormat>Demonstracija ekrane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Trek</vt:lpstr>
      <vt:lpstr>Skaidrė 1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  <vt:lpstr>Skaidrė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Ina</dc:creator>
  <cp:lastModifiedBy>VARTOTOJAS</cp:lastModifiedBy>
  <cp:revision>20</cp:revision>
  <dcterms:created xsi:type="dcterms:W3CDTF">2012-12-08T10:11:46Z</dcterms:created>
  <dcterms:modified xsi:type="dcterms:W3CDTF">2012-12-19T12:49:58Z</dcterms:modified>
</cp:coreProperties>
</file>