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1444D-2CCA-41A3-B27A-7110133156A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83F8-AE5A-4A4B-9952-57A4EB6D4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1444D-2CCA-41A3-B27A-7110133156A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83F8-AE5A-4A4B-9952-57A4EB6D4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1444D-2CCA-41A3-B27A-7110133156A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83F8-AE5A-4A4B-9952-57A4EB6D4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1444D-2CCA-41A3-B27A-7110133156A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83F8-AE5A-4A4B-9952-57A4EB6D4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1444D-2CCA-41A3-B27A-7110133156A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83F8-AE5A-4A4B-9952-57A4EB6D4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1444D-2CCA-41A3-B27A-7110133156A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83F8-AE5A-4A4B-9952-57A4EB6D4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1444D-2CCA-41A3-B27A-7110133156A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83F8-AE5A-4A4B-9952-57A4EB6D4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1444D-2CCA-41A3-B27A-7110133156A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83F8-AE5A-4A4B-9952-57A4EB6D4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1444D-2CCA-41A3-B27A-7110133156A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83F8-AE5A-4A4B-9952-57A4EB6D4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1444D-2CCA-41A3-B27A-7110133156A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83F8-AE5A-4A4B-9952-57A4EB6D4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1444D-2CCA-41A3-B27A-7110133156A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83F8-AE5A-4A4B-9952-57A4EB6D4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1444D-2CCA-41A3-B27A-7110133156A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D83F8-AE5A-4A4B-9952-57A4EB6D4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928670"/>
            <a:ext cx="7772400" cy="1612901"/>
          </a:xfrm>
        </p:spPr>
        <p:txBody>
          <a:bodyPr>
            <a:normAutofit fontScale="90000"/>
          </a:bodyPr>
          <a:lstStyle/>
          <a:p>
            <a:r>
              <a:rPr lang="lt-LT" sz="5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Prancūzų epas</a:t>
            </a: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lt-LT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„Rolando giesmė“</a:t>
            </a:r>
            <a:endParaRPr lang="lt-L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86446" y="5786454"/>
            <a:ext cx="3128962" cy="923916"/>
          </a:xfrm>
        </p:spPr>
        <p:txBody>
          <a:bodyPr>
            <a:normAutofit fontScale="55000" lnSpcReduction="20000"/>
          </a:bodyPr>
          <a:lstStyle/>
          <a:p>
            <a:r>
              <a:rPr lang="lt-LT" dirty="0" smtClean="0">
                <a:solidFill>
                  <a:schemeClr val="tx2"/>
                </a:solidFill>
              </a:rPr>
              <a:t>Ugnė Jankauskaitė, Gabrielė Jaroševič, Monika Čepukaitė, Monika Prekel, 1b klasė</a:t>
            </a:r>
          </a:p>
          <a:p>
            <a:endParaRPr lang="en-US" dirty="0"/>
          </a:p>
        </p:txBody>
      </p:sp>
      <p:pic>
        <p:nvPicPr>
          <p:cNvPr id="4" name="Picture 3" descr="songofroland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0430" y="2857496"/>
            <a:ext cx="2080830" cy="33160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Viduramžiai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92880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	</a:t>
            </a:r>
            <a:r>
              <a:rPr lang="lt-LT" b="1" i="1" dirty="0" smtClean="0"/>
              <a:t>Viduramžiai</a:t>
            </a:r>
            <a:r>
              <a:rPr lang="lt-LT" i="1" dirty="0" smtClean="0"/>
              <a:t> </a:t>
            </a:r>
            <a:r>
              <a:rPr lang="lt-LT" dirty="0" smtClean="0"/>
              <a:t>- istorinė Europos istorijos epocha, datuojama tarp Antikos ir Naujųjų laikų. Viduramžių pradžia tradiciškai laikomi 476-ieji metai (Vakarų Romos imperijos žlugimo metai).</a:t>
            </a:r>
            <a:endParaRPr lang="en-US" dirty="0"/>
          </a:p>
        </p:txBody>
      </p:sp>
      <p:pic>
        <p:nvPicPr>
          <p:cNvPr id="5" name="Picture 4" descr="103-knight-medieval-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4214818"/>
            <a:ext cx="3095630" cy="232172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Viduramžių bruožai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14422"/>
            <a:ext cx="8478684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dirty="0" smtClean="0"/>
              <a:t>	Viduramžiai yra vienas savičiausių Europos istorijos laikotarpių. Jo svarbiausi bruožai </a:t>
            </a:r>
            <a:r>
              <a:rPr lang="lt-LT" dirty="0" smtClean="0"/>
              <a:t>:</a:t>
            </a:r>
            <a:endParaRPr lang="lt-LT" dirty="0" smtClean="0"/>
          </a:p>
          <a:p>
            <a:r>
              <a:rPr lang="lt-LT" sz="2200" dirty="0" smtClean="0"/>
              <a:t>feodalizmas </a:t>
            </a:r>
            <a:r>
              <a:rPr lang="lt-LT" sz="2200" dirty="0" smtClean="0"/>
              <a:t>bei luominė santvarka;</a:t>
            </a:r>
          </a:p>
          <a:p>
            <a:r>
              <a:rPr lang="lt-LT" sz="2200" u="sng" dirty="0" smtClean="0"/>
              <a:t>riterių </a:t>
            </a:r>
            <a:r>
              <a:rPr lang="lt-LT" sz="2200" u="sng" dirty="0" smtClean="0"/>
              <a:t>(pasaulietinės) bei religinės kultūros konkurencija;</a:t>
            </a:r>
          </a:p>
          <a:p>
            <a:r>
              <a:rPr lang="lt-LT" sz="2200" dirty="0" smtClean="0"/>
              <a:t>krikščionių </a:t>
            </a:r>
            <a:r>
              <a:rPr lang="lt-LT" sz="2200" dirty="0" smtClean="0"/>
              <a:t>Bažnyčios vienijimasis bei centralizacija;</a:t>
            </a:r>
          </a:p>
          <a:p>
            <a:r>
              <a:rPr lang="lt-LT" sz="2200" dirty="0" smtClean="0"/>
              <a:t>nacionalinių </a:t>
            </a:r>
            <a:r>
              <a:rPr lang="lt-LT" sz="2200" dirty="0" smtClean="0"/>
              <a:t>valstybių formavimosi užuomazgos;</a:t>
            </a:r>
          </a:p>
          <a:p>
            <a:r>
              <a:rPr lang="lt-LT" sz="2200" dirty="0" smtClean="0"/>
              <a:t>katedrų, vienuolynų, vėliau universitetų, kaip šviesos židinių reikšmė, miestų kaip ekonominių centrų augimas;</a:t>
            </a:r>
          </a:p>
          <a:p>
            <a:r>
              <a:rPr lang="lt-LT" sz="2200" u="sng" dirty="0" smtClean="0"/>
              <a:t>lotynų </a:t>
            </a:r>
            <a:r>
              <a:rPr lang="lt-LT" sz="2200" u="sng" dirty="0" smtClean="0"/>
              <a:t>kalbos kaip bendros kultūros ir švietimo kalbos vyravimas.</a:t>
            </a:r>
          </a:p>
          <a:p>
            <a:endParaRPr lang="en-US" dirty="0"/>
          </a:p>
        </p:txBody>
      </p:sp>
      <p:pic>
        <p:nvPicPr>
          <p:cNvPr id="4" name="Picture 3" descr="viduramziu-teutonu-riteriai-piketu-reikalaus-pagarbos-istorijai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6314" y="5085184"/>
            <a:ext cx="3469206" cy="16299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Viduramžių literatūra ir jos šakos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lt-LT" sz="2000" dirty="0" smtClean="0">
                <a:effectLst/>
              </a:rPr>
              <a:t>Viduramžių literatūros raidą ypač veikė krikščionybė, antikos kultūrinis ir liaudies kūrybos palikimas. Biblijos siužetai, personažai atsispindėjo literatūros pasaulyje, veikė, formavo jį.</a:t>
            </a:r>
            <a:br>
              <a:rPr lang="lt-LT" sz="2000" dirty="0" smtClean="0">
                <a:effectLst/>
              </a:rPr>
            </a:br>
            <a:r>
              <a:rPr lang="lt-L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lt-L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Literatūros šakos:</a:t>
            </a:r>
          </a:p>
          <a:p>
            <a:pPr>
              <a:lnSpc>
                <a:spcPct val="90000"/>
              </a:lnSpc>
            </a:pPr>
            <a:r>
              <a:rPr lang="lt-LT" sz="2400" dirty="0" smtClean="0"/>
              <a:t>Tautinėmis kalbomis parašyti </a:t>
            </a:r>
            <a:r>
              <a:rPr lang="lt-LT" sz="2400" u="sng" dirty="0" smtClean="0"/>
              <a:t>herojiniai epai </a:t>
            </a:r>
            <a:r>
              <a:rPr lang="lt-LT" sz="2400" dirty="0" smtClean="0"/>
              <a:t>– vienas iš svarbiausių viduramžių literatūros žanrų. </a:t>
            </a:r>
          </a:p>
          <a:p>
            <a:pPr>
              <a:lnSpc>
                <a:spcPct val="90000"/>
              </a:lnSpc>
            </a:pPr>
            <a:r>
              <a:rPr lang="lt-LT" sz="2400" dirty="0" smtClean="0"/>
              <a:t>Antra šaka – </a:t>
            </a:r>
            <a:r>
              <a:rPr lang="lt-LT" sz="2400" u="sng" dirty="0" smtClean="0"/>
              <a:t>riterių literatūra</a:t>
            </a:r>
            <a:r>
              <a:rPr lang="lt-LT" sz="2400" dirty="0" smtClean="0"/>
              <a:t>. Savita, įvairi buvo viduramžių poezija. </a:t>
            </a:r>
          </a:p>
          <a:p>
            <a:pPr>
              <a:lnSpc>
                <a:spcPct val="90000"/>
              </a:lnSpc>
            </a:pPr>
            <a:r>
              <a:rPr lang="lt-LT" sz="2400" dirty="0" smtClean="0"/>
              <a:t>Kaip atskira literatūros šaka susiformavo miesto bei </a:t>
            </a:r>
            <a:r>
              <a:rPr lang="lt-LT" sz="2400" u="sng" dirty="0" smtClean="0"/>
              <a:t>liaudiškoji literatūra</a:t>
            </a:r>
            <a:r>
              <a:rPr lang="lt-LT" sz="2400" dirty="0" smtClean="0"/>
              <a:t>.</a:t>
            </a:r>
            <a:endParaRPr lang="lt-LT" sz="2400" u="sng" dirty="0" smtClean="0"/>
          </a:p>
          <a:p>
            <a:pPr>
              <a:lnSpc>
                <a:spcPct val="90000"/>
              </a:lnSpc>
            </a:pPr>
            <a:r>
              <a:rPr lang="lt-LT" sz="2400" u="sng" dirty="0" smtClean="0"/>
              <a:t>Religinė literatūra</a:t>
            </a:r>
            <a:r>
              <a:rPr lang="lt-LT" sz="2400" dirty="0" smtClean="0"/>
              <a:t> – šventųjų gyvenimo aprašymai.</a:t>
            </a:r>
            <a:r>
              <a:rPr lang="lt-LT" sz="2000" dirty="0" smtClean="0"/>
              <a:t> </a:t>
            </a:r>
            <a:r>
              <a:rPr lang="lt-LT" sz="2400" dirty="0" smtClean="0"/>
              <a:t>Labiausiai paplitęs šios epochos literatūros žanras.</a:t>
            </a:r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„Rolando giesmė“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714488"/>
            <a:ext cx="8229600" cy="17859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2800" dirty="0" smtClean="0"/>
              <a:t>"Rolando giesmė" buvo sukurta apie 1100 m., prieš pat pirmąjį kryžiaus žygį.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y182011102105652.jp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857752" y="2428868"/>
            <a:ext cx="2500330" cy="3916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motina___________.gif.jpg.330x330_q8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0166" y="3214686"/>
            <a:ext cx="1833570" cy="29646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Atsiradimas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lt-LT" dirty="0"/>
              <a:t>	</a:t>
            </a:r>
            <a:r>
              <a:rPr lang="lt-LT" dirty="0" smtClean="0"/>
              <a:t>Yra </a:t>
            </a:r>
            <a:r>
              <a:rPr lang="lt-LT" dirty="0"/>
              <a:t>nemažai šios istorijos variantų, tačiau išsamiausia ir vientisiausia yra vadinama Oksfordo rankraštis, kuris ir buvo rastas Oksfordo </a:t>
            </a:r>
            <a:r>
              <a:rPr lang="lt-LT" dirty="0" smtClean="0"/>
              <a:t>bibliotekoje.</a:t>
            </a:r>
            <a:endParaRPr lang="en-US" dirty="0"/>
          </a:p>
          <a:p>
            <a:pPr>
              <a:buNone/>
            </a:pPr>
            <a:r>
              <a:rPr lang="lt-LT" dirty="0" smtClean="0"/>
              <a:t>	Pati </a:t>
            </a:r>
            <a:r>
              <a:rPr lang="lt-LT" dirty="0"/>
              <a:t>istorija sudaro apie 150 puslapių. Tekstas eiliuotas ir skaitosi gan greitai. Kaip pati knygos pradžia rašo, autorius nėra žinomas, tačiau manoma, kad buvo apsišvietęs žmogus, riteris, o gal vienuolis.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Pagrindiniai veikėjai ir daiktai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268760"/>
            <a:ext cx="8229600" cy="4900253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lt-LT" dirty="0" smtClean="0"/>
              <a:t>	</a:t>
            </a:r>
            <a:r>
              <a:rPr lang="lt-LT" sz="4200" b="1" u="sng" dirty="0" smtClean="0"/>
              <a:t>Veikėjai</a:t>
            </a:r>
            <a:r>
              <a:rPr lang="lt-LT" sz="4200" dirty="0" smtClean="0"/>
              <a:t>:</a:t>
            </a:r>
          </a:p>
          <a:p>
            <a:r>
              <a:rPr lang="lt-LT" sz="4200" dirty="0" smtClean="0"/>
              <a:t>Rolandas</a:t>
            </a:r>
            <a:r>
              <a:rPr lang="en-US" sz="4200" dirty="0" smtClean="0"/>
              <a:t> </a:t>
            </a:r>
            <a:r>
              <a:rPr lang="lt-LT" sz="4200" dirty="0" smtClean="0"/>
              <a:t>(prancūzas)</a:t>
            </a:r>
          </a:p>
          <a:p>
            <a:r>
              <a:rPr lang="lt-LT" sz="4200" dirty="0" smtClean="0"/>
              <a:t>Karolis Didysis (Rolando dėdė)</a:t>
            </a:r>
          </a:p>
          <a:p>
            <a:r>
              <a:rPr lang="lt-LT" sz="4200" dirty="0" smtClean="0"/>
              <a:t>Ganelonas (Rolando patėvis)</a:t>
            </a:r>
            <a:endParaRPr lang="lt-LT" sz="4200" dirty="0"/>
          </a:p>
          <a:p>
            <a:r>
              <a:rPr lang="lt-LT" sz="4200" dirty="0" smtClean="0"/>
              <a:t>Marsilis (ispanas)</a:t>
            </a:r>
          </a:p>
          <a:p>
            <a:r>
              <a:rPr lang="lt-LT" sz="4200" dirty="0" smtClean="0"/>
              <a:t>Turpenas (arkivyskupas)</a:t>
            </a:r>
          </a:p>
          <a:p>
            <a:r>
              <a:rPr lang="lt-LT" sz="4200" dirty="0" smtClean="0"/>
              <a:t>Olivjė (Rolando draugas)</a:t>
            </a:r>
          </a:p>
          <a:p>
            <a:r>
              <a:rPr lang="lt-LT" sz="4200" dirty="0" smtClean="0"/>
              <a:t>Blankandrenas (Vasalas)</a:t>
            </a:r>
          </a:p>
          <a:p>
            <a:r>
              <a:rPr lang="lt-LT" sz="4200" dirty="0" smtClean="0"/>
              <a:t>Alda (Rolando sužadėtinė)</a:t>
            </a:r>
          </a:p>
          <a:p>
            <a:r>
              <a:rPr lang="lt-LT" sz="4200" dirty="0" smtClean="0"/>
              <a:t>Emiris (Marsilio draugas)</a:t>
            </a:r>
            <a:br>
              <a:rPr lang="lt-LT" sz="4200" dirty="0" smtClean="0"/>
            </a:br>
            <a:endParaRPr lang="lt-LT" sz="4200" dirty="0" smtClean="0"/>
          </a:p>
          <a:p>
            <a:r>
              <a:rPr lang="lt-LT" sz="4200" b="1" u="sng" dirty="0" smtClean="0"/>
              <a:t>Daiktai:</a:t>
            </a:r>
          </a:p>
          <a:p>
            <a:r>
              <a:rPr lang="lt-LT" sz="4200" dirty="0" smtClean="0"/>
              <a:t>Vėjantifas – Rolando žirgas</a:t>
            </a:r>
          </a:p>
          <a:p>
            <a:r>
              <a:rPr lang="lt-LT" sz="4200" dirty="0" smtClean="0"/>
              <a:t>Diurandalis – Rolando kardas</a:t>
            </a:r>
          </a:p>
          <a:p>
            <a:r>
              <a:rPr lang="lt-LT" sz="4200" dirty="0" smtClean="0"/>
              <a:t>Olifantas – Rolando ragas</a:t>
            </a:r>
          </a:p>
        </p:txBody>
      </p:sp>
      <p:pic>
        <p:nvPicPr>
          <p:cNvPr id="4" name="Picture 3" descr="s320x2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15206" y="1372828"/>
            <a:ext cx="1443635" cy="2008536"/>
          </a:xfrm>
          <a:prstGeom prst="rect">
            <a:avLst/>
          </a:prstGeom>
        </p:spPr>
      </p:pic>
      <p:pic>
        <p:nvPicPr>
          <p:cNvPr id="8" name="Picture 7" descr="563703_450275958370223_476725645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9190" y="1357298"/>
            <a:ext cx="1585914" cy="2070499"/>
          </a:xfrm>
          <a:prstGeom prst="rect">
            <a:avLst/>
          </a:prstGeom>
        </p:spPr>
      </p:pic>
      <p:pic>
        <p:nvPicPr>
          <p:cNvPr id="11" name="Picture 10" descr="olifan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57620" y="3571876"/>
            <a:ext cx="2055849" cy="1373702"/>
          </a:xfrm>
          <a:prstGeom prst="rect">
            <a:avLst/>
          </a:prstGeom>
        </p:spPr>
      </p:pic>
      <p:pic>
        <p:nvPicPr>
          <p:cNvPr id="13" name="Picture 12" descr="SoRoland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00760" y="4143380"/>
            <a:ext cx="2754666" cy="205739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Siužetas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1"/>
            <a:ext cx="6392752" cy="361475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lt-LT" dirty="0" smtClean="0"/>
              <a:t>	</a:t>
            </a:r>
            <a:r>
              <a:rPr lang="lt-LT" sz="3500" dirty="0" smtClean="0"/>
              <a:t>Siužeto </a:t>
            </a:r>
            <a:r>
              <a:rPr lang="lt-LT" sz="3500" dirty="0"/>
              <a:t>kompozicija galima suskirstyti į keturias dalis</a:t>
            </a:r>
            <a:r>
              <a:rPr lang="lt-LT" sz="3500" dirty="0" smtClean="0"/>
              <a:t>: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sz="3000" dirty="0"/>
              <a:t/>
            </a:r>
            <a:br>
              <a:rPr lang="lt-LT" sz="3000" dirty="0"/>
            </a:br>
            <a:r>
              <a:rPr lang="lt-LT" sz="3000" b="1" dirty="0"/>
              <a:t>1. </a:t>
            </a:r>
            <a:r>
              <a:rPr lang="lt-LT" sz="3000" dirty="0"/>
              <a:t>Klastinga Blankandreno pasiuntinystė ir Ganelono </a:t>
            </a:r>
            <a:r>
              <a:rPr lang="lt-LT" sz="3000" dirty="0" smtClean="0"/>
              <a:t>išdavystė;</a:t>
            </a:r>
            <a:r>
              <a:rPr lang="lt-LT" sz="3000" dirty="0"/>
              <a:t/>
            </a:r>
            <a:br>
              <a:rPr lang="lt-LT" sz="3000" dirty="0"/>
            </a:br>
            <a:r>
              <a:rPr lang="lt-LT" sz="3000" dirty="0" smtClean="0"/>
              <a:t/>
            </a:r>
            <a:br>
              <a:rPr lang="lt-LT" sz="3000" dirty="0" smtClean="0"/>
            </a:br>
            <a:r>
              <a:rPr lang="lt-LT" sz="3000" b="1" dirty="0" smtClean="0"/>
              <a:t>2</a:t>
            </a:r>
            <a:r>
              <a:rPr lang="lt-LT" sz="3000" b="1" dirty="0"/>
              <a:t>. </a:t>
            </a:r>
            <a:r>
              <a:rPr lang="lt-LT" sz="3000" dirty="0"/>
              <a:t>Ronsevalio mūšis ir Rolando </a:t>
            </a:r>
            <a:r>
              <a:rPr lang="lt-LT" sz="3000" dirty="0" smtClean="0"/>
              <a:t>žūtis;</a:t>
            </a:r>
            <a:r>
              <a:rPr lang="lt-LT" sz="3000" dirty="0"/>
              <a:t/>
            </a:r>
            <a:br>
              <a:rPr lang="lt-LT" sz="3000" dirty="0"/>
            </a:br>
            <a:r>
              <a:rPr lang="lt-LT" sz="3000" dirty="0" smtClean="0"/>
              <a:t/>
            </a:r>
            <a:br>
              <a:rPr lang="lt-LT" sz="3000" dirty="0" smtClean="0"/>
            </a:br>
            <a:r>
              <a:rPr lang="lt-LT" sz="3000" b="1" dirty="0" smtClean="0"/>
              <a:t>3</a:t>
            </a:r>
            <a:r>
              <a:rPr lang="lt-LT" sz="3000" b="1" dirty="0"/>
              <a:t>. </a:t>
            </a:r>
            <a:r>
              <a:rPr lang="lt-LT" sz="3000" dirty="0"/>
              <a:t>Karolio Didžiojo </a:t>
            </a:r>
            <a:r>
              <a:rPr lang="lt-LT" sz="3000" dirty="0" smtClean="0"/>
              <a:t>kerštas;</a:t>
            </a:r>
            <a:r>
              <a:rPr lang="lt-LT" sz="3000" dirty="0"/>
              <a:t/>
            </a:r>
            <a:br>
              <a:rPr lang="lt-LT" sz="3000" dirty="0"/>
            </a:br>
            <a:r>
              <a:rPr lang="lt-LT" sz="3000" dirty="0" smtClean="0"/>
              <a:t/>
            </a:r>
            <a:br>
              <a:rPr lang="lt-LT" sz="3000" dirty="0" smtClean="0"/>
            </a:br>
            <a:r>
              <a:rPr lang="lt-LT" sz="3000" b="1" dirty="0" smtClean="0"/>
              <a:t>4. </a:t>
            </a:r>
            <a:r>
              <a:rPr lang="lt-LT" sz="3000" dirty="0" smtClean="0"/>
              <a:t>Teismo </a:t>
            </a:r>
            <a:r>
              <a:rPr lang="lt-LT" sz="3000" dirty="0"/>
              <a:t>procesas ir mirties nuosprendžio Ganelonui </a:t>
            </a:r>
            <a:r>
              <a:rPr lang="lt-LT" sz="3000" dirty="0" smtClean="0"/>
              <a:t>įvykdymas.</a:t>
            </a:r>
            <a:endParaRPr lang="en-US" sz="3000" dirty="0"/>
          </a:p>
        </p:txBody>
      </p:sp>
      <p:pic>
        <p:nvPicPr>
          <p:cNvPr id="5" name="Picture 4" descr="Rolandfealt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28184" y="332656"/>
            <a:ext cx="2305973" cy="3328130"/>
          </a:xfrm>
          <a:prstGeom prst="rect">
            <a:avLst/>
          </a:prstGeom>
        </p:spPr>
      </p:pic>
      <p:pic>
        <p:nvPicPr>
          <p:cNvPr id="6" name="Picture 5" descr="songofroland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6136" y="4221088"/>
            <a:ext cx="3172152" cy="2379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ongofrolandillumina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86578" y="500042"/>
            <a:ext cx="2214561" cy="300039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00042"/>
            <a:ext cx="7000892" cy="573727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lt-LT" dirty="0" smtClean="0"/>
              <a:t>	Didžiausias autoriaus nuopelnas tas, kad jis išsaugojo gilią senosios legendos prasmę ir raiškumą ir, susiejęs pagrindines jos mintis su to meto aktualijomis, rado puikią meninę formą tai išreikšti. </a:t>
            </a: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	Viduramžiais prancūzų poemų apie Rolandą vertimų, jų perpasakojimų arba pamėgdžiojimų buvo vokiečių, anglų, italų, ispanų, skandinavų ir keltų kalbomis.</a:t>
            </a:r>
          </a:p>
        </p:txBody>
      </p:sp>
      <p:pic>
        <p:nvPicPr>
          <p:cNvPr id="6" name="Picture 5" descr="songofrolandpicofrolan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6578" y="3571876"/>
            <a:ext cx="2214578" cy="293987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77</Words>
  <Application>Microsoft Office PowerPoint</Application>
  <PresentationFormat>Demonstracija ekrane (4:3)</PresentationFormat>
  <Paragraphs>43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0" baseType="lpstr">
      <vt:lpstr>Office Theme</vt:lpstr>
      <vt:lpstr>Prancūzų epas „Rolando giesmė“</vt:lpstr>
      <vt:lpstr>Viduramžiai</vt:lpstr>
      <vt:lpstr>Viduramžių bruožai</vt:lpstr>
      <vt:lpstr>Viduramžių literatūra ir jos šakos</vt:lpstr>
      <vt:lpstr>„Rolando giesmė“</vt:lpstr>
      <vt:lpstr>Atsiradimas</vt:lpstr>
      <vt:lpstr>Pagrindiniai veikėjai ir daiktai</vt:lpstr>
      <vt:lpstr>Siužetas</vt:lpstr>
      <vt:lpstr>Skaidrė 9</vt:lpstr>
    </vt:vector>
  </TitlesOfParts>
  <Company>NONE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Prancūzų epas „Rolando giesmė“</dc:title>
  <dc:creator>CHANGE_ME1</dc:creator>
  <cp:lastModifiedBy>VARTOTOJAS</cp:lastModifiedBy>
  <cp:revision>15</cp:revision>
  <dcterms:created xsi:type="dcterms:W3CDTF">2012-12-11T17:40:36Z</dcterms:created>
  <dcterms:modified xsi:type="dcterms:W3CDTF">2012-12-19T12:46:50Z</dcterms:modified>
</cp:coreProperties>
</file>