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sldIdLst>
    <p:sldId id="256" r:id="rId2"/>
    <p:sldId id="257" r:id="rId3"/>
    <p:sldId id="258" r:id="rId4"/>
    <p:sldId id="265" r:id="rId5"/>
    <p:sldId id="267" r:id="rId6"/>
    <p:sldId id="268" r:id="rId7"/>
    <p:sldId id="269" r:id="rId8"/>
    <p:sldId id="270" r:id="rId9"/>
    <p:sldId id="262" r:id="rId10"/>
    <p:sldId id="259" r:id="rId11"/>
    <p:sldId id="263" r:id="rId12"/>
    <p:sldId id="260" r:id="rId13"/>
    <p:sldId id="264" r:id="rId14"/>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63" autoAdjust="0"/>
    <p:restoredTop sz="94692" autoAdjust="0"/>
  </p:normalViewPr>
  <p:slideViewPr>
    <p:cSldViewPr>
      <p:cViewPr varScale="1">
        <p:scale>
          <a:sx n="106" d="100"/>
          <a:sy n="106" d="100"/>
        </p:scale>
        <p:origin x="-1134"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lt-LT" smtClean="0"/>
              <a:t>Spustelėję redag. ruoš. pavad. stilių</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en-US" dirty="0"/>
          </a:p>
        </p:txBody>
      </p:sp>
      <p:sp>
        <p:nvSpPr>
          <p:cNvPr id="4" name="Date Placeholder 3"/>
          <p:cNvSpPr>
            <a:spLocks noGrp="1"/>
          </p:cNvSpPr>
          <p:nvPr>
            <p:ph type="dt" sz="half" idx="10"/>
          </p:nvPr>
        </p:nvSpPr>
        <p:spPr/>
        <p:txBody>
          <a:bodyPr/>
          <a:lstStyle/>
          <a:p>
            <a:fld id="{97F9C9C2-304D-44E8-85E9-B369C0E47A81}" type="datetimeFigureOut">
              <a:rPr lang="lt-LT" smtClean="0"/>
              <a:pPr/>
              <a:t>2012.12.19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6549E8F9-9564-4815-9994-6F8D700F0924}" type="slidenum">
              <a:rPr lang="lt-LT" smtClean="0"/>
              <a:pPr/>
              <a:t>‹#›</a:t>
            </a:fld>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3" name="Content Placeholder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97F9C9C2-304D-44E8-85E9-B369C0E47A81}" type="datetimeFigureOut">
              <a:rPr lang="lt-LT" smtClean="0"/>
              <a:pPr/>
              <a:t>2012.12.19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6549E8F9-9564-4815-9994-6F8D700F0924}" type="slidenum">
              <a:rPr lang="lt-LT" smtClean="0"/>
              <a:pPr/>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lt-LT" smtClean="0"/>
              <a:t>Spustelėję redag. ruoš. pavad. stilių</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97F9C9C2-304D-44E8-85E9-B369C0E47A81}" type="datetimeFigureOut">
              <a:rPr lang="lt-LT" smtClean="0"/>
              <a:pPr/>
              <a:t>2012.12.19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6549E8F9-9564-4815-9994-6F8D700F0924}" type="slidenum">
              <a:rPr lang="lt-LT" smtClean="0"/>
              <a:pPr/>
              <a:t>‹#›</a:t>
            </a:fld>
            <a:endParaRPr lang="lt-L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5" name="Date Placeholder 4"/>
          <p:cNvSpPr>
            <a:spLocks noGrp="1"/>
          </p:cNvSpPr>
          <p:nvPr>
            <p:ph type="dt" sz="half" idx="10"/>
          </p:nvPr>
        </p:nvSpPr>
        <p:spPr/>
        <p:txBody>
          <a:bodyPr/>
          <a:lstStyle/>
          <a:p>
            <a:fld id="{97F9C9C2-304D-44E8-85E9-B369C0E47A81}" type="datetimeFigureOut">
              <a:rPr lang="lt-LT" smtClean="0"/>
              <a:pPr/>
              <a:t>2012.12.19</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6549E8F9-9564-4815-9994-6F8D700F0924}" type="slidenum">
              <a:rPr lang="lt-LT" smtClean="0"/>
              <a:pPr/>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lt-LT" smtClean="0"/>
              <a:t>Spustelėję redag. ruoš. pavad. stilių</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7" name="Date Placeholder 6"/>
          <p:cNvSpPr>
            <a:spLocks noGrp="1"/>
          </p:cNvSpPr>
          <p:nvPr>
            <p:ph type="dt" sz="half" idx="10"/>
          </p:nvPr>
        </p:nvSpPr>
        <p:spPr/>
        <p:txBody>
          <a:bodyPr/>
          <a:lstStyle/>
          <a:p>
            <a:fld id="{97F9C9C2-304D-44E8-85E9-B369C0E47A81}" type="datetimeFigureOut">
              <a:rPr lang="lt-LT" smtClean="0"/>
              <a:pPr/>
              <a:t>2012.12.19</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6549E8F9-9564-4815-9994-6F8D700F0924}" type="slidenum">
              <a:rPr lang="lt-LT" smtClean="0"/>
              <a:pPr/>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3" name="Date Placeholder 2"/>
          <p:cNvSpPr>
            <a:spLocks noGrp="1"/>
          </p:cNvSpPr>
          <p:nvPr>
            <p:ph type="dt" sz="half" idx="10"/>
          </p:nvPr>
        </p:nvSpPr>
        <p:spPr/>
        <p:txBody>
          <a:bodyPr/>
          <a:lstStyle/>
          <a:p>
            <a:fld id="{97F9C9C2-304D-44E8-85E9-B369C0E47A81}" type="datetimeFigureOut">
              <a:rPr lang="lt-LT" smtClean="0"/>
              <a:pPr/>
              <a:t>2012.12.19</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6549E8F9-9564-4815-9994-6F8D700F0924}" type="slidenum">
              <a:rPr lang="lt-LT" smtClean="0"/>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F9C9C2-304D-44E8-85E9-B369C0E47A81}" type="datetimeFigureOut">
              <a:rPr lang="lt-LT" smtClean="0"/>
              <a:pPr/>
              <a:t>2012.12.19</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6549E8F9-9564-4815-9994-6F8D700F0924}"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lt-LT" smtClean="0"/>
              <a:t>Spustelėję redag. ruoš. pavad. stilių</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97F9C9C2-304D-44E8-85E9-B369C0E47A81}" type="datetimeFigureOut">
              <a:rPr lang="lt-LT" smtClean="0"/>
              <a:pPr/>
              <a:t>2012.12.19</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6549E8F9-9564-4815-9994-6F8D700F0924}" type="slidenum">
              <a:rPr lang="lt-LT" smtClean="0"/>
              <a:pPr/>
              <a:t>‹#›</a:t>
            </a:fld>
            <a:endParaRPr lang="lt-LT"/>
          </a:p>
        </p:txBody>
      </p:sp>
      <p:sp>
        <p:nvSpPr>
          <p:cNvPr id="9" name="Content Placeholder 8"/>
          <p:cNvSpPr>
            <a:spLocks noGrp="1"/>
          </p:cNvSpPr>
          <p:nvPr>
            <p:ph sz="quarter" idx="13"/>
          </p:nvPr>
        </p:nvSpPr>
        <p:spPr>
          <a:xfrm>
            <a:off x="304800" y="381000"/>
            <a:ext cx="7772400" cy="4942840"/>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lt-LT" smtClean="0"/>
              <a:t>Spustelėję redag. ruoš. pavad. stilių</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smtClean="0"/>
              <a:t>Spustelėkite piktogr. norėdami įtraukti pav.</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8" name="Date Placeholder 7"/>
          <p:cNvSpPr>
            <a:spLocks noGrp="1"/>
          </p:cNvSpPr>
          <p:nvPr>
            <p:ph type="dt" sz="half" idx="10"/>
          </p:nvPr>
        </p:nvSpPr>
        <p:spPr/>
        <p:txBody>
          <a:bodyPr/>
          <a:lstStyle/>
          <a:p>
            <a:fld id="{97F9C9C2-304D-44E8-85E9-B369C0E47A81}" type="datetimeFigureOut">
              <a:rPr lang="lt-LT" smtClean="0"/>
              <a:pPr/>
              <a:t>2012.12.19</a:t>
            </a:fld>
            <a:endParaRPr lang="lt-LT"/>
          </a:p>
        </p:txBody>
      </p:sp>
      <p:sp>
        <p:nvSpPr>
          <p:cNvPr id="9" name="Slide Number Placeholder 8"/>
          <p:cNvSpPr>
            <a:spLocks noGrp="1"/>
          </p:cNvSpPr>
          <p:nvPr>
            <p:ph type="sldNum" sz="quarter" idx="11"/>
          </p:nvPr>
        </p:nvSpPr>
        <p:spPr/>
        <p:txBody>
          <a:bodyPr/>
          <a:lstStyle/>
          <a:p>
            <a:fld id="{6549E8F9-9564-4815-9994-6F8D700F0924}" type="slidenum">
              <a:rPr lang="lt-LT" smtClean="0"/>
              <a:pPr/>
              <a:t>‹#›</a:t>
            </a:fld>
            <a:endParaRPr lang="lt-LT"/>
          </a:p>
        </p:txBody>
      </p:sp>
      <p:sp>
        <p:nvSpPr>
          <p:cNvPr id="10" name="Footer Placeholder 9"/>
          <p:cNvSpPr>
            <a:spLocks noGrp="1"/>
          </p:cNvSpPr>
          <p:nvPr>
            <p:ph type="ftr" sz="quarter" idx="12"/>
          </p:nvPr>
        </p:nvSpPr>
        <p:spPr/>
        <p:txBody>
          <a:bodyPr/>
          <a:lstStyle/>
          <a:p>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3" name="Vertical Text Placeholder 2"/>
          <p:cNvSpPr>
            <a:spLocks noGrp="1"/>
          </p:cNvSpPr>
          <p:nvPr>
            <p:ph type="body" orient="vert" idx="1"/>
          </p:nvPr>
        </p:nvSpPr>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97F9C9C2-304D-44E8-85E9-B369C0E47A81}" type="datetimeFigureOut">
              <a:rPr lang="lt-LT" smtClean="0"/>
              <a:pPr/>
              <a:t>2012.12.19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6549E8F9-9564-4815-9994-6F8D700F0924}"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97F9C9C2-304D-44E8-85E9-B369C0E47A81}" type="datetimeFigureOut">
              <a:rPr lang="lt-LT" smtClean="0"/>
              <a:pPr/>
              <a:t>2012.12.19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6549E8F9-9564-4815-9994-6F8D700F0924}"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lt-LT" smtClean="0"/>
              <a:t>Spustelėję redag. ruoš. pavad. stilių</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6549E8F9-9564-4815-9994-6F8D700F0924}" type="slidenum">
              <a:rPr lang="lt-LT" smtClean="0"/>
              <a:pPr/>
              <a:t>‹#›</a:t>
            </a:fld>
            <a:endParaRPr lang="lt-LT"/>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lt-LT"/>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97F9C9C2-304D-44E8-85E9-B369C0E47A81}" type="datetimeFigureOut">
              <a:rPr lang="lt-LT" smtClean="0"/>
              <a:pPr/>
              <a:t>2012.12.19</a:t>
            </a:fld>
            <a:endParaRPr lang="lt-LT"/>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p:txBody>
          <a:bodyPr/>
          <a:lstStyle/>
          <a:p>
            <a:r>
              <a:rPr lang="lt-LT" dirty="0" smtClean="0"/>
              <a:t>MARIUS KATILIŠKIS</a:t>
            </a:r>
            <a:endParaRPr lang="lt-LT" dirty="0"/>
          </a:p>
        </p:txBody>
      </p:sp>
      <p:sp>
        <p:nvSpPr>
          <p:cNvPr id="3" name="Antrinis pavadinimas 2"/>
          <p:cNvSpPr>
            <a:spLocks noGrp="1"/>
          </p:cNvSpPr>
          <p:nvPr>
            <p:ph type="subTitle" idx="1"/>
          </p:nvPr>
        </p:nvSpPr>
        <p:spPr/>
        <p:txBody>
          <a:bodyPr>
            <a:normAutofit/>
          </a:bodyPr>
          <a:lstStyle/>
          <a:p>
            <a:r>
              <a:rPr lang="lt-LT" sz="3200" dirty="0"/>
              <a:t>(</a:t>
            </a:r>
            <a:r>
              <a:rPr lang="lt-LT" sz="3200" dirty="0" smtClean="0"/>
              <a:t>1914-1980)</a:t>
            </a:r>
            <a:endParaRPr lang="lt-LT" sz="3200" dirty="0"/>
          </a:p>
        </p:txBody>
      </p:sp>
    </p:spTree>
    <p:extLst>
      <p:ext uri="{BB962C8B-B14F-4D97-AF65-F5344CB8AC3E}">
        <p14:creationId xmlns:p14="http://schemas.microsoft.com/office/powerpoint/2010/main" xmlns="" val="38592862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a:t>B</a:t>
            </a:r>
            <a:r>
              <a:rPr lang="lt-LT" dirty="0" smtClean="0"/>
              <a:t>iografija</a:t>
            </a:r>
            <a:endParaRPr lang="lt-LT" dirty="0"/>
          </a:p>
        </p:txBody>
      </p:sp>
      <p:sp>
        <p:nvSpPr>
          <p:cNvPr id="3" name="Turinio vietos rezervavimo ženklas 2"/>
          <p:cNvSpPr>
            <a:spLocks noGrp="1"/>
          </p:cNvSpPr>
          <p:nvPr>
            <p:ph idx="1"/>
          </p:nvPr>
        </p:nvSpPr>
        <p:spPr/>
        <p:txBody>
          <a:bodyPr>
            <a:normAutofit lnSpcReduction="10000"/>
          </a:bodyPr>
          <a:lstStyle/>
          <a:p>
            <a:r>
              <a:rPr lang="lt-LT" dirty="0"/>
              <a:t>Marius </a:t>
            </a:r>
            <a:r>
              <a:rPr lang="lt-LT" dirty="0" err="1"/>
              <a:t>Katiliškis</a:t>
            </a:r>
            <a:r>
              <a:rPr lang="lt-LT" dirty="0"/>
              <a:t> (tikrieji vardas ir </a:t>
            </a:r>
            <a:r>
              <a:rPr lang="lt-LT" dirty="0" smtClean="0"/>
              <a:t>pavardė- </a:t>
            </a:r>
            <a:r>
              <a:rPr lang="lt-LT" dirty="0"/>
              <a:t>Albinas Marius Vaitkus) - vienas žymiausių egzodo prozininkų. Rašytojas gimė 1914 </a:t>
            </a:r>
            <a:r>
              <a:rPr lang="lt-LT" dirty="0" smtClean="0"/>
              <a:t>m. rugsėjo </a:t>
            </a:r>
            <a:r>
              <a:rPr lang="lt-LT" dirty="0"/>
              <a:t>26 </a:t>
            </a:r>
            <a:r>
              <a:rPr lang="lt-LT" dirty="0" smtClean="0"/>
              <a:t>dieną Gruzdžiuose </a:t>
            </a:r>
            <a:r>
              <a:rPr lang="lt-LT" dirty="0"/>
              <a:t>(Šiaulių r.), bet vaikystę praleido </a:t>
            </a:r>
            <a:r>
              <a:rPr lang="lt-LT" dirty="0" err="1"/>
              <a:t>Katiliškių</a:t>
            </a:r>
            <a:r>
              <a:rPr lang="lt-LT" dirty="0"/>
              <a:t> km. (iš šio pavadinimo ir  kilo pseudonimas). Mokėsi Žagarėje, dirbo bibliotekoje. </a:t>
            </a:r>
            <a:endParaRPr lang="lt-LT" dirty="0" smtClean="0"/>
          </a:p>
          <a:p>
            <a:r>
              <a:rPr lang="lt-LT" dirty="0" smtClean="0"/>
              <a:t>1944</a:t>
            </a:r>
            <a:r>
              <a:rPr lang="lt-LT" dirty="0"/>
              <a:t> m. pasitraukė į </a:t>
            </a:r>
            <a:r>
              <a:rPr lang="lt-LT" dirty="0" smtClean="0"/>
              <a:t>Vokietiją, </a:t>
            </a:r>
            <a:r>
              <a:rPr lang="lt-LT" dirty="0"/>
              <a:t>kurį laiką studijavo meną Fribūre (Šveicarija). Vėliau pateko į Belgijoje esančią perkeltųjų asmenų stovyklą. Apsidraudžiant nuo galimo priverstinio grąžinimo nelaisvėn, stovykloje pasikeitė dokumentus, pasiimdamas M. </a:t>
            </a:r>
            <a:r>
              <a:rPr lang="lt-LT" dirty="0" err="1"/>
              <a:t>Katiliškio</a:t>
            </a:r>
            <a:r>
              <a:rPr lang="lt-LT" dirty="0"/>
              <a:t> pavardę</a:t>
            </a:r>
            <a:r>
              <a:rPr lang="lt-LT" dirty="0" smtClean="0"/>
              <a:t>. </a:t>
            </a:r>
          </a:p>
          <a:p>
            <a:r>
              <a:rPr lang="lt-LT" dirty="0"/>
              <a:t>1949 m. atvyko į JAV. 1949 m. </a:t>
            </a:r>
            <a:r>
              <a:rPr lang="lt-LT" dirty="0" smtClean="0"/>
              <a:t>Brukline</a:t>
            </a:r>
            <a:r>
              <a:rPr lang="lt-LT" dirty="0"/>
              <a:t> antrąkart vedė – poetę Zinaidą Nagytę (Liūnę Sutemą). Gyveno Čikagos priemiestyje </a:t>
            </a:r>
            <a:r>
              <a:rPr lang="lt-LT" dirty="0" err="1"/>
              <a:t>Lemonte</a:t>
            </a:r>
            <a:r>
              <a:rPr lang="lt-LT" dirty="0"/>
              <a:t> savo paties pasistatytame name. Dirbo duobkasiu, </a:t>
            </a:r>
            <a:r>
              <a:rPr lang="lt-LT" dirty="0" smtClean="0"/>
              <a:t>fabrikuose. </a:t>
            </a:r>
            <a:r>
              <a:rPr lang="lt-LT" dirty="0"/>
              <a:t>Po ilgų ir varginančių ligų mirė Čikagoje 1980m. gruodžio 17d</a:t>
            </a:r>
            <a:r>
              <a:rPr lang="lt-LT" dirty="0" smtClean="0"/>
              <a:t>. </a:t>
            </a:r>
            <a:endParaRPr lang="lt-LT" dirty="0"/>
          </a:p>
        </p:txBody>
      </p:sp>
    </p:spTree>
    <p:extLst>
      <p:ext uri="{BB962C8B-B14F-4D97-AF65-F5344CB8AC3E}">
        <p14:creationId xmlns:p14="http://schemas.microsoft.com/office/powerpoint/2010/main" xmlns="" val="363648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539552" y="260648"/>
            <a:ext cx="7620000" cy="1143000"/>
          </a:xfrm>
        </p:spPr>
        <p:txBody>
          <a:bodyPr/>
          <a:lstStyle/>
          <a:p>
            <a:r>
              <a:rPr lang="lt-LT" dirty="0" smtClean="0"/>
              <a:t>Marius </a:t>
            </a:r>
            <a:r>
              <a:rPr lang="lt-LT" dirty="0" err="1" smtClean="0"/>
              <a:t>Katiliškis</a:t>
            </a:r>
            <a:r>
              <a:rPr lang="lt-LT" dirty="0" smtClean="0"/>
              <a:t> ir žmona Zinaida Nagytė - </a:t>
            </a:r>
            <a:r>
              <a:rPr lang="lt-LT" dirty="0" err="1" smtClean="0"/>
              <a:t>Katiliškienė</a:t>
            </a:r>
            <a:endParaRPr lang="lt-LT" dirty="0"/>
          </a:p>
        </p:txBody>
      </p:sp>
      <p:pic>
        <p:nvPicPr>
          <p:cNvPr id="7" name="Turinio vietos rezervavimo ženklas 6"/>
          <p:cNvPicPr>
            <a:picLocks noGrp="1" noChangeAspect="1"/>
          </p:cNvPicPr>
          <p:nvPr>
            <p:ph sz="half" idx="2"/>
          </p:nvPr>
        </p:nvPicPr>
        <p:blipFill>
          <a:blip r:embed="rId2" cstate="print">
            <a:extLst>
              <a:ext uri="{28A0092B-C50C-407E-A947-70E740481C1C}">
                <a14:useLocalDpi xmlns:a14="http://schemas.microsoft.com/office/drawing/2010/main" xmlns="" val="0"/>
              </a:ext>
            </a:extLst>
          </a:blip>
          <a:stretch>
            <a:fillRect/>
          </a:stretch>
        </p:blipFill>
        <p:spPr>
          <a:xfrm>
            <a:off x="899592" y="2204864"/>
            <a:ext cx="2808972" cy="3951288"/>
          </a:xfrm>
        </p:spPr>
      </p:pic>
      <p:pic>
        <p:nvPicPr>
          <p:cNvPr id="8" name="Turinio vietos rezervavimo ženklas 7"/>
          <p:cNvPicPr>
            <a:picLocks noGrp="1" noChangeAspect="1"/>
          </p:cNvPicPr>
          <p:nvPr>
            <p:ph sz="quarter" idx="4"/>
          </p:nvPr>
        </p:nvPicPr>
        <p:blipFill>
          <a:blip r:embed="rId3" cstate="print">
            <a:extLst>
              <a:ext uri="{28A0092B-C50C-407E-A947-70E740481C1C}">
                <a14:useLocalDpi xmlns:a14="http://schemas.microsoft.com/office/drawing/2010/main" xmlns="" val="0"/>
              </a:ext>
            </a:extLst>
          </a:blip>
          <a:stretch>
            <a:fillRect/>
          </a:stretch>
        </p:blipFill>
        <p:spPr>
          <a:xfrm>
            <a:off x="4791996" y="2174875"/>
            <a:ext cx="2912808" cy="3951288"/>
          </a:xfrm>
        </p:spPr>
      </p:pic>
    </p:spTree>
    <p:extLst>
      <p:ext uri="{BB962C8B-B14F-4D97-AF65-F5344CB8AC3E}">
        <p14:creationId xmlns:p14="http://schemas.microsoft.com/office/powerpoint/2010/main" xmlns="" val="15890731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z="4000" dirty="0" smtClean="0"/>
              <a:t>Marius </a:t>
            </a:r>
            <a:r>
              <a:rPr lang="lt-LT" sz="4000" dirty="0" err="1" smtClean="0"/>
              <a:t>Katiliškis</a:t>
            </a:r>
            <a:r>
              <a:rPr lang="lt-LT" sz="4000" dirty="0" smtClean="0"/>
              <a:t> ir egzodo literatūra</a:t>
            </a:r>
            <a:endParaRPr lang="lt-LT" sz="4000" dirty="0"/>
          </a:p>
        </p:txBody>
      </p:sp>
      <p:sp>
        <p:nvSpPr>
          <p:cNvPr id="3" name="Turinio vietos rezervavimo ženklas 2"/>
          <p:cNvSpPr>
            <a:spLocks noGrp="1"/>
          </p:cNvSpPr>
          <p:nvPr>
            <p:ph idx="1"/>
          </p:nvPr>
        </p:nvSpPr>
        <p:spPr/>
        <p:txBody>
          <a:bodyPr>
            <a:normAutofit lnSpcReduction="10000"/>
          </a:bodyPr>
          <a:lstStyle/>
          <a:p>
            <a:r>
              <a:rPr lang="lt-LT" dirty="0" smtClean="0"/>
              <a:t>Lietuvių literatūros egzodas – literatūra, sukurta po Antrojo pasaulinio karo į Vakarus pasitraukusių rašytojų. </a:t>
            </a:r>
          </a:p>
          <a:p>
            <a:r>
              <a:rPr lang="lt-LT" dirty="0"/>
              <a:t>Žodis </a:t>
            </a:r>
            <a:r>
              <a:rPr lang="lt-LT" dirty="0" smtClean="0"/>
              <a:t>„egzodas</a:t>
            </a:r>
            <a:r>
              <a:rPr lang="lt-LT" dirty="0"/>
              <a:t>” kilęs iš graikų kalbos ir reiškia išeiviją </a:t>
            </a:r>
            <a:r>
              <a:rPr lang="lt-LT" dirty="0" smtClean="0"/>
              <a:t>– žmones, </a:t>
            </a:r>
            <a:r>
              <a:rPr lang="lt-LT" dirty="0"/>
              <a:t>dėl nepalankių aplinkybių išsikėlusius į kitas </a:t>
            </a:r>
            <a:r>
              <a:rPr lang="lt-LT" dirty="0" smtClean="0"/>
              <a:t>šalis. </a:t>
            </a:r>
          </a:p>
          <a:p>
            <a:r>
              <a:rPr lang="lt-LT" dirty="0" smtClean="0"/>
              <a:t>1949 m. Marius </a:t>
            </a:r>
            <a:r>
              <a:rPr lang="lt-LT" dirty="0" err="1" smtClean="0"/>
              <a:t>Katiliškis</a:t>
            </a:r>
            <a:r>
              <a:rPr lang="lt-LT" dirty="0" smtClean="0"/>
              <a:t> įsikūrė JAV. Atvykęs </a:t>
            </a:r>
            <a:r>
              <a:rPr lang="lt-LT" dirty="0"/>
              <a:t>į svetimą kraštą </a:t>
            </a:r>
            <a:r>
              <a:rPr lang="lt-LT" dirty="0" smtClean="0"/>
              <a:t>jis </a:t>
            </a:r>
            <a:r>
              <a:rPr lang="lt-LT" dirty="0"/>
              <a:t>iš pradžių dirbo sunkius fizinius darbus, o literatūrai ir kultūrinei veiklai galėjo skirti tik laisvalaikį. Knygos buvo leidžiamos </a:t>
            </a:r>
            <a:r>
              <a:rPr lang="lt-LT" dirty="0" smtClean="0"/>
              <a:t>paties rašytojo </a:t>
            </a:r>
            <a:r>
              <a:rPr lang="lt-LT" dirty="0"/>
              <a:t>arba išeivių fondų lėšomis</a:t>
            </a:r>
            <a:r>
              <a:rPr lang="lt-LT" dirty="0" smtClean="0"/>
              <a:t>. Jis </a:t>
            </a:r>
            <a:r>
              <a:rPr lang="lt-LT" dirty="0"/>
              <a:t>vienas žymiausių egzodo </a:t>
            </a:r>
            <a:r>
              <a:rPr lang="lt-LT" dirty="0" smtClean="0"/>
              <a:t>prozininkų. Romanas „Miškais ateina ruduo“ (1957) priskiriamas egzodo literatūrai.</a:t>
            </a:r>
          </a:p>
          <a:p>
            <a:r>
              <a:rPr lang="lt-LT" dirty="0" smtClean="0"/>
              <a:t>Jo žmona Liūnė Sutema buvo </a:t>
            </a:r>
            <a:r>
              <a:rPr lang="lt-LT" i="1" dirty="0" smtClean="0"/>
              <a:t>bežemė</a:t>
            </a:r>
            <a:r>
              <a:rPr lang="lt-LT" dirty="0" smtClean="0"/>
              <a:t>, viena iš egzodo poečių. </a:t>
            </a:r>
          </a:p>
          <a:p>
            <a:r>
              <a:rPr lang="lt-LT" dirty="0" smtClean="0"/>
              <a:t>Egzodo rašytojai egzodo literatūrą </a:t>
            </a:r>
            <a:r>
              <a:rPr lang="lt-LT" dirty="0" smtClean="0"/>
              <a:t>įvardijo taip: </a:t>
            </a:r>
            <a:r>
              <a:rPr lang="lt-LT" dirty="0" smtClean="0"/>
              <a:t>„ Tai gyvoji</a:t>
            </a:r>
            <a:r>
              <a:rPr lang="lt-LT" dirty="0"/>
              <a:t>, naujų kelių ieškanti ir juos nevaržomai randanti lietuvių </a:t>
            </a:r>
            <a:r>
              <a:rPr lang="lt-LT" dirty="0" smtClean="0"/>
              <a:t>literatūra, </a:t>
            </a:r>
            <a:r>
              <a:rPr lang="lt-LT" dirty="0" smtClean="0"/>
              <a:t>klestinti išeivijoje“. </a:t>
            </a:r>
            <a:endParaRPr lang="lt-LT" dirty="0"/>
          </a:p>
        </p:txBody>
      </p:sp>
    </p:spTree>
    <p:extLst>
      <p:ext uri="{BB962C8B-B14F-4D97-AF65-F5344CB8AC3E}">
        <p14:creationId xmlns:p14="http://schemas.microsoft.com/office/powerpoint/2010/main" xmlns="" val="34003037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a:t>Marius </a:t>
            </a:r>
            <a:r>
              <a:rPr lang="lt-LT" dirty="0" err="1"/>
              <a:t>Katiliškis</a:t>
            </a:r>
            <a:r>
              <a:rPr lang="lt-LT" dirty="0"/>
              <a:t> ir </a:t>
            </a:r>
            <a:r>
              <a:rPr lang="lt-LT" dirty="0" smtClean="0"/>
              <a:t>Liūnė </a:t>
            </a:r>
            <a:r>
              <a:rPr lang="lt-LT" dirty="0"/>
              <a:t>Sutema (pačioje dešinėje) </a:t>
            </a:r>
            <a:r>
              <a:rPr lang="lt-LT" i="1" dirty="0"/>
              <a:t>Metmenų</a:t>
            </a:r>
            <a:r>
              <a:rPr lang="lt-LT" dirty="0"/>
              <a:t> žurnalo meno ir literatūros vakare </a:t>
            </a:r>
            <a:r>
              <a:rPr lang="lt-LT" dirty="0" smtClean="0"/>
              <a:t>1966-11-20</a:t>
            </a:r>
            <a:endParaRPr lang="lt-LT" dirty="0"/>
          </a:p>
        </p:txBody>
      </p:sp>
      <p:pic>
        <p:nvPicPr>
          <p:cNvPr id="5" name="Turinio vietos rezervavimo ženklas 4"/>
          <p:cNvPicPr>
            <a:picLocks noGrp="1" noChangeAspect="1"/>
          </p:cNvPicPr>
          <p:nvPr>
            <p:ph sz="quarter" idx="13"/>
          </p:nvPr>
        </p:nvPicPr>
        <p:blipFill>
          <a:blip r:embed="rId2" cstate="print">
            <a:extLst>
              <a:ext uri="{28A0092B-C50C-407E-A947-70E740481C1C}">
                <a14:useLocalDpi xmlns:a14="http://schemas.microsoft.com/office/drawing/2010/main" xmlns="" val="0"/>
              </a:ext>
            </a:extLst>
          </a:blip>
          <a:stretch>
            <a:fillRect/>
          </a:stretch>
        </p:blipFill>
        <p:spPr>
          <a:xfrm>
            <a:off x="1331640" y="1484785"/>
            <a:ext cx="6120680" cy="2661702"/>
          </a:xfrm>
        </p:spPr>
      </p:pic>
    </p:spTree>
    <p:extLst>
      <p:ext uri="{BB962C8B-B14F-4D97-AF65-F5344CB8AC3E}">
        <p14:creationId xmlns:p14="http://schemas.microsoft.com/office/powerpoint/2010/main" xmlns="" val="41876251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Marius </a:t>
            </a:r>
            <a:r>
              <a:rPr lang="lt-LT" dirty="0" err="1" smtClean="0"/>
              <a:t>Katiliškis</a:t>
            </a:r>
            <a:r>
              <a:rPr lang="lt-LT" dirty="0" smtClean="0"/>
              <a:t> ir proza </a:t>
            </a:r>
            <a:endParaRPr lang="lt-LT" dirty="0"/>
          </a:p>
        </p:txBody>
      </p:sp>
      <p:sp>
        <p:nvSpPr>
          <p:cNvPr id="3" name="Turinio vietos rezervavimo ženklas 2"/>
          <p:cNvSpPr>
            <a:spLocks noGrp="1"/>
          </p:cNvSpPr>
          <p:nvPr>
            <p:ph idx="1"/>
          </p:nvPr>
        </p:nvSpPr>
        <p:spPr/>
        <p:txBody>
          <a:bodyPr>
            <a:normAutofit lnSpcReduction="10000"/>
          </a:bodyPr>
          <a:lstStyle/>
          <a:p>
            <a:r>
              <a:rPr lang="lt-LT" dirty="0" smtClean="0"/>
              <a:t>Proza -</a:t>
            </a:r>
            <a:r>
              <a:rPr lang="lt-LT" dirty="0"/>
              <a:t> neeiliuotos kalbos forma, kuri pasižymi įprasta gramatine struktūra ir natūralia sakinių struktūra, nepaklūstančia jokiam iš anksto nustatytam ritmui. Proza yra neeiliuotų grožinės literatūros kūrinių visuma</a:t>
            </a:r>
            <a:r>
              <a:rPr lang="lt-LT" dirty="0" smtClean="0"/>
              <a:t>.</a:t>
            </a:r>
          </a:p>
          <a:p>
            <a:r>
              <a:rPr lang="lt-LT" dirty="0"/>
              <a:t>Marius </a:t>
            </a:r>
            <a:r>
              <a:rPr lang="lt-LT" dirty="0" err="1"/>
              <a:t>Katiliškis</a:t>
            </a:r>
            <a:r>
              <a:rPr lang="lt-LT" dirty="0"/>
              <a:t> r</a:t>
            </a:r>
            <a:r>
              <a:rPr lang="lt-LT" dirty="0" smtClean="0"/>
              <a:t>ašė prozos </a:t>
            </a:r>
            <a:r>
              <a:rPr lang="lt-LT" dirty="0"/>
              <a:t>kūrinius </a:t>
            </a:r>
            <a:r>
              <a:rPr lang="lt-LT" dirty="0" smtClean="0"/>
              <a:t>ir spausdina dažniausiai </a:t>
            </a:r>
            <a:r>
              <a:rPr lang="lt-LT" dirty="0"/>
              <a:t> </a:t>
            </a:r>
            <a:r>
              <a:rPr lang="lt-LT" dirty="0" smtClean="0"/>
              <a:t>1932</a:t>
            </a:r>
            <a:r>
              <a:rPr lang="lt-LT" dirty="0"/>
              <a:t> </a:t>
            </a:r>
            <a:r>
              <a:rPr lang="lt-LT" dirty="0" smtClean="0"/>
              <a:t>m</a:t>
            </a:r>
            <a:r>
              <a:rPr lang="lt-LT" dirty="0"/>
              <a:t>. „Trimite</a:t>
            </a:r>
            <a:r>
              <a:rPr lang="lt-LT" dirty="0" smtClean="0"/>
              <a:t>“</a:t>
            </a:r>
            <a:r>
              <a:rPr lang="lt-LT" dirty="0"/>
              <a:t>.</a:t>
            </a:r>
            <a:r>
              <a:rPr lang="lt-LT" dirty="0" smtClean="0"/>
              <a:t> </a:t>
            </a:r>
          </a:p>
          <a:p>
            <a:r>
              <a:rPr lang="lt-LT" dirty="0" smtClean="0"/>
              <a:t>Jis- </a:t>
            </a:r>
            <a:r>
              <a:rPr lang="lt-LT" dirty="0" smtClean="0"/>
              <a:t>vienas žymiausių egzodo</a:t>
            </a:r>
            <a:r>
              <a:rPr lang="lt-LT" dirty="0"/>
              <a:t> </a:t>
            </a:r>
            <a:r>
              <a:rPr lang="lt-LT" dirty="0" smtClean="0"/>
              <a:t>prozininkų. </a:t>
            </a:r>
          </a:p>
          <a:p>
            <a:r>
              <a:rPr lang="lt-LT" dirty="0" smtClean="0"/>
              <a:t>Sunki </a:t>
            </a:r>
            <a:r>
              <a:rPr lang="lt-LT" dirty="0"/>
              <a:t>išeivio dalia neleido rašytojui daug sukurti, tačiau jo proza suręsta iš tokios fundamentalios </a:t>
            </a:r>
            <a:r>
              <a:rPr lang="lt-LT" dirty="0" smtClean="0"/>
              <a:t>ir </a:t>
            </a:r>
            <a:r>
              <a:rPr lang="lt-LT" dirty="0"/>
              <a:t>tvarios medžiagos, kad jos svoris šiandien jau niekam nekelia abejonių</a:t>
            </a:r>
            <a:r>
              <a:rPr lang="lt-LT" dirty="0" smtClean="0"/>
              <a:t>.</a:t>
            </a:r>
          </a:p>
          <a:p>
            <a:r>
              <a:rPr lang="lt-LT" dirty="0"/>
              <a:t>Jo proza talpi kaip pats gyvenimas. Bet kurį jos lygmenį </a:t>
            </a:r>
            <a:r>
              <a:rPr lang="lt-LT" dirty="0" smtClean="0"/>
              <a:t>apibūdina </a:t>
            </a:r>
            <a:r>
              <a:rPr lang="lt-LT" dirty="0"/>
              <a:t>platus priešybių repertuaras: karas ir taika, gyvenimas ir mirtis, namai ir pasaulis, praeitis ir </a:t>
            </a:r>
            <a:r>
              <a:rPr lang="lt-LT" dirty="0" smtClean="0"/>
              <a:t>dabartis</a:t>
            </a:r>
            <a:r>
              <a:rPr lang="lt-LT" dirty="0"/>
              <a:t>, jausmai ir protas…</a:t>
            </a:r>
            <a:endParaRPr lang="lt-LT" dirty="0" smtClean="0"/>
          </a:p>
        </p:txBody>
      </p:sp>
    </p:spTree>
    <p:extLst>
      <p:ext uri="{BB962C8B-B14F-4D97-AF65-F5344CB8AC3E}">
        <p14:creationId xmlns:p14="http://schemas.microsoft.com/office/powerpoint/2010/main" xmlns="" val="12629971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aveikslėlio vietos rezervavimo ženklas 4"/>
          <p:cNvPicPr>
            <a:picLocks noGrp="1" noChangeAspect="1"/>
          </p:cNvPicPr>
          <p:nvPr>
            <p:ph type="pic" idx="1"/>
          </p:nvPr>
        </p:nvPicPr>
        <p:blipFill>
          <a:blip r:embed="rId2" cstate="print">
            <a:extLst>
              <a:ext uri="{28A0092B-C50C-407E-A947-70E740481C1C}">
                <a14:useLocalDpi xmlns:a14="http://schemas.microsoft.com/office/drawing/2010/main" xmlns="" val="0"/>
              </a:ext>
            </a:extLst>
          </a:blip>
          <a:srcRect t="7512" b="7512"/>
          <a:stretch>
            <a:fillRect/>
          </a:stretch>
        </p:blipFill>
        <p:spPr>
          <a:xfrm>
            <a:off x="251520" y="260648"/>
            <a:ext cx="7918648" cy="5136420"/>
          </a:xfrm>
        </p:spPr>
      </p:pic>
      <p:sp>
        <p:nvSpPr>
          <p:cNvPr id="4" name="Teksto vietos rezervavimo ženklas 3"/>
          <p:cNvSpPr>
            <a:spLocks noGrp="1"/>
          </p:cNvSpPr>
          <p:nvPr>
            <p:ph type="body" sz="half" idx="2"/>
          </p:nvPr>
        </p:nvSpPr>
        <p:spPr/>
        <p:txBody>
          <a:bodyPr/>
          <a:lstStyle/>
          <a:p>
            <a:r>
              <a:rPr lang="lt-LT" dirty="0"/>
              <a:t>Marius </a:t>
            </a:r>
            <a:r>
              <a:rPr lang="lt-LT" dirty="0" err="1"/>
              <a:t>Katiliškis</a:t>
            </a:r>
            <a:r>
              <a:rPr lang="lt-LT" dirty="0"/>
              <a:t> skaito savo kūrybą Metmenų žurnalo literatūros </a:t>
            </a:r>
            <a:r>
              <a:rPr lang="lt-LT" dirty="0" smtClean="0"/>
              <a:t>vakare </a:t>
            </a:r>
            <a:r>
              <a:rPr lang="lt-LT" dirty="0" err="1"/>
              <a:t>Maspetho</a:t>
            </a:r>
            <a:r>
              <a:rPr lang="lt-LT" dirty="0"/>
              <a:t> lietuvių parapijos salėje, </a:t>
            </a:r>
            <a:r>
              <a:rPr lang="lt-LT" dirty="0" smtClean="0"/>
              <a:t>Niujorke</a:t>
            </a:r>
            <a:r>
              <a:rPr lang="lt-LT" dirty="0"/>
              <a:t>. </a:t>
            </a:r>
          </a:p>
        </p:txBody>
      </p:sp>
    </p:spTree>
    <p:extLst>
      <p:ext uri="{BB962C8B-B14F-4D97-AF65-F5344CB8AC3E}">
        <p14:creationId xmlns:p14="http://schemas.microsoft.com/office/powerpoint/2010/main" xmlns="" val="1151213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aveikslėlio vietos rezervavimo ženklas 4"/>
          <p:cNvPicPr>
            <a:picLocks noGrp="1" noChangeAspect="1"/>
          </p:cNvPicPr>
          <p:nvPr>
            <p:ph type="pic" idx="1"/>
          </p:nvPr>
        </p:nvPicPr>
        <p:blipFill>
          <a:blip r:embed="rId2" cstate="print">
            <a:extLst>
              <a:ext uri="{28A0092B-C50C-407E-A947-70E740481C1C}">
                <a14:useLocalDpi xmlns:a14="http://schemas.microsoft.com/office/drawing/2010/main" xmlns="" val="0"/>
              </a:ext>
            </a:extLst>
          </a:blip>
          <a:srcRect t="1593" b="1593"/>
          <a:stretch>
            <a:fillRect/>
          </a:stretch>
        </p:blipFill>
        <p:spPr>
          <a:xfrm>
            <a:off x="323528" y="188640"/>
            <a:ext cx="7848872" cy="5256584"/>
          </a:xfrm>
        </p:spPr>
      </p:pic>
      <p:sp>
        <p:nvSpPr>
          <p:cNvPr id="4" name="Teksto vietos rezervavimo ženklas 3"/>
          <p:cNvSpPr>
            <a:spLocks noGrp="1"/>
          </p:cNvSpPr>
          <p:nvPr>
            <p:ph type="body" sz="half" idx="2"/>
          </p:nvPr>
        </p:nvSpPr>
        <p:spPr/>
        <p:txBody>
          <a:bodyPr/>
          <a:lstStyle/>
          <a:p>
            <a:r>
              <a:rPr lang="lt-LT" dirty="0"/>
              <a:t>Marius </a:t>
            </a:r>
            <a:r>
              <a:rPr lang="lt-LT" dirty="0" err="1"/>
              <a:t>Katiliškis</a:t>
            </a:r>
            <a:r>
              <a:rPr lang="lt-LT" dirty="0"/>
              <a:t> savo namuose </a:t>
            </a:r>
            <a:r>
              <a:rPr lang="lt-LT" dirty="0" err="1"/>
              <a:t>Lemonte</a:t>
            </a:r>
            <a:r>
              <a:rPr lang="lt-LT" dirty="0"/>
              <a:t>, </a:t>
            </a:r>
            <a:r>
              <a:rPr lang="lt-LT" dirty="0" err="1" smtClean="0"/>
              <a:t>Ilinojaus</a:t>
            </a:r>
            <a:r>
              <a:rPr lang="lt-LT" dirty="0" smtClean="0"/>
              <a:t> valstijoje, </a:t>
            </a:r>
            <a:r>
              <a:rPr lang="lt-LT" dirty="0"/>
              <a:t>JAV.</a:t>
            </a:r>
          </a:p>
        </p:txBody>
      </p:sp>
    </p:spTree>
    <p:extLst>
      <p:ext uri="{BB962C8B-B14F-4D97-AF65-F5344CB8AC3E}">
        <p14:creationId xmlns:p14="http://schemas.microsoft.com/office/powerpoint/2010/main" xmlns="" val="41466043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z="3600" dirty="0" smtClean="0"/>
              <a:t>Romanas </a:t>
            </a:r>
            <a:r>
              <a:rPr lang="lt-LT" sz="3600" dirty="0"/>
              <a:t>„Miškais ateina ruduo“ (1957</a:t>
            </a:r>
            <a:r>
              <a:rPr lang="lt-LT" sz="3600" dirty="0" smtClean="0"/>
              <a:t>) </a:t>
            </a:r>
            <a:br>
              <a:rPr lang="lt-LT" sz="3600" dirty="0" smtClean="0"/>
            </a:br>
            <a:r>
              <a:rPr lang="lt-LT" sz="3600" dirty="0" smtClean="0"/>
              <a:t>Siužetas</a:t>
            </a:r>
            <a:endParaRPr lang="lt-LT" sz="3600" dirty="0"/>
          </a:p>
        </p:txBody>
      </p:sp>
      <p:sp>
        <p:nvSpPr>
          <p:cNvPr id="3" name="Turinio vietos rezervavimo ženklas 2"/>
          <p:cNvSpPr>
            <a:spLocks noGrp="1"/>
          </p:cNvSpPr>
          <p:nvPr>
            <p:ph idx="1"/>
          </p:nvPr>
        </p:nvSpPr>
        <p:spPr/>
        <p:txBody>
          <a:bodyPr/>
          <a:lstStyle/>
          <a:p>
            <a:r>
              <a:rPr lang="lt-LT" dirty="0" smtClean="0"/>
              <a:t>Iš pirmo žvilgsnio romane pasakojama banali meilės istorija. </a:t>
            </a:r>
            <a:r>
              <a:rPr lang="lt-LT" dirty="0" err="1" smtClean="0"/>
              <a:t>Tilius</a:t>
            </a:r>
            <a:r>
              <a:rPr lang="lt-LT" dirty="0" smtClean="0"/>
              <a:t>, jaunas </a:t>
            </a:r>
            <a:r>
              <a:rPr lang="lt-LT" dirty="0" err="1" smtClean="0"/>
              <a:t>miškiakirtys</a:t>
            </a:r>
            <a:r>
              <a:rPr lang="lt-LT" dirty="0" smtClean="0"/>
              <a:t>, </a:t>
            </a:r>
            <a:r>
              <a:rPr lang="lt-LT" dirty="0" smtClean="0"/>
              <a:t>laikinai parsisamdęs miško darbams, lieka </a:t>
            </a:r>
            <a:r>
              <a:rPr lang="lt-LT" dirty="0" err="1" smtClean="0"/>
              <a:t>Basiuliškių</a:t>
            </a:r>
            <a:r>
              <a:rPr lang="lt-LT" dirty="0" smtClean="0"/>
              <a:t> </a:t>
            </a:r>
            <a:r>
              <a:rPr lang="lt-LT" dirty="0" smtClean="0"/>
              <a:t>ūkyje </a:t>
            </a:r>
            <a:r>
              <a:rPr lang="lt-LT" dirty="0" smtClean="0"/>
              <a:t>tarnauti. Neatsispyręs šeimininko žmonai Monikai, jos žavesiui, vilionėms, </a:t>
            </a:r>
            <a:r>
              <a:rPr lang="lt-LT" dirty="0" err="1" smtClean="0"/>
              <a:t>Tilius</a:t>
            </a:r>
            <a:r>
              <a:rPr lang="lt-LT" dirty="0" smtClean="0"/>
              <a:t> palieką jį mylinčią Agnę, atsisako valdiškos tarnybos. Petras </a:t>
            </a:r>
            <a:r>
              <a:rPr lang="lt-LT" dirty="0" err="1" smtClean="0"/>
              <a:t>Doveika</a:t>
            </a:r>
            <a:r>
              <a:rPr lang="lt-LT" dirty="0" smtClean="0"/>
              <a:t>, Monikos vyras, sužinojęs apie žmonos neištikimybę, surezga keršto planą. Intriga kyla iš dviejų meilės trikampių, kuri baigiasi </a:t>
            </a:r>
            <a:r>
              <a:rPr lang="lt-LT" dirty="0" err="1" smtClean="0"/>
              <a:t>Tiliaus</a:t>
            </a:r>
            <a:r>
              <a:rPr lang="lt-LT" dirty="0" smtClean="0"/>
              <a:t> mirtimi. Marius </a:t>
            </a:r>
            <a:r>
              <a:rPr lang="lt-LT" dirty="0" err="1" smtClean="0"/>
              <a:t>Katiliškis</a:t>
            </a:r>
            <a:r>
              <a:rPr lang="lt-LT" dirty="0"/>
              <a:t> </a:t>
            </a:r>
            <a:r>
              <a:rPr lang="lt-LT" dirty="0" smtClean="0"/>
              <a:t>veikėjų likimus vaizduoja sodriom detalėm nutapytame kaimo gyvenimo ir gamtos fone, kurie atskleidžia ne tik žmonių susidūrimą su  pirkliškomis suktybėmis, bet ir jų svajones, tikėjimą gražesne rytdiena.</a:t>
            </a:r>
          </a:p>
        </p:txBody>
      </p:sp>
    </p:spTree>
    <p:extLst>
      <p:ext uri="{BB962C8B-B14F-4D97-AF65-F5344CB8AC3E}">
        <p14:creationId xmlns:p14="http://schemas.microsoft.com/office/powerpoint/2010/main" xmlns="" val="11356409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z="3600" dirty="0" smtClean="0"/>
              <a:t>Romanas „Miškais ateina ruduo“ (1957) </a:t>
            </a:r>
            <a:br>
              <a:rPr lang="lt-LT" sz="3600" dirty="0" smtClean="0"/>
            </a:br>
            <a:endParaRPr lang="lt-LT" sz="2800" dirty="0"/>
          </a:p>
        </p:txBody>
      </p:sp>
      <p:sp>
        <p:nvSpPr>
          <p:cNvPr id="3" name="Turinio vietos rezervavimo ženklas 2"/>
          <p:cNvSpPr>
            <a:spLocks noGrp="1"/>
          </p:cNvSpPr>
          <p:nvPr>
            <p:ph idx="1"/>
          </p:nvPr>
        </p:nvSpPr>
        <p:spPr/>
        <p:txBody>
          <a:bodyPr/>
          <a:lstStyle/>
          <a:p>
            <a:r>
              <a:rPr lang="lt-LT" dirty="0"/>
              <a:t>„Miškais ateina ruduo“, sukurtas per šešias savaites. Jis apima vienos vasaros įvykius miškų apsuptame modernėjančiame nepriklausomos Lietuvos kaime. Prasidėjęs miško kirtimu pavasarinio polaidžio metu bei pelkių sausinimu, baigiasi tą patį rudenį įvykusiu miško gaisru. Ūkio darbai, šiokiadienių ir šventadienių ritualai bei gamtos aprašymai sudaro pusę romano teksto. Nemaža dalis skiriama miškui, kurio naikinimas fatališkai susietas su kūrinio veikėjų likimais. Romano intrigos lūžius valdo gaivališkos prigimties aistra ir nenumalšinamas asmeninės laimės troškimas. Jo personažai yra vitališkų vidinių jėgų aukos, jie gyvena jausmo visagalybės </a:t>
            </a:r>
            <a:r>
              <a:rPr lang="lt-LT" dirty="0" smtClean="0"/>
              <a:t>atmosferoje. </a:t>
            </a:r>
            <a:endParaRPr lang="lt-LT" dirty="0"/>
          </a:p>
        </p:txBody>
      </p:sp>
    </p:spTree>
    <p:extLst>
      <p:ext uri="{BB962C8B-B14F-4D97-AF65-F5344CB8AC3E}">
        <p14:creationId xmlns:p14="http://schemas.microsoft.com/office/powerpoint/2010/main" xmlns="" val="36388600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z="3200" dirty="0" smtClean="0"/>
              <a:t>Nuotraukos iš filmo „Miškais ateina ruduo“</a:t>
            </a:r>
            <a:endParaRPr lang="lt-LT" sz="3200" dirty="0"/>
          </a:p>
        </p:txBody>
      </p:sp>
      <p:sp>
        <p:nvSpPr>
          <p:cNvPr id="3" name="Teksto vietos rezervavimo ženklas 2"/>
          <p:cNvSpPr>
            <a:spLocks noGrp="1"/>
          </p:cNvSpPr>
          <p:nvPr>
            <p:ph type="body" idx="1"/>
          </p:nvPr>
        </p:nvSpPr>
        <p:spPr/>
        <p:txBody>
          <a:bodyPr/>
          <a:lstStyle/>
          <a:p>
            <a:r>
              <a:rPr lang="lt-LT" dirty="0" err="1" smtClean="0"/>
              <a:t>Tilius</a:t>
            </a:r>
            <a:r>
              <a:rPr lang="lt-LT" dirty="0" smtClean="0"/>
              <a:t> ir Agnė </a:t>
            </a:r>
            <a:endParaRPr lang="lt-LT" dirty="0"/>
          </a:p>
        </p:txBody>
      </p:sp>
      <p:sp>
        <p:nvSpPr>
          <p:cNvPr id="5" name="Teksto vietos rezervavimo ženklas 4"/>
          <p:cNvSpPr>
            <a:spLocks noGrp="1"/>
          </p:cNvSpPr>
          <p:nvPr>
            <p:ph type="body" sz="quarter" idx="3"/>
          </p:nvPr>
        </p:nvSpPr>
        <p:spPr/>
        <p:txBody>
          <a:bodyPr/>
          <a:lstStyle/>
          <a:p>
            <a:r>
              <a:rPr lang="lt-LT" dirty="0" smtClean="0"/>
              <a:t>Monika su vyru Petru </a:t>
            </a:r>
            <a:r>
              <a:rPr lang="lt-LT" dirty="0" err="1" smtClean="0"/>
              <a:t>Doveika</a:t>
            </a:r>
            <a:endParaRPr lang="lt-LT" dirty="0"/>
          </a:p>
        </p:txBody>
      </p:sp>
      <p:pic>
        <p:nvPicPr>
          <p:cNvPr id="8" name="Turinio vietos rezervavimo ženklas 7"/>
          <p:cNvPicPr>
            <a:picLocks noGrp="1" noChangeAspect="1"/>
          </p:cNvPicPr>
          <p:nvPr>
            <p:ph sz="quarter" idx="4"/>
          </p:nvPr>
        </p:nvPicPr>
        <p:blipFill>
          <a:blip r:embed="rId2" cstate="print">
            <a:extLst>
              <a:ext uri="{28A0092B-C50C-407E-A947-70E740481C1C}">
                <a14:useLocalDpi xmlns:a14="http://schemas.microsoft.com/office/drawing/2010/main" xmlns="" val="0"/>
              </a:ext>
            </a:extLst>
          </a:blip>
          <a:stretch>
            <a:fillRect/>
          </a:stretch>
        </p:blipFill>
        <p:spPr>
          <a:xfrm>
            <a:off x="4572000" y="2780928"/>
            <a:ext cx="3600400" cy="2736303"/>
          </a:xfrm>
        </p:spPr>
      </p:pic>
      <p:pic>
        <p:nvPicPr>
          <p:cNvPr id="10" name="Turinio vietos rezervavimo ženklas 9"/>
          <p:cNvPicPr>
            <a:picLocks noGrp="1" noChangeAspect="1"/>
          </p:cNvPicPr>
          <p:nvPr>
            <p:ph sz="half" idx="2"/>
          </p:nvPr>
        </p:nvPicPr>
        <p:blipFill>
          <a:blip r:embed="rId3" cstate="print">
            <a:extLst>
              <a:ext uri="{28A0092B-C50C-407E-A947-70E740481C1C}">
                <a14:useLocalDpi xmlns:a14="http://schemas.microsoft.com/office/drawing/2010/main" xmlns="" val="0"/>
              </a:ext>
            </a:extLst>
          </a:blip>
          <a:stretch>
            <a:fillRect/>
          </a:stretch>
        </p:blipFill>
        <p:spPr>
          <a:xfrm>
            <a:off x="395536" y="2778919"/>
            <a:ext cx="3719264" cy="2743200"/>
          </a:xfrm>
        </p:spPr>
      </p:pic>
    </p:spTree>
    <p:extLst>
      <p:ext uri="{BB962C8B-B14F-4D97-AF65-F5344CB8AC3E}">
        <p14:creationId xmlns:p14="http://schemas.microsoft.com/office/powerpoint/2010/main" xmlns="" val="20106736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p:txBody>
          <a:bodyPr/>
          <a:lstStyle/>
          <a:p>
            <a:r>
              <a:rPr lang="lt-LT" dirty="0" smtClean="0"/>
              <a:t>Tai yra </a:t>
            </a:r>
            <a:r>
              <a:rPr lang="lt-LT" dirty="0"/>
              <a:t>epinis realistinis kūrinys, artimas tradiciniam lietuvių romanui, tačiau jo audinyje liejasi ir moderniosios prozos spalvos, sužėrinčios netikėtomis metaforomis, originaliai palyginimais, paralelizmais, laisvu kalbėjimu. Rašytojas daug dėmesio </a:t>
            </a:r>
            <a:r>
              <a:rPr lang="lt-LT" dirty="0" smtClean="0"/>
              <a:t>skiria </a:t>
            </a:r>
            <a:r>
              <a:rPr lang="lt-LT" dirty="0"/>
              <a:t>egzistencinių problemų įprasminimui per gamtos ir žmogaus vienovę. Pasigėrėjimą kelia </a:t>
            </a:r>
            <a:r>
              <a:rPr lang="lt-LT" dirty="0" smtClean="0"/>
              <a:t>vaizdingi sakiniai, </a:t>
            </a:r>
            <a:r>
              <a:rPr lang="lt-LT" dirty="0"/>
              <a:t>spalvingos, nepakartojamos veikėjų </a:t>
            </a:r>
            <a:r>
              <a:rPr lang="lt-LT" dirty="0" smtClean="0"/>
              <a:t>charakteristikos</a:t>
            </a:r>
            <a:r>
              <a:rPr lang="lt-LT" dirty="0" smtClean="0"/>
              <a:t>.</a:t>
            </a:r>
          </a:p>
          <a:p>
            <a:pPr>
              <a:buNone/>
            </a:pPr>
            <a:r>
              <a:rPr lang="lt-LT" dirty="0" smtClean="0"/>
              <a:t> </a:t>
            </a:r>
            <a:endParaRPr lang="lt-LT" dirty="0" smtClean="0"/>
          </a:p>
          <a:p>
            <a:r>
              <a:rPr lang="lt-LT" dirty="0"/>
              <a:t>M. </a:t>
            </a:r>
            <a:r>
              <a:rPr lang="lt-LT" dirty="0" err="1" smtClean="0"/>
              <a:t>Katiliškio</a:t>
            </a:r>
            <a:r>
              <a:rPr lang="lt-LT" dirty="0" smtClean="0"/>
              <a:t> </a:t>
            </a:r>
            <a:r>
              <a:rPr lang="lt-LT" dirty="0"/>
              <a:t>romanas „Miškais ateina ruduo“, buvo vienas iš nedaugelio išeivių kūrinių, išleistų </a:t>
            </a:r>
            <a:r>
              <a:rPr lang="lt-LT" u="sng" dirty="0" smtClean="0"/>
              <a:t>sovietinėje Lietuvoje. </a:t>
            </a:r>
            <a:endParaRPr lang="lt-LT" dirty="0" smtClean="0"/>
          </a:p>
          <a:p>
            <a:endParaRPr lang="lt-LT" dirty="0"/>
          </a:p>
        </p:txBody>
      </p:sp>
    </p:spTree>
    <p:extLst>
      <p:ext uri="{BB962C8B-B14F-4D97-AF65-F5344CB8AC3E}">
        <p14:creationId xmlns:p14="http://schemas.microsoft.com/office/powerpoint/2010/main" xmlns="" val="13332362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err="1" smtClean="0"/>
              <a:t>Tilius</a:t>
            </a:r>
            <a:r>
              <a:rPr lang="lt-LT" dirty="0" smtClean="0"/>
              <a:t> ir Monika</a:t>
            </a:r>
            <a:endParaRPr lang="lt-LT" dirty="0"/>
          </a:p>
        </p:txBody>
      </p:sp>
      <p:pic>
        <p:nvPicPr>
          <p:cNvPr id="5" name="Turinio vietos rezervavimo ženklas 4"/>
          <p:cNvPicPr>
            <a:picLocks noGrp="1" noChangeAspect="1"/>
          </p:cNvPicPr>
          <p:nvPr>
            <p:ph sz="half" idx="1"/>
          </p:nvPr>
        </p:nvPicPr>
        <p:blipFill>
          <a:blip r:embed="rId2" cstate="print">
            <a:extLst>
              <a:ext uri="{28A0092B-C50C-407E-A947-70E740481C1C}">
                <a14:useLocalDpi xmlns:a14="http://schemas.microsoft.com/office/drawing/2010/main" xmlns="" val="0"/>
              </a:ext>
            </a:extLst>
          </a:blip>
          <a:stretch>
            <a:fillRect/>
          </a:stretch>
        </p:blipFill>
        <p:spPr>
          <a:xfrm>
            <a:off x="683568" y="2852936"/>
            <a:ext cx="3528392" cy="2592288"/>
          </a:xfrm>
        </p:spPr>
      </p:pic>
      <p:pic>
        <p:nvPicPr>
          <p:cNvPr id="6" name="Turinio vietos rezervavimo ženklas 5"/>
          <p:cNvPicPr>
            <a:picLocks noGrp="1" noChangeAspect="1"/>
          </p:cNvPicPr>
          <p:nvPr>
            <p:ph sz="half" idx="2"/>
          </p:nvPr>
        </p:nvPicPr>
        <p:blipFill>
          <a:blip r:embed="rId3" cstate="print">
            <a:extLst>
              <a:ext uri="{28A0092B-C50C-407E-A947-70E740481C1C}">
                <a14:useLocalDpi xmlns:a14="http://schemas.microsoft.com/office/drawing/2010/main" xmlns="" val="0"/>
              </a:ext>
            </a:extLst>
          </a:blip>
          <a:stretch>
            <a:fillRect/>
          </a:stretch>
        </p:blipFill>
        <p:spPr>
          <a:xfrm>
            <a:off x="4860032" y="2852936"/>
            <a:ext cx="3312368" cy="2592288"/>
          </a:xfrm>
        </p:spPr>
      </p:pic>
    </p:spTree>
    <p:extLst>
      <p:ext uri="{BB962C8B-B14F-4D97-AF65-F5344CB8AC3E}">
        <p14:creationId xmlns:p14="http://schemas.microsoft.com/office/powerpoint/2010/main" xmlns="" val="336551969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etimumas">
  <a:themeElements>
    <a:clrScheme name="Miestiška">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retimumas">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189</TotalTime>
  <Words>479</Words>
  <Application>Microsoft Office PowerPoint</Application>
  <PresentationFormat>Demonstracija ekrane (4:3)</PresentationFormat>
  <Paragraphs>33</Paragraphs>
  <Slides>13</Slides>
  <Notes>0</Notes>
  <HiddenSlides>0</HiddenSlides>
  <MMClips>0</MMClips>
  <ScaleCrop>false</ScaleCrop>
  <HeadingPairs>
    <vt:vector size="4" baseType="variant">
      <vt:variant>
        <vt:lpstr>Tema</vt:lpstr>
      </vt:variant>
      <vt:variant>
        <vt:i4>1</vt:i4>
      </vt:variant>
      <vt:variant>
        <vt:lpstr>Skaidrių pavadinimai</vt:lpstr>
      </vt:variant>
      <vt:variant>
        <vt:i4>13</vt:i4>
      </vt:variant>
    </vt:vector>
  </HeadingPairs>
  <TitlesOfParts>
    <vt:vector size="14" baseType="lpstr">
      <vt:lpstr>Gretimumas</vt:lpstr>
      <vt:lpstr>MARIUS KATILIŠKIS</vt:lpstr>
      <vt:lpstr>Biografija</vt:lpstr>
      <vt:lpstr>Marius Katiliškis ir žmona Zinaida Nagytė - Katiliškienė</vt:lpstr>
      <vt:lpstr>Marius Katiliškis ir egzodo literatūra</vt:lpstr>
      <vt:lpstr>Marius Katiliškis ir Liūnė Sutema (pačioje dešinėje) Metmenų žurnalo meno ir literatūros vakare 1966-11-20</vt:lpstr>
      <vt:lpstr>Marius Katiliškis ir proza </vt:lpstr>
      <vt:lpstr>Skaidrė 7</vt:lpstr>
      <vt:lpstr>Skaidrė 8</vt:lpstr>
      <vt:lpstr>Romanas „Miškais ateina ruduo“ (1957)  Siužetas</vt:lpstr>
      <vt:lpstr>Romanas „Miškais ateina ruduo“ (1957)  </vt:lpstr>
      <vt:lpstr>Nuotraukos iš filmo „Miškais ateina ruduo“</vt:lpstr>
      <vt:lpstr>Skaidrė 12</vt:lpstr>
      <vt:lpstr>Tilius ir Monika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MARIUS KATILIŠKIS</dc:title>
  <dc:creator>Tomo</dc:creator>
  <cp:lastModifiedBy>VARTOTOJAS</cp:lastModifiedBy>
  <cp:revision>21</cp:revision>
  <dcterms:created xsi:type="dcterms:W3CDTF">2012-12-12T19:27:58Z</dcterms:created>
  <dcterms:modified xsi:type="dcterms:W3CDTF">2012-12-19T11:48:52Z</dcterms:modified>
</cp:coreProperties>
</file>