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7" r:id="rId3"/>
    <p:sldId id="258" r:id="rId4"/>
    <p:sldId id="260" r:id="rId5"/>
    <p:sldId id="261" r:id="rId6"/>
    <p:sldId id="263" r:id="rId7"/>
    <p:sldId id="262" r:id="rId8"/>
    <p:sldId id="266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6" autoAdjust="0"/>
    <p:restoredTop sz="94660"/>
  </p:normalViewPr>
  <p:slideViewPr>
    <p:cSldViewPr>
      <p:cViewPr>
        <p:scale>
          <a:sx n="75" d="100"/>
          <a:sy n="75" d="100"/>
        </p:scale>
        <p:origin x="-1098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DE281-22F8-4FFE-81AB-5AA6E035EB46}" type="datetimeFigureOut">
              <a:rPr lang="lt-LT" smtClean="0"/>
              <a:pPr/>
              <a:t>2012.12.18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6B8B-358D-4521-9577-2D8015A42B5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DE281-22F8-4FFE-81AB-5AA6E035EB46}" type="datetimeFigureOut">
              <a:rPr lang="lt-LT" smtClean="0"/>
              <a:pPr/>
              <a:t>2012.12.18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6B8B-358D-4521-9577-2D8015A42B5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DE281-22F8-4FFE-81AB-5AA6E035EB46}" type="datetimeFigureOut">
              <a:rPr lang="lt-LT" smtClean="0"/>
              <a:pPr/>
              <a:t>2012.12.18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6B8B-358D-4521-9577-2D8015A42B5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DE281-22F8-4FFE-81AB-5AA6E035EB46}" type="datetimeFigureOut">
              <a:rPr lang="lt-LT" smtClean="0"/>
              <a:pPr/>
              <a:t>2012.12.18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6B8B-358D-4521-9577-2D8015A42B5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DE281-22F8-4FFE-81AB-5AA6E035EB46}" type="datetimeFigureOut">
              <a:rPr lang="lt-LT" smtClean="0"/>
              <a:pPr/>
              <a:t>2012.12.18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6B8B-358D-4521-9577-2D8015A42B5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DE281-22F8-4FFE-81AB-5AA6E035EB46}" type="datetimeFigureOut">
              <a:rPr lang="lt-LT" smtClean="0"/>
              <a:pPr/>
              <a:t>2012.12.18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6B8B-358D-4521-9577-2D8015A42B5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DE281-22F8-4FFE-81AB-5AA6E035EB46}" type="datetimeFigureOut">
              <a:rPr lang="lt-LT" smtClean="0"/>
              <a:pPr/>
              <a:t>2012.12.18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6B8B-358D-4521-9577-2D8015A42B5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DE281-22F8-4FFE-81AB-5AA6E035EB46}" type="datetimeFigureOut">
              <a:rPr lang="lt-LT" smtClean="0"/>
              <a:pPr/>
              <a:t>2012.12.18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6B8B-358D-4521-9577-2D8015A42B5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DE281-22F8-4FFE-81AB-5AA6E035EB46}" type="datetimeFigureOut">
              <a:rPr lang="lt-LT" smtClean="0"/>
              <a:pPr/>
              <a:t>2012.12.18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6B8B-358D-4521-9577-2D8015A42B5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DE281-22F8-4FFE-81AB-5AA6E035EB46}" type="datetimeFigureOut">
              <a:rPr lang="lt-LT" smtClean="0"/>
              <a:pPr/>
              <a:t>2012.12.18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6B8B-358D-4521-9577-2D8015A42B5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DE281-22F8-4FFE-81AB-5AA6E035EB46}" type="datetimeFigureOut">
              <a:rPr lang="lt-LT" smtClean="0"/>
              <a:pPr/>
              <a:t>2012.12.18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6B8B-358D-4521-9577-2D8015A42B5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46DE281-22F8-4FFE-81AB-5AA6E035EB46}" type="datetimeFigureOut">
              <a:rPr lang="lt-LT" smtClean="0"/>
              <a:pPr/>
              <a:t>2012.12.18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D6C6B8B-358D-4521-9577-2D8015A42B5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620688"/>
            <a:ext cx="4896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5400" dirty="0" smtClean="0">
                <a:latin typeface="Comic Sans MS" pitchFamily="66" charset="0"/>
              </a:rPr>
              <a:t>Kalėdų kraitė. Sveikinimas</a:t>
            </a:r>
            <a:endParaRPr lang="lt-LT" sz="5400" dirty="0">
              <a:latin typeface="Comic Sans MS" pitchFamily="66" charset="0"/>
            </a:endParaRPr>
          </a:p>
        </p:txBody>
      </p:sp>
      <p:pic>
        <p:nvPicPr>
          <p:cNvPr id="2050" name="Picture 2" descr="http://www.indianlink.com.au/wp-content/uploads/2010/12/christmas-gifts-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418783"/>
            <a:ext cx="6455285" cy="403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823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27584" y="1124744"/>
            <a:ext cx="7896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Comic Sans MS" pitchFamily="66" charset="0"/>
              </a:rPr>
              <a:t>Sužinosime, kaip atsirado kalėdinių sveikinimų tradicija.</a:t>
            </a:r>
          </a:p>
          <a:p>
            <a:r>
              <a:rPr lang="lt-LT" sz="2400" dirty="0" smtClean="0">
                <a:latin typeface="Comic Sans MS" pitchFamily="66" charset="0"/>
              </a:rPr>
              <a:t>Aptarsime sveikinimų kalbinę raišką.</a:t>
            </a:r>
          </a:p>
          <a:p>
            <a:r>
              <a:rPr lang="lt-LT" sz="2400" dirty="0" smtClean="0">
                <a:latin typeface="Comic Sans MS" pitchFamily="66" charset="0"/>
              </a:rPr>
              <a:t>Išmoksime rašyti kalėdinį sveikinimą.</a:t>
            </a:r>
            <a:endParaRPr lang="lt-LT" sz="2400" dirty="0">
              <a:latin typeface="Comic Sans MS" pitchFamily="66" charset="0"/>
            </a:endParaRPr>
          </a:p>
        </p:txBody>
      </p:sp>
      <p:pic>
        <p:nvPicPr>
          <p:cNvPr id="1028" name="Picture 4" descr="http://www.zalioji.vilkaviskis.lm.lt/wp-content/uploads/2010/12/kaledinis-fon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97218"/>
            <a:ext cx="4898573" cy="367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006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9485" y="332656"/>
            <a:ext cx="73448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Comic Sans MS" pitchFamily="66" charset="0"/>
              </a:rPr>
              <a:t>Gruodžio 22-ą sulaukiame ilgiausios metų nakties ir trumpiausios dienos. Tai žiemos saulėgrįža, dar vadinama Elnio devyniaragio švente.</a:t>
            </a:r>
            <a:br>
              <a:rPr lang="lt-LT" sz="2400" dirty="0" smtClean="0">
                <a:latin typeface="Comic Sans MS" pitchFamily="66" charset="0"/>
              </a:rPr>
            </a:br>
            <a:r>
              <a:rPr lang="lt-LT" sz="2400" dirty="0" smtClean="0">
                <a:latin typeface="Comic Sans MS" pitchFamily="66" charset="0"/>
              </a:rPr>
              <a:t>Sakoma, kad vasarą jis eina žemai, todėl tokia trumpa naktis. O žiemą elnias keliauja  aukštai, todėl ir naktis ilga.</a:t>
            </a:r>
            <a:br>
              <a:rPr lang="lt-LT" sz="2400" dirty="0" smtClean="0">
                <a:latin typeface="Comic Sans MS" pitchFamily="66" charset="0"/>
              </a:rPr>
            </a:br>
            <a:r>
              <a:rPr lang="lt-LT" sz="2400" dirty="0" smtClean="0">
                <a:latin typeface="Comic Sans MS" pitchFamily="66" charset="0"/>
              </a:rPr>
              <a:t>Senovėje žmonės tikėjo, kad elnias atneša saulutę ant savo ragų.</a:t>
            </a:r>
            <a:endParaRPr lang="lt-LT" sz="2400" dirty="0">
              <a:latin typeface="Comic Sans MS" pitchFamily="66" charset="0"/>
            </a:endParaRPr>
          </a:p>
        </p:txBody>
      </p:sp>
      <p:pic>
        <p:nvPicPr>
          <p:cNvPr id="3074" name="Picture 2" descr="http://mano.zebra.lt/profile/fotos/shrekas/diary_4d132928ce0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924944"/>
            <a:ext cx="3647306" cy="382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92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76672"/>
            <a:ext cx="63367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Comic Sans MS" pitchFamily="66" charset="0"/>
              </a:rPr>
              <a:t>Seniau žmonės nežinojo, dėl ko dienos trumpėja. Jie tikėjo, kad Saulė kovoja su tamsybių dvasiomis. Kai dienos imdavo ilgėti, sugrįždavo Saulė, žmonės pradėdavo švęsti.</a:t>
            </a:r>
          </a:p>
          <a:p>
            <a:r>
              <a:rPr lang="lt-LT" sz="2400" dirty="0" smtClean="0">
                <a:latin typeface="Comic Sans MS" pitchFamily="66" charset="0"/>
              </a:rPr>
              <a:t>Kalėdos prasidėdavo gruodžio 25-ą dieną. Ši diena buvo Saulės ir laiko dievo atgimimo diena.</a:t>
            </a:r>
            <a:endParaRPr lang="lt-LT" sz="2400" dirty="0">
              <a:latin typeface="Comic Sans MS" pitchFamily="66" charset="0"/>
            </a:endParaRPr>
          </a:p>
        </p:txBody>
      </p:sp>
      <p:pic>
        <p:nvPicPr>
          <p:cNvPr id="4098" name="Picture 2" descr="http://alkas.lt/wp-content/uploads/2011/12/6514_0_2_romuvos_kaledos_1_medium-e13236154416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284984"/>
            <a:ext cx="3208015" cy="329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406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02159"/>
            <a:ext cx="7560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Comic Sans MS" pitchFamily="66" charset="0"/>
              </a:rPr>
              <a:t>Kalėdiniai sveikinimai atėjo iš senų laikų. Senovės lietuviai tikėjo, kad kalėdiniai linkėjimai ir sveikinimai  būtinai išsipildo.</a:t>
            </a:r>
          </a:p>
          <a:p>
            <a:r>
              <a:rPr lang="lt-LT" sz="2400" dirty="0" smtClean="0">
                <a:latin typeface="Comic Sans MS" pitchFamily="66" charset="0"/>
              </a:rPr>
              <a:t>Vienas kitam linkėdavo gero derliaus, daug gyvulių, artojams sveikatos.</a:t>
            </a:r>
          </a:p>
        </p:txBody>
      </p:sp>
      <p:pic>
        <p:nvPicPr>
          <p:cNvPr id="5126" name="Picture 6" descr="http://www.part.lt/img/6c2b16823ebd6f19d0784fc8ca31332b5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81200"/>
            <a:ext cx="23907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847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alkas.lt/wp-content/uploads/2010/12/seni17-972x1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12776"/>
            <a:ext cx="4758851" cy="501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47664" y="30172"/>
            <a:ext cx="56327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>
                <a:latin typeface="Comic Sans MS" pitchFamily="66" charset="0"/>
              </a:rPr>
              <a:t>Po kiemus vaikščiodavo ir linkėjimus sakydavo persirengęs  Kalėdų senis, arba Kalėda.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xmlns="" val="94764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0994" y="1412776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Comic Sans MS" pitchFamily="66" charset="0"/>
              </a:rPr>
              <a:t>Pirmiausia pagalvokime apie žmogų, kurį sveikinsime. </a:t>
            </a:r>
          </a:p>
          <a:p>
            <a:r>
              <a:rPr lang="lt-LT" sz="2400" dirty="0" smtClean="0">
                <a:latin typeface="Comic Sans MS" pitchFamily="66" charset="0"/>
              </a:rPr>
              <a:t>Linkėkime to, kas jam svarbiausia, ko jis labiausiai nori.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3588" y="2827783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Comic Sans MS" pitchFamily="66" charset="0"/>
              </a:rPr>
              <a:t>Meilės džiaugsmo, šilumos laukiant švenčių, per šventes  ir ištisus metus </a:t>
            </a:r>
            <a:r>
              <a:rPr lang="en-US" sz="2400" dirty="0" smtClean="0">
                <a:latin typeface="Comic Sans MS" pitchFamily="66" charset="0"/>
              </a:rPr>
              <a:t>!!!</a:t>
            </a:r>
            <a:endParaRPr lang="lt-LT" sz="2400" dirty="0"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1819" y="548680"/>
            <a:ext cx="7083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 smtClean="0">
                <a:latin typeface="Comic Sans MS" pitchFamily="66" charset="0"/>
              </a:rPr>
              <a:t>Kaip parašyti gražų kalėdinį sveikinimą?</a:t>
            </a:r>
          </a:p>
        </p:txBody>
      </p:sp>
      <p:sp>
        <p:nvSpPr>
          <p:cNvPr id="7" name="Rectangle 6"/>
          <p:cNvSpPr/>
          <p:nvPr/>
        </p:nvSpPr>
        <p:spPr>
          <a:xfrm>
            <a:off x="833588" y="2817765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>
                <a:solidFill>
                  <a:srgbClr val="7030A0"/>
                </a:solidFill>
                <a:latin typeface="Comic Sans MS" pitchFamily="66" charset="0"/>
              </a:rPr>
              <a:t>Meilės džiaugsmo, šilumos laukiant švenčių, per šventes  ir ištisus metus </a:t>
            </a:r>
            <a:r>
              <a:rPr lang="en-US" sz="2400" dirty="0" smtClean="0">
                <a:solidFill>
                  <a:srgbClr val="7030A0"/>
                </a:solidFill>
                <a:latin typeface="Comic Sans MS" pitchFamily="66" charset="0"/>
              </a:rPr>
              <a:t>!!!</a:t>
            </a:r>
            <a:endParaRPr lang="lt-LT" sz="24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7172" name="Picture 4" descr="http://www.vaikystes-sodas.lt/files/content/2009/11/Atvirukas_kaledu-ave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5372" y="3648762"/>
            <a:ext cx="3862276" cy="271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7671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60386" y="692696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latin typeface="Comic Sans MS" pitchFamily="66" charset="0"/>
              </a:rPr>
              <a:t>Kaip rašyti kalėdinį sveikinimą?</a:t>
            </a:r>
            <a:endParaRPr lang="lt-LT" sz="2800" b="1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65049" y="1728675"/>
            <a:ext cx="6695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Comic Sans MS" pitchFamily="66" charset="0"/>
              </a:rPr>
              <a:t>I etapas. Pasirengimas.</a:t>
            </a:r>
            <a:endParaRPr lang="lt-LT" sz="28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870677" y="2665401"/>
            <a:ext cx="6018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 smtClean="0">
                <a:latin typeface="Comic Sans MS" pitchFamily="66" charset="0"/>
              </a:rPr>
              <a:t>Pasirinkite tinkamą atviruką.</a:t>
            </a:r>
          </a:p>
          <a:p>
            <a:endParaRPr lang="lt-LT" sz="2200" dirty="0" smtClean="0">
              <a:latin typeface="Comic Sans MS" pitchFamily="66" charset="0"/>
            </a:endParaRPr>
          </a:p>
          <a:p>
            <a:r>
              <a:rPr lang="lt-LT" sz="2200" dirty="0" smtClean="0">
                <a:latin typeface="Comic Sans MS" pitchFamily="66" charset="0"/>
              </a:rPr>
              <a:t>Pagalvokime, kurį žmogų sveikinsime. Vienaip sveikinsime artimus draugus, bendraamžius. Kitaip gimines, ypač vyresnius.</a:t>
            </a:r>
          </a:p>
          <a:p>
            <a:endParaRPr lang="lt-LT" sz="2200" dirty="0">
              <a:latin typeface="Comic Sans MS" pitchFamily="66" charset="0"/>
            </a:endParaRPr>
          </a:p>
          <a:p>
            <a:r>
              <a:rPr lang="lt-LT" sz="2200" dirty="0" smtClean="0">
                <a:latin typeface="Comic Sans MS" pitchFamily="66" charset="0"/>
              </a:rPr>
              <a:t>Pamąstykime, kas tam žmogui svarbu ir patinka, apie ką jis mėgsta pasakoti, ko nė už ką neatiduotų, kokius saldumynus labiausiai mėgsta ir pan.</a:t>
            </a:r>
            <a:endParaRPr lang="lt-LT" sz="2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235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0897" y="447871"/>
            <a:ext cx="7986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latin typeface="Comic Sans MS" pitchFamily="66" charset="0"/>
              </a:rPr>
              <a:t>II etapas. Juodraščio rašymas.</a:t>
            </a:r>
            <a:endParaRPr lang="lt-LT" sz="2800" b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4600" y="1760770"/>
            <a:ext cx="7626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Comic Sans MS" pitchFamily="66" charset="0"/>
              </a:rPr>
              <a:t>Nusibraižykime saulutę: jos centre – sveikinimo adresatas, spindulėliai-  jo pomėgiai. Pagal pomėgius sugalvokime linkėjimus.</a:t>
            </a:r>
            <a:endParaRPr lang="lt-LT" sz="2400" dirty="0">
              <a:latin typeface="Comic Sans MS" pitchFamily="66" charset="0"/>
            </a:endParaRPr>
          </a:p>
        </p:txBody>
      </p:sp>
      <p:pic>
        <p:nvPicPr>
          <p:cNvPr id="8198" name="Picture 6" descr="http://www.blogas.lt/uploads/s/sirdis/166694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12564"/>
            <a:ext cx="3179679" cy="317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839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04664"/>
            <a:ext cx="73448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latin typeface="Comic Sans MS" pitchFamily="66" charset="0"/>
              </a:rPr>
              <a:t>Linkėjimai draugui. Linkiu...</a:t>
            </a:r>
          </a:p>
          <a:p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848020" y="1399309"/>
            <a:ext cx="6324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Išgirsti anekdotą apie save.</a:t>
            </a:r>
            <a:endParaRPr lang="lt-LT" dirty="0"/>
          </a:p>
        </p:txBody>
      </p:sp>
      <p:sp>
        <p:nvSpPr>
          <p:cNvPr id="8" name="TextBox 7"/>
          <p:cNvSpPr txBox="1"/>
          <p:nvPr/>
        </p:nvSpPr>
        <p:spPr>
          <a:xfrm>
            <a:off x="913604" y="2132856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Sėkmingų varžybų.</a:t>
            </a: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876634" y="2791158"/>
            <a:ext cx="6572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Greito dviračio.</a:t>
            </a:r>
            <a:endParaRPr lang="lt-LT" dirty="0"/>
          </a:p>
        </p:txBody>
      </p:sp>
      <p:sp>
        <p:nvSpPr>
          <p:cNvPr id="10" name="TextBox 9"/>
          <p:cNvSpPr txBox="1"/>
          <p:nvPr/>
        </p:nvSpPr>
        <p:spPr>
          <a:xfrm>
            <a:off x="899591" y="3501008"/>
            <a:ext cx="6685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Sukurti daug gražių eilėraščių.</a:t>
            </a:r>
            <a:endParaRPr lang="lt-LT" dirty="0"/>
          </a:p>
        </p:txBody>
      </p:sp>
      <p:sp>
        <p:nvSpPr>
          <p:cNvPr id="16" name="TextBox 15"/>
          <p:cNvSpPr txBox="1"/>
          <p:nvPr/>
        </p:nvSpPr>
        <p:spPr>
          <a:xfrm flipH="1">
            <a:off x="827584" y="4170218"/>
            <a:ext cx="6251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Naujų kompiuterinių žaidimų</a:t>
            </a:r>
            <a:endParaRPr lang="lt-LT" dirty="0"/>
          </a:p>
        </p:txBody>
      </p:sp>
      <p:pic>
        <p:nvPicPr>
          <p:cNvPr id="9218" name="Picture 2" descr="http://www.kalediniai-atvirukai.lt/images/detailed/6/Mergaite_su_eglu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5176" y="1071082"/>
            <a:ext cx="3856206" cy="543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580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stat2.veltinis.lt/13/atvirukai-kaledu-dziaugsmas-94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92696"/>
            <a:ext cx="4139718" cy="559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flipH="1">
            <a:off x="652275" y="723900"/>
            <a:ext cx="37038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Comic Sans MS" pitchFamily="66" charset="0"/>
              </a:rPr>
              <a:t>Gražu, jei sveikinimą parašysite savo sukurtame atviruke.</a:t>
            </a:r>
          </a:p>
          <a:p>
            <a:endParaRPr lang="lt-LT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456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5486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Comic Sans MS" pitchFamily="66" charset="0"/>
              </a:rPr>
              <a:t>III etapas. Juodraščio tobulinimas.</a:t>
            </a:r>
            <a:endParaRPr lang="lt-LT" sz="2800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1084323" y="1460500"/>
            <a:ext cx="6192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Comic Sans MS" pitchFamily="66" charset="0"/>
              </a:rPr>
              <a:t>Perskaitykite </a:t>
            </a:r>
            <a:r>
              <a:rPr lang="lt-LT" sz="2400" dirty="0" smtClean="0">
                <a:latin typeface="Comic Sans MS" pitchFamily="66" charset="0"/>
              </a:rPr>
              <a:t>tai, ką </a:t>
            </a:r>
            <a:r>
              <a:rPr lang="lt-LT" sz="2400" dirty="0" smtClean="0">
                <a:latin typeface="Comic Sans MS" pitchFamily="66" charset="0"/>
              </a:rPr>
              <a:t>parašėte.</a:t>
            </a:r>
            <a:endParaRPr lang="lt-LT" sz="24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5500" y="2133600"/>
            <a:ext cx="6507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Comic Sans MS" pitchFamily="66" charset="0"/>
              </a:rPr>
              <a:t>Ar rašydami galvojote apie tą žmogų? Ar prisiminėte, kas jam svarbu? Ar nepadarėte klaidų?</a:t>
            </a:r>
            <a:endParaRPr lang="lt-LT" sz="2400" dirty="0">
              <a:latin typeface="Comic Sans MS" pitchFamily="66" charset="0"/>
            </a:endParaRPr>
          </a:p>
        </p:txBody>
      </p:sp>
      <p:pic>
        <p:nvPicPr>
          <p:cNvPr id="11268" name="Picture 4" descr="http://www.sveikinimai-atvirukai.lt/images/atvirukai/56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33929"/>
            <a:ext cx="409575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2064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868297" y="620688"/>
            <a:ext cx="7088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latin typeface="Comic Sans MS" pitchFamily="66" charset="0"/>
              </a:rPr>
              <a:t>Kalėdinį sveikinimą stenkimės parašyti be klaidų.</a:t>
            </a:r>
            <a:endParaRPr lang="lt-LT" sz="2400" b="1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0284" y="2132856"/>
            <a:ext cx="73041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Comic Sans MS" pitchFamily="66" charset="0"/>
              </a:rPr>
              <a:t>Švenčių pavadinimus rašome didžiąja raide. Pavyzdžiui: </a:t>
            </a:r>
            <a:r>
              <a:rPr lang="lt-LT" sz="2400" b="1" dirty="0" smtClean="0">
                <a:latin typeface="Comic Sans MS" pitchFamily="66" charset="0"/>
              </a:rPr>
              <a:t>Kalėdos</a:t>
            </a:r>
            <a:r>
              <a:rPr lang="lt-LT" sz="2400" b="1" dirty="0" smtClean="0">
                <a:latin typeface="Comic Sans MS" pitchFamily="66" charset="0"/>
              </a:rPr>
              <a:t>, Kūčios, </a:t>
            </a:r>
            <a:r>
              <a:rPr lang="lt-LT" sz="2400" b="1" dirty="0" smtClean="0">
                <a:latin typeface="Comic Sans MS" pitchFamily="66" charset="0"/>
              </a:rPr>
              <a:t>Velykos, Joninės.</a:t>
            </a:r>
          </a:p>
          <a:p>
            <a:r>
              <a:rPr lang="lt-LT" sz="2400" dirty="0" smtClean="0">
                <a:latin typeface="Comic Sans MS" pitchFamily="66" charset="0"/>
              </a:rPr>
              <a:t> </a:t>
            </a:r>
            <a:r>
              <a:rPr lang="lt-LT" sz="2400" b="1" dirty="0" smtClean="0">
                <a:latin typeface="Comic Sans MS" pitchFamily="66" charset="0"/>
              </a:rPr>
              <a:t> kalėdinis, naujametinis</a:t>
            </a:r>
            <a:endParaRPr lang="lt-LT" sz="2400" b="1" dirty="0" smtClean="0">
              <a:latin typeface="Comic Sans MS" pitchFamily="66" charset="0"/>
            </a:endParaRPr>
          </a:p>
          <a:p>
            <a:r>
              <a:rPr lang="lt-LT" sz="2400" dirty="0" smtClean="0">
                <a:latin typeface="Comic Sans MS" pitchFamily="66" charset="0"/>
              </a:rPr>
              <a:t>Jei šventės pavadinimas yra iš  kelių žodžių, tik pirmasis žodis rašomas didžiąja raide.</a:t>
            </a:r>
          </a:p>
          <a:p>
            <a:r>
              <a:rPr lang="lt-LT" sz="2400" dirty="0" smtClean="0">
                <a:latin typeface="Comic Sans MS" pitchFamily="66" charset="0"/>
              </a:rPr>
              <a:t>Pavyzdžiui: </a:t>
            </a:r>
            <a:r>
              <a:rPr lang="lt-LT" sz="2400" b="1" dirty="0" smtClean="0">
                <a:latin typeface="Comic Sans MS" pitchFamily="66" charset="0"/>
              </a:rPr>
              <a:t>Naujieji metai, Motinos diena.</a:t>
            </a:r>
          </a:p>
          <a:p>
            <a:endParaRPr lang="lt-LT" sz="2400" b="1" dirty="0">
              <a:latin typeface="Comic Sans MS" pitchFamily="66" charset="0"/>
            </a:endParaRPr>
          </a:p>
          <a:p>
            <a:r>
              <a:rPr lang="lt-LT" sz="2400" dirty="0" smtClean="0">
                <a:latin typeface="Comic Sans MS" pitchFamily="66" charset="0"/>
              </a:rPr>
              <a:t>Sveikinimus reikia pradėti žodžiais:</a:t>
            </a:r>
          </a:p>
          <a:p>
            <a:r>
              <a:rPr lang="lt-LT" sz="2400" b="1" dirty="0" smtClean="0">
                <a:latin typeface="Comic Sans MS" pitchFamily="66" charset="0"/>
              </a:rPr>
              <a:t>Sveikinu Tave su Naujaisiais metais.</a:t>
            </a:r>
          </a:p>
          <a:p>
            <a:r>
              <a:rPr lang="lt-LT" sz="2400" b="1" dirty="0" smtClean="0">
                <a:latin typeface="Comic Sans MS" pitchFamily="66" charset="0"/>
              </a:rPr>
              <a:t>Sveikiname Jus su šv.Kalėdomis.</a:t>
            </a:r>
          </a:p>
          <a:p>
            <a:endParaRPr lang="lt-LT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436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980728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Comic Sans MS" pitchFamily="66" charset="0"/>
              </a:rPr>
              <a:t>Sveikinimuose didžiąja raide rašomi žodžiai Jūs, Tu, Pone, Gerbiamasis, Mielas drauge, Drauguži...</a:t>
            </a:r>
            <a:endParaRPr lang="lt-LT" sz="28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3140968"/>
            <a:ext cx="71287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Taip pat gali prireikti žodžių </a:t>
            </a:r>
          </a:p>
          <a:p>
            <a:r>
              <a:rPr lang="lt-LT" sz="2800" dirty="0" smtClean="0"/>
              <a:t> </a:t>
            </a:r>
            <a:r>
              <a:rPr lang="lt-LT" sz="2800" dirty="0" smtClean="0">
                <a:latin typeface="Comic Sans MS" pitchFamily="66" charset="0"/>
              </a:rPr>
              <a:t>džiau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g</a:t>
            </a:r>
            <a:r>
              <a:rPr lang="lt-LT" sz="2800" dirty="0" smtClean="0">
                <a:latin typeface="Comic Sans MS" pitchFamily="66" charset="0"/>
              </a:rPr>
              <a:t>smas, link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ė</a:t>
            </a:r>
            <a:r>
              <a:rPr lang="lt-LT" sz="2800" dirty="0" smtClean="0">
                <a:latin typeface="Comic Sans MS" pitchFamily="66" charset="0"/>
              </a:rPr>
              <a:t>jimai, dau</a:t>
            </a:r>
            <a:r>
              <a:rPr lang="lt-LT" sz="2800" dirty="0" smtClean="0">
                <a:solidFill>
                  <a:srgbClr val="7030A0"/>
                </a:solidFill>
                <a:latin typeface="Comic Sans MS" pitchFamily="66" charset="0"/>
              </a:rPr>
              <a:t>g</a:t>
            </a:r>
            <a:r>
              <a:rPr lang="lt-LT" sz="2800" dirty="0" smtClean="0">
                <a:latin typeface="Comic Sans MS" pitchFamily="66" charset="0"/>
              </a:rPr>
              <a:t> dau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g</a:t>
            </a:r>
            <a:r>
              <a:rPr lang="lt-LT" sz="2800" dirty="0" smtClean="0">
                <a:latin typeface="Comic Sans MS" pitchFamily="66" charset="0"/>
              </a:rPr>
              <a:t>, steb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u</a:t>
            </a:r>
            <a:r>
              <a:rPr lang="lt-LT" sz="2800" dirty="0" smtClean="0">
                <a:latin typeface="Comic Sans MS" pitchFamily="66" charset="0"/>
              </a:rPr>
              <a:t>klas, eln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ia</a:t>
            </a:r>
            <a:r>
              <a:rPr lang="lt-LT" sz="2800" dirty="0" smtClean="0">
                <a:latin typeface="Comic Sans MS" pitchFamily="66" charset="0"/>
              </a:rPr>
              <a:t>s </a:t>
            </a:r>
            <a:r>
              <a:rPr lang="lt-LT" sz="2800" dirty="0" err="1" smtClean="0">
                <a:latin typeface="Comic Sans MS" pitchFamily="66" charset="0"/>
              </a:rPr>
              <a:t>dev</a:t>
            </a:r>
            <a:r>
              <a:rPr lang="lt-LT" sz="2800" dirty="0" err="1" smtClean="0">
                <a:solidFill>
                  <a:srgbClr val="7030A0"/>
                </a:solidFill>
                <a:latin typeface="Comic Sans MS" pitchFamily="66" charset="0"/>
              </a:rPr>
              <a:t>y</a:t>
            </a:r>
            <a:r>
              <a:rPr lang="lt-LT" sz="2800" dirty="0" err="1" smtClean="0">
                <a:latin typeface="Comic Sans MS" pitchFamily="66" charset="0"/>
              </a:rPr>
              <a:t>n</a:t>
            </a:r>
            <a:r>
              <a:rPr lang="lt-LT" sz="2800" b="1" dirty="0" err="1" smtClean="0">
                <a:solidFill>
                  <a:srgbClr val="7030A0"/>
                </a:solidFill>
                <a:latin typeface="Comic Sans MS" pitchFamily="66" charset="0"/>
              </a:rPr>
              <a:t>ia</a:t>
            </a:r>
            <a:r>
              <a:rPr lang="lt-LT" sz="2800" dirty="0" err="1" smtClean="0">
                <a:latin typeface="Comic Sans MS" pitchFamily="66" charset="0"/>
              </a:rPr>
              <a:t>ragis</a:t>
            </a:r>
            <a:r>
              <a:rPr lang="lt-LT" sz="2800" dirty="0" smtClean="0">
                <a:latin typeface="Comic Sans MS" pitchFamily="66" charset="0"/>
              </a:rPr>
              <a:t>, te neužp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u</a:t>
            </a:r>
            <a:r>
              <a:rPr lang="lt-LT" sz="2800" dirty="0" smtClean="0">
                <a:latin typeface="Comic Sans MS" pitchFamily="66" charset="0"/>
              </a:rPr>
              <a:t>sto p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ū</a:t>
            </a:r>
            <a:r>
              <a:rPr lang="lt-LT" sz="2800" dirty="0" smtClean="0">
                <a:latin typeface="Comic Sans MS" pitchFamily="66" charset="0"/>
              </a:rPr>
              <a:t>ga... </a:t>
            </a:r>
            <a:endParaRPr lang="lt-LT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215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692696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Comic Sans MS" pitchFamily="66" charset="0"/>
              </a:rPr>
              <a:t>Tegul šiltas spindulėlis skleidžia šviesą iš Jūsų širdžių</a:t>
            </a:r>
            <a:r>
              <a:rPr lang="en-US" sz="2800" dirty="0" smtClean="0">
                <a:latin typeface="Comic Sans MS" pitchFamily="66" charset="0"/>
              </a:rPr>
              <a:t>!</a:t>
            </a:r>
            <a:endParaRPr lang="lt-LT" sz="2800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2132856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Comic Sans MS" pitchFamily="66" charset="0"/>
              </a:rPr>
              <a:t>Tegul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Kal</a:t>
            </a:r>
            <a:r>
              <a:rPr lang="lt-LT" sz="2800" dirty="0" smtClean="0">
                <a:latin typeface="Comic Sans MS" pitchFamily="66" charset="0"/>
              </a:rPr>
              <a:t>ėdų paukštė suteikia sparnus Jūsų svajonėms.</a:t>
            </a:r>
            <a:endParaRPr lang="lt-LT" sz="28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268" y="3573016"/>
            <a:ext cx="669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Comic Sans MS" pitchFamily="66" charset="0"/>
              </a:rPr>
              <a:t>Linksmų šv. Kalėdų, džiugių kelionių atradimų.</a:t>
            </a:r>
            <a:endParaRPr lang="lt-LT" sz="28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7584" y="5013176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Comic Sans MS" pitchFamily="66" charset="0"/>
              </a:rPr>
              <a:t>Šilumos Jūsų namams, sveikatos Jums ir Jūsų artimiesiems</a:t>
            </a:r>
            <a:r>
              <a:rPr lang="en-US" sz="2800" dirty="0" smtClean="0">
                <a:latin typeface="Comic Sans MS" pitchFamily="66" charset="0"/>
              </a:rPr>
              <a:t>!</a:t>
            </a:r>
            <a:endParaRPr lang="lt-LT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691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836712"/>
            <a:ext cx="66247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omic Sans MS" pitchFamily="66" charset="0"/>
              </a:rPr>
              <a:t>Para</a:t>
            </a:r>
            <a:r>
              <a:rPr lang="lt-LT" sz="2800" dirty="0" smtClean="0">
                <a:latin typeface="Comic Sans MS" pitchFamily="66" charset="0"/>
              </a:rPr>
              <a:t>šykite kalėdinį sveikinimą geriausiam draugui.</a:t>
            </a:r>
          </a:p>
          <a:p>
            <a:endParaRPr lang="lt-LT" sz="2800" dirty="0">
              <a:latin typeface="Comic Sans MS" pitchFamily="66" charset="0"/>
            </a:endParaRPr>
          </a:p>
          <a:p>
            <a:r>
              <a:rPr lang="lt-LT" sz="2800" dirty="0" smtClean="0">
                <a:latin typeface="Comic Sans MS" pitchFamily="66" charset="0"/>
              </a:rPr>
              <a:t>Pasveikinkite savo klasės draugus, mokytojus.</a:t>
            </a:r>
          </a:p>
        </p:txBody>
      </p:sp>
      <p:pic>
        <p:nvPicPr>
          <p:cNvPr id="12294" name="Picture 6" descr="http://www.sveikinimai-atvirukai.lt/images/atvirukai/57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6975" y="2863627"/>
            <a:ext cx="4000500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4397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Desktop\Kaledos\smailikai_com_13_s_4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0" y="1905000"/>
            <a:ext cx="2667000" cy="30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2051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226</TotalTime>
  <Words>490</Words>
  <Application>Microsoft Office PowerPoint</Application>
  <PresentationFormat>Demonstracija ekrane (4:3)</PresentationFormat>
  <Paragraphs>53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18" baseType="lpstr">
      <vt:lpstr>Slipstream</vt:lpstr>
      <vt:lpstr>Skaidrė 1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  <vt:lpstr>Skaidrė 10</vt:lpstr>
      <vt:lpstr>Skaidrė 11</vt:lpstr>
      <vt:lpstr>Skaidrė 12</vt:lpstr>
      <vt:lpstr>Skaidrė 13</vt:lpstr>
      <vt:lpstr>Skaidrė 14</vt:lpstr>
      <vt:lpstr>Skaidrė 15</vt:lpstr>
      <vt:lpstr>Skaidrė 16</vt:lpstr>
      <vt:lpstr>Skaidrė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Domas</dc:creator>
  <cp:lastModifiedBy>Laimutė Kairienė</cp:lastModifiedBy>
  <cp:revision>22</cp:revision>
  <dcterms:created xsi:type="dcterms:W3CDTF">2012-12-17T19:30:34Z</dcterms:created>
  <dcterms:modified xsi:type="dcterms:W3CDTF">2012-12-18T08:59:03Z</dcterms:modified>
</cp:coreProperties>
</file>