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1" r:id="rId2"/>
    <p:sldId id="269" r:id="rId3"/>
    <p:sldId id="270" r:id="rId4"/>
    <p:sldId id="257" r:id="rId5"/>
    <p:sldId id="258" r:id="rId6"/>
    <p:sldId id="262" r:id="rId7"/>
    <p:sldId id="263" r:id="rId8"/>
    <p:sldId id="264" r:id="rId9"/>
    <p:sldId id="265" r:id="rId10"/>
    <p:sldId id="268" r:id="rId11"/>
    <p:sldId id="267"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227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4014A1DD-4341-41F6-8AFA-B493142853D6}" type="datetimeFigureOut">
              <a:rPr lang="lt-LT" smtClean="0"/>
              <a:t>2012.11.10</a:t>
            </a:fld>
            <a:endParaRPr lang="lt-LT"/>
          </a:p>
        </p:txBody>
      </p:sp>
      <p:sp>
        <p:nvSpPr>
          <p:cNvPr id="8" name="Slide Number Placeholder 7"/>
          <p:cNvSpPr>
            <a:spLocks noGrp="1"/>
          </p:cNvSpPr>
          <p:nvPr>
            <p:ph type="sldNum" sz="quarter" idx="11"/>
          </p:nvPr>
        </p:nvSpPr>
        <p:spPr/>
        <p:txBody>
          <a:bodyPr/>
          <a:lstStyle/>
          <a:p>
            <a:fld id="{3AB1C30B-9F38-4F61-A949-8EB4DA2CE632}" type="slidenum">
              <a:rPr lang="lt-LT" smtClean="0"/>
              <a:t>‹#›</a:t>
            </a:fld>
            <a:endParaRPr lang="lt-LT"/>
          </a:p>
        </p:txBody>
      </p:sp>
      <p:sp>
        <p:nvSpPr>
          <p:cNvPr id="9" name="Footer Placeholder 8"/>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4014A1DD-4341-41F6-8AFA-B493142853D6}" type="datetimeFigureOut">
              <a:rPr lang="lt-LT" smtClean="0"/>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14A1DD-4341-41F6-8AFA-B493142853D6}" type="datetimeFigureOut">
              <a:rPr lang="lt-LT" smtClean="0"/>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t>‹#›</a:t>
            </a:fld>
            <a:endParaRPr lang="lt-LT"/>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4014A1DD-4341-41F6-8AFA-B493142853D6}" type="datetimeFigureOut">
              <a:rPr lang="lt-LT" smtClean="0"/>
              <a:t>2012.11.10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AB1C30B-9F38-4F61-A949-8EB4DA2CE632}" type="slidenum">
              <a:rPr lang="lt-LT" smtClean="0"/>
              <a:t>‹#›</a:t>
            </a:fld>
            <a:endParaRPr lang="lt-LT"/>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014A1DD-4341-41F6-8AFA-B493142853D6}" type="datetimeFigureOut">
              <a:rPr lang="lt-LT" smtClean="0"/>
              <a:t>2012.11.10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AB1C30B-9F38-4F61-A949-8EB4DA2CE632}" type="slidenum">
              <a:rPr lang="lt-LT" smtClean="0"/>
              <a:t>‹#›</a:t>
            </a:fld>
            <a:endParaRPr lang="lt-LT"/>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14A1DD-4341-41F6-8AFA-B493142853D6}" type="datetimeFigureOut">
              <a:rPr lang="lt-LT" smtClean="0"/>
              <a:t>2012.11.10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4A1DD-4341-41F6-8AFA-B493142853D6}" type="datetimeFigureOut">
              <a:rPr lang="lt-LT" smtClean="0"/>
              <a:t>2012.11.10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14A1DD-4341-41F6-8AFA-B493142853D6}" type="datetimeFigureOut">
              <a:rPr lang="lt-LT" smtClean="0"/>
              <a:t>2012.11.10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14A1DD-4341-41F6-8AFA-B493142853D6}" type="datetimeFigureOut">
              <a:rPr lang="lt-LT" smtClean="0"/>
              <a:t>2012.11.10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14A1DD-4341-41F6-8AFA-B493142853D6}" type="datetimeFigureOut">
              <a:rPr lang="lt-LT" smtClean="0"/>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14A1DD-4341-41F6-8AFA-B493142853D6}" type="datetimeFigureOut">
              <a:rPr lang="lt-LT" smtClean="0"/>
              <a:t>2012.11.10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AB1C30B-9F38-4F61-A949-8EB4DA2CE632}"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4014A1DD-4341-41F6-8AFA-B493142853D6}" type="datetimeFigureOut">
              <a:rPr lang="lt-LT" smtClean="0"/>
              <a:t>2012.11.10</a:t>
            </a:fld>
            <a:endParaRPr lang="lt-LT"/>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lt-LT"/>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3AB1C30B-9F38-4F61-A949-8EB4DA2CE632}" type="slidenum">
              <a:rPr lang="lt-LT" smtClean="0"/>
              <a:t>‹#›</a:t>
            </a:fld>
            <a:endParaRPr lang="lt-LT"/>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Martynas Mažvydas. </a:t>
            </a:r>
            <a:r>
              <a:rPr lang="lt-LT" i="1" dirty="0" smtClean="0"/>
              <a:t>Katekizmas</a:t>
            </a:r>
            <a:endParaRPr lang="en-US" i="1" dirty="0"/>
          </a:p>
        </p:txBody>
      </p:sp>
      <p:sp>
        <p:nvSpPr>
          <p:cNvPr id="3" name="Subtitle 2"/>
          <p:cNvSpPr>
            <a:spLocks noGrp="1"/>
          </p:cNvSpPr>
          <p:nvPr>
            <p:ph type="subTitle" idx="1"/>
          </p:nvPr>
        </p:nvSpPr>
        <p:spPr>
          <a:xfrm>
            <a:off x="1371600" y="4953000"/>
            <a:ext cx="7880920" cy="1219200"/>
          </a:xfrm>
        </p:spPr>
        <p:txBody>
          <a:bodyPr>
            <a:normAutofit fontScale="92500"/>
          </a:bodyPr>
          <a:lstStyle/>
          <a:p>
            <a:r>
              <a:rPr lang="lt-LT" b="1" i="1" dirty="0"/>
              <a:t>Paruošė lietuvių kalbos mokytojai </a:t>
            </a:r>
            <a:endParaRPr lang="en-US" dirty="0"/>
          </a:p>
          <a:p>
            <a:r>
              <a:rPr lang="lt-LT" b="1" i="1" dirty="0"/>
              <a:t>Mindaugas Grigaitis</a:t>
            </a:r>
            <a:r>
              <a:rPr lang="en-US" b="1" i="1" dirty="0"/>
              <a:t> (</a:t>
            </a:r>
            <a:r>
              <a:rPr lang="en-US" b="1" i="1" dirty="0" err="1"/>
              <a:t>Kauno</a:t>
            </a:r>
            <a:r>
              <a:rPr lang="en-US" b="1" i="1" dirty="0"/>
              <a:t> </a:t>
            </a:r>
            <a:r>
              <a:rPr lang="en-US" b="1" i="1" dirty="0" err="1"/>
              <a:t>Senamies</a:t>
            </a:r>
            <a:r>
              <a:rPr lang="lt-LT" b="1" i="1" dirty="0" err="1"/>
              <a:t>čio</a:t>
            </a:r>
            <a:r>
              <a:rPr lang="lt-LT" b="1" i="1" dirty="0"/>
              <a:t> progimnazija</a:t>
            </a:r>
            <a:r>
              <a:rPr lang="en-US" b="1" i="1" dirty="0"/>
              <a:t>)</a:t>
            </a:r>
            <a:r>
              <a:rPr lang="en-US" dirty="0"/>
              <a:t> </a:t>
            </a:r>
            <a:r>
              <a:rPr lang="en-US" b="1" i="1" dirty="0" err="1"/>
              <a:t>ir</a:t>
            </a:r>
            <a:r>
              <a:rPr lang="en-US" b="1" i="1" dirty="0"/>
              <a:t> </a:t>
            </a:r>
            <a:r>
              <a:rPr lang="lt-LT" b="1" i="1" dirty="0"/>
              <a:t>Vilija </a:t>
            </a:r>
            <a:r>
              <a:rPr lang="lt-LT" b="1" i="1" dirty="0" err="1"/>
              <a:t>Mataitė</a:t>
            </a:r>
            <a:r>
              <a:rPr lang="lt-LT" b="1" i="1" dirty="0"/>
              <a:t> (Kauno VDU „Rasos“ gimnazija) </a:t>
            </a:r>
            <a:endParaRPr lang="en-US" dirty="0"/>
          </a:p>
        </p:txBody>
      </p:sp>
    </p:spTree>
    <p:extLst>
      <p:ext uri="{BB962C8B-B14F-4D97-AF65-F5344CB8AC3E}">
        <p14:creationId xmlns:p14="http://schemas.microsoft.com/office/powerpoint/2010/main" val="104290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57" y="260648"/>
            <a:ext cx="9144000" cy="6597352"/>
          </a:xfrm>
        </p:spPr>
        <p:txBody>
          <a:bodyPr>
            <a:normAutofit/>
          </a:bodyPr>
          <a:lstStyle/>
          <a:p>
            <a:pPr lvl="1" algn="ctr">
              <a:buNone/>
            </a:pPr>
            <a:r>
              <a:rPr lang="lt-LT" dirty="0" smtClean="0"/>
              <a:t>PIRMIEJI RAŠTAI LIETUVIŲ KALBA</a:t>
            </a:r>
          </a:p>
          <a:p>
            <a:pPr>
              <a:buNone/>
            </a:pPr>
            <a:r>
              <a:rPr lang="lt-LT" dirty="0" smtClean="0"/>
              <a:t>	Pirmųjų raštų lietuvių kalba atsiradimas susijęs su kovomis prieš katalikų bažnyčią. Katalikų dvasininkai Lietuvoje </a:t>
            </a:r>
            <a:r>
              <a:rPr lang="lt-LT" dirty="0" err="1" smtClean="0"/>
              <a:t>XVI</a:t>
            </a:r>
            <a:r>
              <a:rPr lang="lt-LT" dirty="0" smtClean="0"/>
              <a:t> a. valdė didžiulius žemės plotus. Aukštieji katalikų dvasininkai – arkivyskupai, vyskupai, prelatai— buvo užėmę svarbias vietas valstybinėje valdžioje. Dvasininkijos moralė buvo žema: klestėjo kyšininkavimas, prekiavimas pelningomis vietomis. Kylant krašto švietimui, sklindant humanizmo idėjoms, nepasitenkinimas katalikų bažnyčia dar labiau sustiprėjo. </a:t>
            </a:r>
            <a:r>
              <a:rPr lang="lt-LT" dirty="0" err="1" smtClean="0"/>
              <a:t>XVI</a:t>
            </a:r>
            <a:r>
              <a:rPr lang="lt-LT" dirty="0" smtClean="0"/>
              <a:t> a. pr. nepasitenkinimas katalikų dvasininkija paskatino spartų reformacijos plitimą Lietuvoje. Sąjūdis prasidėjo Vokietijoje, jam pradžią davė </a:t>
            </a:r>
            <a:r>
              <a:rPr lang="lt-LT" dirty="0" err="1" smtClean="0"/>
              <a:t>Vitenbergo</a:t>
            </a:r>
            <a:r>
              <a:rPr lang="lt-LT" dirty="0" smtClean="0"/>
              <a:t> universiteto filosofijos ir teologijos profesorius Martynas Liuteris, 1517 m. paskelbęs tezes, kritikuojančias katalikų bažnyčią ir propaguojančias krikščionybės reformą. Liuterio mokymu pasinaudojo paskutinysis kryžiuočių ordino magistras Albrechtas. </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9144000" cy="5937523"/>
          </a:xfrm>
        </p:spPr>
        <p:txBody>
          <a:bodyPr>
            <a:normAutofit fontScale="70000" lnSpcReduction="20000"/>
          </a:bodyPr>
          <a:lstStyle/>
          <a:p>
            <a:pPr>
              <a:buNone/>
            </a:pPr>
            <a:r>
              <a:rPr lang="lt-LT" sz="3500" dirty="0" smtClean="0"/>
              <a:t>    1520 m. priėmęs Liuterio mokymą, jis pasiskelbė pirmuoju Prūsijos kunigaikščiu ir, stengdamasis įsitvirtinti soste, ėmė skleisti protestantizmą ne tik Prūsijoje, bet ir kaimyniniuose kraštuose. Tam reikalui Karaliaučiuje Albrechtas įsteigė spaustuvę, kurioje spausdino </a:t>
            </a:r>
            <a:r>
              <a:rPr lang="lt-LT" sz="3500" dirty="0" err="1" smtClean="0"/>
              <a:t>reformacinės</a:t>
            </a:r>
            <a:r>
              <a:rPr lang="lt-LT" sz="3500" dirty="0" smtClean="0"/>
              <a:t> krypties knygas. </a:t>
            </a:r>
            <a:r>
              <a:rPr lang="lt-LT" sz="3500" dirty="0" err="1" smtClean="0"/>
              <a:t>Raformacija</a:t>
            </a:r>
            <a:r>
              <a:rPr lang="lt-LT" sz="3500" dirty="0" smtClean="0"/>
              <a:t> skatino atsiribojimą nuo bažnyčios institucijos, akcentavo asmeninį žmogaus santykį su Dievu, individualų Šventojo Rašto studijavimą.</a:t>
            </a:r>
          </a:p>
          <a:p>
            <a:pPr>
              <a:buNone/>
            </a:pPr>
            <a:r>
              <a:rPr lang="lt-LT" sz="3500" dirty="0"/>
              <a:t>	</a:t>
            </a:r>
            <a:r>
              <a:rPr lang="lt-LT" sz="3500" dirty="0" smtClean="0"/>
              <a:t>Naujos religijos propagavimui reikėjo dvasininkų. Reformatų dvasininkams rengti 1542 m. Karaliaučiuje buvo įsteigtas </a:t>
            </a:r>
            <a:r>
              <a:rPr lang="lt-LT" sz="3500" dirty="0" err="1" smtClean="0"/>
              <a:t>pedagogiumas</a:t>
            </a:r>
            <a:r>
              <a:rPr lang="lt-LT" sz="3500" dirty="0" smtClean="0"/>
              <a:t>, arba </a:t>
            </a:r>
            <a:r>
              <a:rPr lang="lt-LT" sz="3500" dirty="0" err="1" smtClean="0"/>
              <a:t>partikuliaras</a:t>
            </a:r>
            <a:r>
              <a:rPr lang="lt-LT" sz="3500" dirty="0" smtClean="0"/>
              <a:t>, o 1544 m. – universitetas. Jame studijuoti iš Prūsijos ir kaimyninių kraštų buvo kviečiami gabesnieji jaunuoliai, pritarią reformacijai. Jiems buvo skiriamos stipendijos ir sudaromos kitos sąlygos mokytis. Taip Karaliaučiuje atsirado ir pirmosios lietuviškos knygos autorius M. Mažvydas.</a:t>
            </a:r>
          </a:p>
          <a:p>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MARTYNAS</a:t>
            </a:r>
            <a:r>
              <a:rPr lang="en-US" dirty="0" smtClean="0"/>
              <a:t> MA</a:t>
            </a:r>
            <a:r>
              <a:rPr lang="lt-LT" dirty="0" err="1" smtClean="0"/>
              <a:t>ŽVYDAS</a:t>
            </a:r>
            <a:r>
              <a:rPr lang="lt-LT" dirty="0" smtClean="0"/>
              <a:t>. „KATEKIZMO“ PRAKALBA</a:t>
            </a:r>
            <a:endParaRPr lang="lt-LT" dirty="0"/>
          </a:p>
        </p:txBody>
      </p:sp>
      <p:sp>
        <p:nvSpPr>
          <p:cNvPr id="3" name="Content Placeholder 2"/>
          <p:cNvSpPr>
            <a:spLocks noGrp="1"/>
          </p:cNvSpPr>
          <p:nvPr>
            <p:ph idx="1"/>
          </p:nvPr>
        </p:nvSpPr>
        <p:spPr/>
        <p:txBody>
          <a:bodyPr>
            <a:noAutofit/>
          </a:bodyPr>
          <a:lstStyle/>
          <a:p>
            <a:pPr>
              <a:buNone/>
            </a:pPr>
            <a:r>
              <a:rPr lang="lt-LT" sz="3000" dirty="0"/>
              <a:t>Broliai seserys, imkit mane ir skaitykit</a:t>
            </a:r>
          </a:p>
          <a:p>
            <a:pPr>
              <a:buNone/>
            </a:pPr>
            <a:r>
              <a:rPr lang="lt-LT" sz="3000" dirty="0" smtClean="0"/>
              <a:t>Ir </a:t>
            </a:r>
            <a:r>
              <a:rPr lang="lt-LT" sz="3000" dirty="0"/>
              <a:t>tatai skaitydami permanykit.</a:t>
            </a:r>
          </a:p>
          <a:p>
            <a:pPr>
              <a:buNone/>
            </a:pPr>
            <a:r>
              <a:rPr lang="lt-LT" sz="3000" dirty="0"/>
              <a:t>Mokslo šito tėvai jūsų trokšdavo turėti,</a:t>
            </a:r>
          </a:p>
          <a:p>
            <a:pPr>
              <a:buNone/>
            </a:pPr>
            <a:r>
              <a:rPr lang="lt-LT" sz="3000" dirty="0" smtClean="0"/>
              <a:t>Ale </a:t>
            </a:r>
            <a:r>
              <a:rPr lang="lt-LT" sz="3000" dirty="0"/>
              <a:t>to negalėjo nė vienu būdu gauti. </a:t>
            </a:r>
          </a:p>
          <a:p>
            <a:pPr>
              <a:buNone/>
            </a:pPr>
            <a:r>
              <a:rPr lang="lt-LT" sz="3000" dirty="0"/>
              <a:t>Regėti to norėjo savo akimis,</a:t>
            </a:r>
          </a:p>
          <a:p>
            <a:pPr>
              <a:buNone/>
            </a:pPr>
            <a:r>
              <a:rPr lang="lt-LT" sz="3000" dirty="0" smtClean="0"/>
              <a:t>Taip </a:t>
            </a:r>
            <a:r>
              <a:rPr lang="lt-LT" sz="3000" dirty="0"/>
              <a:t>ir išgirsti savo ausimis. </a:t>
            </a:r>
          </a:p>
          <a:p>
            <a:pPr>
              <a:buNone/>
            </a:pPr>
            <a:r>
              <a:rPr lang="lt-LT" sz="3000" dirty="0"/>
              <a:t>Jau nūn, ko tėvai niekada neregėjo,</a:t>
            </a:r>
          </a:p>
          <a:p>
            <a:pPr>
              <a:buNone/>
            </a:pPr>
            <a:r>
              <a:rPr lang="lt-LT" sz="3000" dirty="0" smtClean="0"/>
              <a:t>Nūn </a:t>
            </a:r>
            <a:r>
              <a:rPr lang="lt-LT" sz="3000" dirty="0"/>
              <a:t>šitai </a:t>
            </a:r>
            <a:r>
              <a:rPr lang="lt-LT" sz="3000" dirty="0" smtClean="0"/>
              <a:t>vis (a) </a:t>
            </a:r>
            <a:r>
              <a:rPr lang="lt-LT" sz="3000" dirty="0" err="1"/>
              <a:t>jūsump</a:t>
            </a:r>
            <a:r>
              <a:rPr lang="lt-LT" sz="3000" dirty="0"/>
              <a:t> </a:t>
            </a:r>
            <a:r>
              <a:rPr lang="lt-LT" sz="3000" dirty="0" smtClean="0"/>
              <a:t> (pas jus) atėjo. &lt;...&gt; </a:t>
            </a:r>
            <a:r>
              <a:rPr lang="lt-LT" sz="3000" dirty="0"/>
              <a:t> </a:t>
            </a:r>
          </a:p>
          <a:p>
            <a:endParaRPr lang="lt-LT" sz="3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282" y="116632"/>
            <a:ext cx="9036496" cy="4525963"/>
          </a:xfrm>
        </p:spPr>
        <p:txBody>
          <a:bodyPr>
            <a:noAutofit/>
          </a:bodyPr>
          <a:lstStyle/>
          <a:p>
            <a:pPr>
              <a:buNone/>
            </a:pPr>
            <a:r>
              <a:rPr lang="lt-LT" sz="2700" dirty="0" smtClean="0"/>
              <a:t>Dieną ir naktį </a:t>
            </a:r>
            <a:r>
              <a:rPr lang="lt-LT" sz="2700" dirty="0" err="1" smtClean="0"/>
              <a:t>prieg</a:t>
            </a:r>
            <a:r>
              <a:rPr lang="lt-LT" sz="2700" dirty="0" smtClean="0"/>
              <a:t> savęs mane laikykit </a:t>
            </a:r>
          </a:p>
          <a:p>
            <a:pPr>
              <a:buNone/>
            </a:pPr>
            <a:r>
              <a:rPr lang="lt-LT" sz="2700" dirty="0" smtClean="0"/>
              <a:t>Ir niekada manęs </a:t>
            </a:r>
            <a:r>
              <a:rPr lang="lt-LT" sz="2700" dirty="0" err="1" smtClean="0"/>
              <a:t>nuog</a:t>
            </a:r>
            <a:r>
              <a:rPr lang="lt-LT" sz="2700" dirty="0" smtClean="0"/>
              <a:t> jūsų neatmeskit. &lt;...&gt;</a:t>
            </a:r>
          </a:p>
          <a:p>
            <a:pPr>
              <a:buNone/>
            </a:pPr>
            <a:r>
              <a:rPr lang="lt-LT" sz="2700" dirty="0" smtClean="0"/>
              <a:t>Dievo </a:t>
            </a:r>
            <a:r>
              <a:rPr lang="lt-LT" sz="2700" dirty="0"/>
              <a:t>prisakymų, - </a:t>
            </a:r>
            <a:r>
              <a:rPr lang="lt-LT" sz="2700" dirty="0" err="1"/>
              <a:t>bylo</a:t>
            </a:r>
            <a:r>
              <a:rPr lang="lt-LT" sz="2700" dirty="0"/>
              <a:t>, - aš niekada negirdėjau, </a:t>
            </a:r>
            <a:endParaRPr lang="lt-LT" sz="2700" dirty="0" smtClean="0"/>
          </a:p>
          <a:p>
            <a:pPr>
              <a:buNone/>
            </a:pPr>
            <a:r>
              <a:rPr lang="lt-LT" sz="2700" dirty="0" smtClean="0"/>
              <a:t> Nei straipsnių </a:t>
            </a:r>
            <a:r>
              <a:rPr lang="lt-LT" sz="2700" dirty="0" err="1" smtClean="0"/>
              <a:t>vieros</a:t>
            </a:r>
            <a:r>
              <a:rPr lang="lt-LT" sz="2700" dirty="0" smtClean="0"/>
              <a:t> (tikėjimo) krikščionių skaičiau. </a:t>
            </a:r>
          </a:p>
          <a:p>
            <a:pPr>
              <a:buNone/>
            </a:pPr>
            <a:r>
              <a:rPr lang="lt-LT" sz="2700" dirty="0" smtClean="0"/>
              <a:t> Bažnyčioj </a:t>
            </a:r>
            <a:r>
              <a:rPr lang="lt-LT" sz="2700" dirty="0" err="1"/>
              <a:t>nuog</a:t>
            </a:r>
            <a:r>
              <a:rPr lang="lt-LT" sz="2700" dirty="0"/>
              <a:t> dešimties metų nebuvau, </a:t>
            </a:r>
            <a:endParaRPr lang="lt-LT" sz="2700" dirty="0" smtClean="0"/>
          </a:p>
          <a:p>
            <a:pPr>
              <a:buNone/>
            </a:pPr>
            <a:r>
              <a:rPr lang="lt-LT" sz="2700" dirty="0" smtClean="0"/>
              <a:t>Tiktai </a:t>
            </a:r>
            <a:r>
              <a:rPr lang="lt-LT" sz="2700" dirty="0"/>
              <a:t>su burtininke ant burtų </a:t>
            </a:r>
            <a:r>
              <a:rPr lang="lt-LT" sz="2700" dirty="0" err="1"/>
              <a:t>veizdėdavau</a:t>
            </a:r>
            <a:r>
              <a:rPr lang="lt-LT" sz="2700" dirty="0"/>
              <a:t>: </a:t>
            </a:r>
          </a:p>
          <a:p>
            <a:pPr>
              <a:buNone/>
            </a:pPr>
            <a:r>
              <a:rPr lang="lt-LT" sz="2700" dirty="0" err="1" smtClean="0"/>
              <a:t>Begeresni</a:t>
            </a:r>
            <a:r>
              <a:rPr lang="lt-LT" sz="2700" dirty="0" smtClean="0"/>
              <a:t> </a:t>
            </a:r>
            <a:r>
              <a:rPr lang="lt-LT" sz="2700" dirty="0"/>
              <a:t>(geriau) su šventa burtininke gaidį valgyti, </a:t>
            </a:r>
          </a:p>
          <a:p>
            <a:pPr>
              <a:buNone/>
            </a:pPr>
            <a:r>
              <a:rPr lang="lt-LT" sz="2700" dirty="0" smtClean="0"/>
              <a:t>Nei </a:t>
            </a:r>
            <a:r>
              <a:rPr lang="lt-LT" sz="2700" dirty="0"/>
              <a:t>bažnyčioj šaukimo </a:t>
            </a:r>
            <a:r>
              <a:rPr lang="lt-LT" sz="2700" dirty="0" err="1"/>
              <a:t>žekų</a:t>
            </a:r>
            <a:r>
              <a:rPr lang="lt-LT" sz="2700" dirty="0"/>
              <a:t> (giedančių </a:t>
            </a:r>
            <a:r>
              <a:rPr lang="lt-LT" sz="2700" dirty="0" smtClean="0"/>
              <a:t>mokinių) klausyti &lt;...&gt;</a:t>
            </a:r>
          </a:p>
          <a:p>
            <a:pPr>
              <a:buNone/>
            </a:pPr>
            <a:r>
              <a:rPr lang="lt-LT" sz="2700" dirty="0"/>
              <a:t> Ak ponai, klausykit ir permanykit! Balsus tuos </a:t>
            </a:r>
            <a:r>
              <a:rPr lang="lt-LT" sz="2700" dirty="0" smtClean="0"/>
              <a:t>jūsų žmonių išgirskit!</a:t>
            </a:r>
          </a:p>
          <a:p>
            <a:pPr>
              <a:buNone/>
            </a:pPr>
            <a:r>
              <a:rPr lang="lt-LT" sz="2700" dirty="0" smtClean="0"/>
              <a:t>O </a:t>
            </a:r>
            <a:r>
              <a:rPr lang="lt-LT" sz="2700" dirty="0"/>
              <a:t>jūs, kunigai, pagal jūsų seną </a:t>
            </a:r>
            <a:r>
              <a:rPr lang="lt-LT" sz="2700" dirty="0" err="1"/>
              <a:t>urėdą(pareigas</a:t>
            </a:r>
            <a:r>
              <a:rPr lang="lt-LT" sz="2700" dirty="0"/>
              <a:t>)</a:t>
            </a:r>
          </a:p>
          <a:p>
            <a:pPr>
              <a:buNone/>
            </a:pPr>
            <a:r>
              <a:rPr lang="lt-LT" sz="2700" dirty="0" smtClean="0"/>
              <a:t>Mokykit </a:t>
            </a:r>
            <a:r>
              <a:rPr lang="lt-LT" sz="2700" dirty="0"/>
              <a:t>žmones, tatai visos (visi) paklydo! </a:t>
            </a:r>
            <a:endParaRPr lang="lt-LT" sz="2700" dirty="0" smtClean="0"/>
          </a:p>
          <a:p>
            <a:pPr>
              <a:buNone/>
            </a:pPr>
            <a:r>
              <a:rPr lang="lt-LT" sz="2700" dirty="0" smtClean="0"/>
              <a:t> </a:t>
            </a:r>
            <a:endParaRPr lang="lt-LT" sz="27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Prakalbos bruožai</a:t>
            </a:r>
            <a:endParaRPr lang="lt-LT" dirty="0"/>
          </a:p>
        </p:txBody>
      </p:sp>
      <p:sp>
        <p:nvSpPr>
          <p:cNvPr id="3" name="Content Placeholder 2"/>
          <p:cNvSpPr>
            <a:spLocks noGrp="1"/>
          </p:cNvSpPr>
          <p:nvPr>
            <p:ph idx="1"/>
          </p:nvPr>
        </p:nvSpPr>
        <p:spPr/>
        <p:txBody>
          <a:bodyPr>
            <a:normAutofit/>
          </a:bodyPr>
          <a:lstStyle/>
          <a:p>
            <a:r>
              <a:rPr lang="lt-LT" dirty="0" smtClean="0"/>
              <a:t>Prakalboje išsiskiria ryškus periodas – ilgas banguojantis sakinys. Vėliau daugelis poetų ir prozininkų pamėgo periodus. M. Mažvydas sukūrė pirmąjį gražų jo lietuvišką pavyzdį:</a:t>
            </a:r>
          </a:p>
          <a:p>
            <a:pPr>
              <a:buNone/>
            </a:pPr>
            <a:r>
              <a:rPr lang="lt-LT" dirty="0" smtClean="0"/>
              <a:t>    Jei klausi žmogų: "Bau (ar) moki poterį byloti? Prisakymus Dievo bau galėtų atminti? </a:t>
            </a:r>
          </a:p>
          <a:p>
            <a:pPr>
              <a:buNone/>
            </a:pPr>
            <a:r>
              <a:rPr lang="lt-LT" dirty="0"/>
              <a:t> </a:t>
            </a:r>
            <a:r>
              <a:rPr lang="lt-LT" dirty="0" smtClean="0"/>
              <a:t>    </a:t>
            </a:r>
            <a:r>
              <a:rPr lang="lt-LT" dirty="0" err="1" smtClean="0"/>
              <a:t>Vieros</a:t>
            </a:r>
            <a:r>
              <a:rPr lang="lt-LT" dirty="0" smtClean="0"/>
              <a:t> (tikėjimo) krikščionių straipsnius ar gali skaityti? Apie dūšios (sielos) išganymą bau gali ką žinoti?" - </a:t>
            </a:r>
            <a:r>
              <a:rPr lang="lt-LT" dirty="0" err="1" smtClean="0"/>
              <a:t>Zatagamis</a:t>
            </a:r>
            <a:r>
              <a:rPr lang="lt-LT" dirty="0" smtClean="0"/>
              <a:t> (tuojau) tau žmogus </a:t>
            </a:r>
            <a:r>
              <a:rPr lang="lt-LT" dirty="0" err="1" smtClean="0"/>
              <a:t>tur</a:t>
            </a:r>
            <a:r>
              <a:rPr lang="lt-LT" dirty="0" smtClean="0"/>
              <a:t> atsakyti, </a:t>
            </a:r>
          </a:p>
          <a:p>
            <a:pPr>
              <a:buNone/>
            </a:pPr>
            <a:r>
              <a:rPr lang="lt-LT" dirty="0" smtClean="0"/>
              <a:t>    Jog </a:t>
            </a:r>
            <a:r>
              <a:rPr lang="lt-LT" dirty="0" err="1" smtClean="0"/>
              <a:t>geresniai</a:t>
            </a:r>
            <a:r>
              <a:rPr lang="lt-LT" dirty="0" smtClean="0"/>
              <a:t> (geriau)</a:t>
            </a:r>
            <a:r>
              <a:rPr lang="lt-LT" dirty="0" err="1" smtClean="0"/>
              <a:t>atmen</a:t>
            </a:r>
            <a:r>
              <a:rPr lang="lt-LT" dirty="0" smtClean="0"/>
              <a:t> arti, </a:t>
            </a:r>
            <a:r>
              <a:rPr lang="lt-LT" dirty="0" err="1" smtClean="0"/>
              <a:t>nent</a:t>
            </a:r>
            <a:r>
              <a:rPr lang="lt-LT" dirty="0" smtClean="0"/>
              <a:t> (negu)poterį byloti. </a:t>
            </a: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r>
              <a:rPr lang="lt-LT" dirty="0" smtClean="0"/>
              <a:t>Yra prakalboje ir tropų – žodžių, pavartotų vaizdinga perkeltine prasme (tamsybes šalin atvarysit). Šiame posakyje “tamsybės” – tai pagonybė.</a:t>
            </a:r>
          </a:p>
          <a:p>
            <a:r>
              <a:rPr lang="lt-LT" dirty="0" smtClean="0"/>
              <a:t>Jaučiamos </a:t>
            </a:r>
            <a:r>
              <a:rPr lang="lt-LT" dirty="0"/>
              <a:t>autoriaus pastangos prabilti į skaitytoją ar klausytoją gyvai, patraukliai. Pasakojimo pakilumą, emocingumą sustiprina autoriaus polinkis į hiperbolizavimą.</a:t>
            </a:r>
          </a:p>
          <a:p>
            <a:endParaRPr lang="lt-LT" dirty="0"/>
          </a:p>
          <a:p>
            <a:endParaRPr lang="lt-LT"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dirty="0" smtClean="0"/>
              <a:t>Kai sakome, kad hiperbolė reiškia didinimą, neužmirškime ir atvirkščiosios to paties medalio pusės – mažinimo. Taip Mažvydas, norėdamas pabrėžti menką lietuvių krikščioniškumą, pavartojo hiperbolei priešingą tropą – litotę.  Mažvydas </a:t>
            </a:r>
            <a:r>
              <a:rPr lang="lt-LT" dirty="0" err="1" smtClean="0"/>
              <a:t>litotiškai</a:t>
            </a:r>
            <a:r>
              <a:rPr lang="lt-LT" dirty="0" smtClean="0"/>
              <a:t>, viską mažindamas “paskaičiavo”:</a:t>
            </a:r>
          </a:p>
          <a:p>
            <a:pPr>
              <a:buNone/>
            </a:pPr>
            <a:r>
              <a:rPr lang="lt-LT" dirty="0" smtClean="0"/>
              <a:t>Aš žinau ir tatai </a:t>
            </a:r>
            <a:r>
              <a:rPr lang="lt-LT" dirty="0" err="1" smtClean="0"/>
              <a:t>dręsu</a:t>
            </a:r>
            <a:r>
              <a:rPr lang="lt-LT" dirty="0" smtClean="0"/>
              <a:t> (drįstu) čia sakyti, </a:t>
            </a:r>
          </a:p>
          <a:p>
            <a:pPr>
              <a:buNone/>
            </a:pPr>
            <a:r>
              <a:rPr lang="lt-LT" dirty="0" smtClean="0"/>
              <a:t>Jog šimte žmonių vieno negalėčiau atrasti, </a:t>
            </a:r>
          </a:p>
          <a:p>
            <a:pPr>
              <a:buNone/>
            </a:pPr>
            <a:r>
              <a:rPr lang="lt-LT" dirty="0" smtClean="0"/>
              <a:t>Kursai vieną žodį Dievo prisakymo mokėtų </a:t>
            </a:r>
          </a:p>
          <a:p>
            <a:pPr>
              <a:buNone/>
            </a:pPr>
            <a:r>
              <a:rPr lang="lt-LT" dirty="0" smtClean="0"/>
              <a:t>Ir poteriaus bent du žodžiu atmintų. </a:t>
            </a:r>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r>
              <a:rPr lang="lt-LT" dirty="0" smtClean="0"/>
              <a:t>Įtaigumo teikia gausiai vartojami kreipiniai: broliai, seserys, žmonės visi, </a:t>
            </a:r>
            <a:r>
              <a:rPr lang="lt-LT" dirty="0" err="1" smtClean="0"/>
              <a:t>viešptys</a:t>
            </a:r>
            <a:r>
              <a:rPr lang="lt-LT" dirty="0" smtClean="0"/>
              <a:t> visokie, kunigai... </a:t>
            </a:r>
            <a:r>
              <a:rPr lang="lt-LT" dirty="0" err="1" smtClean="0"/>
              <a:t>Įtikinamumą</a:t>
            </a:r>
            <a:r>
              <a:rPr lang="lt-LT" dirty="0" smtClean="0"/>
              <a:t> didina primygtinis, įsakmus tonas: imkit mane ir skaitykit, su džiaugsmu tą žodį priimkit, ūkuose šeimyną mokykit, pameskit tas deives.</a:t>
            </a:r>
            <a:endParaRPr lang="lt-L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lnSpcReduction="10000"/>
          </a:bodyPr>
          <a:lstStyle/>
          <a:p>
            <a:r>
              <a:rPr lang="lt-LT" dirty="0" smtClean="0"/>
              <a:t>KNYGELĖS PAČIOS </a:t>
            </a:r>
            <a:r>
              <a:rPr lang="lt-LT" dirty="0" err="1" smtClean="0"/>
              <a:t>BYLO</a:t>
            </a:r>
            <a:r>
              <a:rPr lang="lt-LT" dirty="0" smtClean="0"/>
              <a:t> </a:t>
            </a:r>
            <a:r>
              <a:rPr lang="lt-LT" dirty="0" err="1" smtClean="0"/>
              <a:t>LIETUVININKUMP</a:t>
            </a:r>
            <a:r>
              <a:rPr lang="lt-LT" dirty="0" smtClean="0"/>
              <a:t> IR </a:t>
            </a:r>
            <a:r>
              <a:rPr lang="lt-LT" dirty="0" err="1" smtClean="0"/>
              <a:t>ŽEMAIČIUMP</a:t>
            </a:r>
            <a:r>
              <a:rPr lang="lt-LT" dirty="0" smtClean="0"/>
              <a:t>  - pirmas lietuviškas eilėraštis. Jame ne taip jau mažai literatūrinių ypatybių (personifikacija, tiesioginė valstiečio kalba, </a:t>
            </a:r>
            <a:r>
              <a:rPr lang="lt-LT" dirty="0" err="1" smtClean="0"/>
              <a:t>akrostichas</a:t>
            </a:r>
            <a:r>
              <a:rPr lang="lt-LT" dirty="0" smtClean="0"/>
              <a:t>, retoriniai sušukimai, gyvi liaudiški posakiai, hiperbolės, litotės). Mažvydo pirmojoje lietuviškoje knygoje skamba tikras Lietuvos </a:t>
            </a:r>
            <a:r>
              <a:rPr lang="lt-LT" dirty="0" err="1" smtClean="0"/>
              <a:t>balsas.Ji</a:t>
            </a:r>
            <a:r>
              <a:rPr lang="lt-LT" dirty="0" smtClean="0"/>
              <a:t> skirta liaudžiai, visai tautai, pabrėžia valdančiųjų sluoksnių (ponų, kunigų) atsakomybę prieš istoriją. Prakalbos 112 eilučių – knygos širdis. Pirmą kartą ima plakti, pulsuoti lietuviškas žodis. Jis gyvastingai praneša pasauliui: "Aš atėjau. Aš esu!" Jis byloja, kad senas lietuvių noras turėti savo </a:t>
            </a:r>
            <a:r>
              <a:rPr lang="lt-LT" b="1" i="1" dirty="0" smtClean="0"/>
              <a:t>Knygą </a:t>
            </a:r>
            <a:r>
              <a:rPr lang="lt-LT" b="1" dirty="0" smtClean="0"/>
              <a:t>–</a:t>
            </a:r>
            <a:r>
              <a:rPr lang="lt-LT" dirty="0" smtClean="0"/>
              <a:t> išsipildė.</a:t>
            </a: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a:t>Pirmosios lietuviškos knygos </a:t>
            </a:r>
            <a:r>
              <a:rPr lang="lt-LT" dirty="0" smtClean="0"/>
              <a:t>reikšmė</a:t>
            </a:r>
            <a:endParaRPr lang="lt-LT" dirty="0"/>
          </a:p>
        </p:txBody>
      </p:sp>
      <p:sp>
        <p:nvSpPr>
          <p:cNvPr id="3" name="Content Placeholder 2"/>
          <p:cNvSpPr>
            <a:spLocks noGrp="1"/>
          </p:cNvSpPr>
          <p:nvPr>
            <p:ph idx="1"/>
          </p:nvPr>
        </p:nvSpPr>
        <p:spPr/>
        <p:txBody>
          <a:bodyPr>
            <a:normAutofit/>
          </a:bodyPr>
          <a:lstStyle/>
          <a:p>
            <a:r>
              <a:rPr lang="lt-LT" dirty="0" smtClean="0"/>
              <a:t>Pirmoji lietuviška knyga, nors ir būdama religinio turinio, turėjo didelę reikšmę mūsų kultūros ir literatūros istorijai. Kaip pirmasis spausdintas lietuvių kalbos paminklas, ji davė pradžią lietuvių raštijai ir spaudai. Be to, pirmoji lietuviška knyga labai svarbi kaip istorinis, kalbinis, literatūrinis bei kultūrinis dokumentas.</a:t>
            </a: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128</TotalTime>
  <Words>686</Words>
  <Application>Microsoft Office PowerPoint</Application>
  <PresentationFormat>On-screen Show (4:3)</PresentationFormat>
  <Paragraphs>44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Executive</vt:lpstr>
      <vt:lpstr>Martynas Mažvydas. Katekizmas</vt:lpstr>
      <vt:lpstr>PowerPoint Presentation</vt:lpstr>
      <vt:lpstr>PowerPoint Presentation</vt:lpstr>
      <vt:lpstr>MARTYNAS MAŽVYDAS. „KATEKIZMO“ PRAKALBA</vt:lpstr>
      <vt:lpstr>PowerPoint Presentation</vt:lpstr>
      <vt:lpstr>Prakalbos bruožai</vt:lpstr>
      <vt:lpstr>PowerPoint Presentation</vt:lpstr>
      <vt:lpstr>PowerPoint Presentation</vt:lpstr>
      <vt:lpstr>PowerPoint Presentation</vt:lpstr>
      <vt:lpstr>PowerPoint Presentation</vt:lpstr>
      <vt:lpstr>Pirmosios lietuviškos knygos reikšmė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Mindaugas</dc:creator>
  <cp:lastModifiedBy>mokykla</cp:lastModifiedBy>
  <cp:revision>19</cp:revision>
  <dcterms:created xsi:type="dcterms:W3CDTF">2012-09-19T16:56:25Z</dcterms:created>
  <dcterms:modified xsi:type="dcterms:W3CDTF">2012-11-10T17:30:03Z</dcterms:modified>
</cp:coreProperties>
</file>