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4660"/>
  </p:normalViewPr>
  <p:slideViewPr>
    <p:cSldViewPr>
      <p:cViewPr varScale="1">
        <p:scale>
          <a:sx n="95" d="100"/>
          <a:sy n="95" d="100"/>
        </p:scale>
        <p:origin x="-1109"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2CD3A7B1-5DBA-4279-8EE4-C28D0FA39DA6}" type="datetimeFigureOut">
              <a:rPr lang="en-US" smtClean="0"/>
              <a:t>11/14/2012</a:t>
            </a:fld>
            <a:endParaRPr lang="en-US"/>
          </a:p>
        </p:txBody>
      </p:sp>
      <p:sp>
        <p:nvSpPr>
          <p:cNvPr id="16" name="Slide Number Placeholder 15"/>
          <p:cNvSpPr>
            <a:spLocks noGrp="1"/>
          </p:cNvSpPr>
          <p:nvPr>
            <p:ph type="sldNum" sz="quarter" idx="11"/>
          </p:nvPr>
        </p:nvSpPr>
        <p:spPr/>
        <p:txBody>
          <a:bodyPr/>
          <a:lstStyle/>
          <a:p>
            <a:fld id="{4592F123-6D31-4E2F-93DD-C2F774CC0C54}"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CD3A7B1-5DBA-4279-8EE4-C28D0FA39DA6}" type="datetimeFigureOut">
              <a:rPr lang="en-US" smtClean="0"/>
              <a:t>11/14/2012</a:t>
            </a:fld>
            <a:endParaRPr lang="en-US"/>
          </a:p>
        </p:txBody>
      </p:sp>
      <p:sp>
        <p:nvSpPr>
          <p:cNvPr id="15" name="Slide Number Placeholder 14"/>
          <p:cNvSpPr>
            <a:spLocks noGrp="1"/>
          </p:cNvSpPr>
          <p:nvPr>
            <p:ph type="sldNum" sz="quarter" idx="15"/>
          </p:nvPr>
        </p:nvSpPr>
        <p:spPr/>
        <p:txBody>
          <a:bodyPr/>
          <a:lstStyle>
            <a:lvl1pPr algn="ctr">
              <a:defRPr/>
            </a:lvl1pPr>
          </a:lstStyle>
          <a:p>
            <a:fld id="{4592F123-6D31-4E2F-93DD-C2F774CC0C54}"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D3A7B1-5DBA-4279-8EE4-C28D0FA39DA6}" type="datetimeFigureOut">
              <a:rPr lang="en-US" smtClean="0"/>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2F123-6D31-4E2F-93DD-C2F774CC0C54}"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CD3A7B1-5DBA-4279-8EE4-C28D0FA39DA6}" type="datetimeFigureOut">
              <a:rPr lang="en-US" smtClean="0"/>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2F123-6D31-4E2F-93DD-C2F774CC0C54}"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4592F123-6D31-4E2F-93DD-C2F774CC0C54}"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CD3A7B1-5DBA-4279-8EE4-C28D0FA39DA6}" type="datetimeFigureOut">
              <a:rPr lang="en-US" smtClean="0"/>
              <a:t>11/14/2012</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CD3A7B1-5DBA-4279-8EE4-C28D0FA39DA6}" type="datetimeFigureOut">
              <a:rPr lang="en-US" smtClean="0"/>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92F123-6D31-4E2F-93DD-C2F774CC0C54}"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D3A7B1-5DBA-4279-8EE4-C28D0FA39DA6}" type="datetimeFigureOut">
              <a:rPr lang="en-US" smtClean="0"/>
              <a:t>11/14/2012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92F123-6D31-4E2F-93DD-C2F774CC0C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2CD3A7B1-5DBA-4279-8EE4-C28D0FA39DA6}" type="datetimeFigureOut">
              <a:rPr lang="en-US" smtClean="0"/>
              <a:t>11/14/2012</a:t>
            </a:fld>
            <a:endParaRPr lang="en-US"/>
          </a:p>
        </p:txBody>
      </p:sp>
      <p:sp>
        <p:nvSpPr>
          <p:cNvPr id="9" name="Slide Number Placeholder 8"/>
          <p:cNvSpPr>
            <a:spLocks noGrp="1"/>
          </p:cNvSpPr>
          <p:nvPr>
            <p:ph type="sldNum" sz="quarter" idx="15"/>
          </p:nvPr>
        </p:nvSpPr>
        <p:spPr/>
        <p:txBody>
          <a:bodyPr/>
          <a:lstStyle/>
          <a:p>
            <a:fld id="{4592F123-6D31-4E2F-93DD-C2F774CC0C54}"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2CD3A7B1-5DBA-4279-8EE4-C28D0FA39DA6}" type="datetimeFigureOut">
              <a:rPr lang="en-US" smtClean="0"/>
              <a:t>11/14/2012</a:t>
            </a:fld>
            <a:endParaRPr lang="en-US"/>
          </a:p>
        </p:txBody>
      </p:sp>
      <p:sp>
        <p:nvSpPr>
          <p:cNvPr id="9" name="Slide Number Placeholder 8"/>
          <p:cNvSpPr>
            <a:spLocks noGrp="1"/>
          </p:cNvSpPr>
          <p:nvPr>
            <p:ph type="sldNum" sz="quarter" idx="11"/>
          </p:nvPr>
        </p:nvSpPr>
        <p:spPr/>
        <p:txBody>
          <a:bodyPr/>
          <a:lstStyle/>
          <a:p>
            <a:fld id="{4592F123-6D31-4E2F-93DD-C2F774CC0C54}"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D3A7B1-5DBA-4279-8EE4-C28D0FA39DA6}" type="datetimeFigureOut">
              <a:rPr lang="en-US" smtClean="0"/>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2F123-6D31-4E2F-93DD-C2F774CC0C5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D3A7B1-5DBA-4279-8EE4-C28D0FA39DA6}" type="datetimeFigureOut">
              <a:rPr lang="en-US" smtClean="0"/>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2F123-6D31-4E2F-93DD-C2F774CC0C5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CD3A7B1-5DBA-4279-8EE4-C28D0FA39DA6}" type="datetimeFigureOut">
              <a:rPr lang="en-US" smtClean="0"/>
              <a:t>11/14/2012</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592F123-6D31-4E2F-93DD-C2F774CC0C54}"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lt.wikipedia.org/w/index.php?title=Algirdas_Julijus_Greimas&amp;action=edit&amp;redlink=1"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lt.wikipedia.org/wiki/Pagonyb%C4%9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lt.wikipedia.org/wiki/%C5%A0%C4%97tonas" TargetMode="External"/><Relationship Id="rId2" Type="http://schemas.openxmlformats.org/officeDocument/2006/relationships/hyperlink" Target="http://lt.wikipedia.org/wiki/Krik%C5%A1%C4%8Dionyb%C4%97"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lt-LT" smtClean="0"/>
              <a:t> Kristina N. </a:t>
            </a:r>
            <a:r>
              <a:rPr lang="lt-LT" dirty="0" smtClean="0"/>
              <a:t>ir Gabrielė K.2f</a:t>
            </a:r>
            <a:endParaRPr lang="lt-LT" dirty="0" smtClean="0"/>
          </a:p>
          <a:p>
            <a:endParaRPr lang="en-US" dirty="0"/>
          </a:p>
        </p:txBody>
      </p:sp>
      <p:sp>
        <p:nvSpPr>
          <p:cNvPr id="2" name="Title 1"/>
          <p:cNvSpPr>
            <a:spLocks noGrp="1"/>
          </p:cNvSpPr>
          <p:nvPr>
            <p:ph type="ctrTitle"/>
          </p:nvPr>
        </p:nvSpPr>
        <p:spPr/>
        <p:txBody>
          <a:bodyPr/>
          <a:lstStyle/>
          <a:p>
            <a:r>
              <a:rPr lang="en-US" dirty="0" err="1" smtClean="0"/>
              <a:t>Sakm</a:t>
            </a:r>
            <a:r>
              <a:rPr lang="lt-LT" dirty="0" smtClean="0"/>
              <a:t>ių velnias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Chtoninė senovės lietuvių mitologinė figūra. Požemio dvasia, sauganti žemėje slypinčius, žmonių paslėptus, užkeiktus lobius. Velnias ypač artimai susijęs su mirusiųjų pasauliu.</a:t>
            </a:r>
          </a:p>
          <a:p>
            <a:r>
              <a:rPr lang="lt-LT" dirty="0" smtClean="0"/>
              <a:t>Kartais velnias laikomas – požemių, pelkių dievu, kalviu. Kai kurių autorių (pvz., </a:t>
            </a:r>
            <a:r>
              <a:rPr lang="lt-LT" dirty="0" smtClean="0">
                <a:hlinkClick r:id="rId2" tooltip="Algirdas Julijus Greimas (puslapis neegzistuoja)"/>
              </a:rPr>
              <a:t>Greimo</a:t>
            </a:r>
            <a:r>
              <a:rPr lang="lt-LT" dirty="0" smtClean="0"/>
              <a:t>) manymu – dar ir karo dievas.</a:t>
            </a:r>
            <a:endParaRPr lang="en-US" dirty="0"/>
          </a:p>
        </p:txBody>
      </p:sp>
      <p:sp>
        <p:nvSpPr>
          <p:cNvPr id="3" name="Title 2"/>
          <p:cNvSpPr>
            <a:spLocks noGrp="1"/>
          </p:cNvSpPr>
          <p:nvPr>
            <p:ph type="title"/>
          </p:nvPr>
        </p:nvSpPr>
        <p:spPr/>
        <p:txBody>
          <a:bodyPr/>
          <a:lstStyle/>
          <a:p>
            <a:r>
              <a:rPr b="1" smtClean="0"/>
              <a:t>Velnias</a:t>
            </a:r>
            <a:r>
              <a:rPr smtClean="0"/>
              <a:t> (</a:t>
            </a:r>
            <a:r>
              <a:rPr b="1" smtClean="0"/>
              <a:t>Kaulinis senis</a:t>
            </a:r>
            <a:r>
              <a:rPr smtClean="0"/>
              <a:t>)</a:t>
            </a:r>
            <a:endParaRPr lang="en-US" dirty="0"/>
          </a:p>
        </p:txBody>
      </p:sp>
      <p:pic>
        <p:nvPicPr>
          <p:cNvPr id="4098" name="Picture 2" descr="C:\Documents and Settings\Evelina\Desktop\fry.jpg"/>
          <p:cNvPicPr>
            <a:picLocks noChangeAspect="1" noChangeArrowheads="1"/>
          </p:cNvPicPr>
          <p:nvPr/>
        </p:nvPicPr>
        <p:blipFill>
          <a:blip r:embed="rId3"/>
          <a:srcRect/>
          <a:stretch>
            <a:fillRect/>
          </a:stretch>
        </p:blipFill>
        <p:spPr bwMode="auto">
          <a:xfrm>
            <a:off x="3124200" y="4114800"/>
            <a:ext cx="2438400" cy="251563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saugoti žemės lobius, globoti vargšus, neturtingus, bet sąžiningus žmones, bausti skriaudėjus, gobšuolius, piktadarius, girtuoklius.</a:t>
            </a:r>
            <a:endParaRPr lang="en-US" dirty="0"/>
          </a:p>
        </p:txBody>
      </p:sp>
      <p:sp>
        <p:nvSpPr>
          <p:cNvPr id="3" name="Title 2"/>
          <p:cNvSpPr>
            <a:spLocks noGrp="1"/>
          </p:cNvSpPr>
          <p:nvPr>
            <p:ph type="title"/>
          </p:nvPr>
        </p:nvSpPr>
        <p:spPr/>
        <p:txBody>
          <a:bodyPr/>
          <a:lstStyle/>
          <a:p>
            <a:r>
              <a:rPr lang="lt-LT" dirty="0" smtClean="0"/>
              <a:t>Pagrindinė velnio pareiga:</a:t>
            </a:r>
            <a:endParaRPr lang="en-US" dirty="0"/>
          </a:p>
        </p:txBody>
      </p:sp>
      <p:pic>
        <p:nvPicPr>
          <p:cNvPr id="3074" name="Picture 2" descr="C:\Documents and Settings\Evelina\Desktop\5318-devil.jpg"/>
          <p:cNvPicPr>
            <a:picLocks noChangeAspect="1" noChangeArrowheads="1"/>
          </p:cNvPicPr>
          <p:nvPr/>
        </p:nvPicPr>
        <p:blipFill>
          <a:blip r:embed="rId2"/>
          <a:srcRect/>
          <a:stretch>
            <a:fillRect/>
          </a:stretch>
        </p:blipFill>
        <p:spPr bwMode="auto">
          <a:xfrm>
            <a:off x="1295400" y="3048000"/>
            <a:ext cx="2819400" cy="333629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Pavadinimas yra tos pačios šaknies kaip </a:t>
            </a:r>
            <a:r>
              <a:rPr lang="lt-LT" b="1" dirty="0" smtClean="0"/>
              <a:t>vėlė</a:t>
            </a:r>
            <a:r>
              <a:rPr lang="lt-LT" dirty="0" smtClean="0"/>
              <a:t>, </a:t>
            </a:r>
            <a:r>
              <a:rPr lang="lt-LT" b="1" dirty="0" smtClean="0"/>
              <a:t>velė</a:t>
            </a:r>
            <a:r>
              <a:rPr lang="lt-LT" dirty="0" smtClean="0"/>
              <a:t>, </a:t>
            </a:r>
            <a:r>
              <a:rPr lang="lt-LT" b="1" dirty="0" smtClean="0"/>
              <a:t>vėlinės</a:t>
            </a:r>
            <a:r>
              <a:rPr lang="lt-LT" dirty="0" smtClean="0"/>
              <a:t>, </a:t>
            </a:r>
            <a:r>
              <a:rPr lang="lt-LT" b="1" dirty="0" smtClean="0"/>
              <a:t>vėlionis</a:t>
            </a:r>
            <a:r>
              <a:rPr lang="lt-LT" dirty="0" smtClean="0"/>
              <a:t>, </a:t>
            </a:r>
            <a:r>
              <a:rPr lang="lt-LT" b="1" dirty="0" smtClean="0"/>
              <a:t>vėliukas</a:t>
            </a:r>
            <a:r>
              <a:rPr lang="lt-LT" dirty="0" smtClean="0"/>
              <a:t>. Tokiais vardais </a:t>
            </a:r>
            <a:r>
              <a:rPr lang="lt-LT" dirty="0" smtClean="0">
                <a:hlinkClick r:id="rId2" tooltip="Pagonybė"/>
              </a:rPr>
              <a:t>pagonybės</a:t>
            </a:r>
            <a:r>
              <a:rPr lang="lt-LT" dirty="0" smtClean="0"/>
              <a:t> laikais buvo vadinamos teisingųjų žmonių vėlės. Dėl to ir velnias buvo geroji būtybė, artimai bendravusi su gyvais žmonėmis. Jis padėdavo siekiantiems geresnio gyvenimo, baudė klastingus išdavikus. Nuskriaustą ar užmuštą žmogų velnias atgaivindavo, duodavo jam turto, o užmušėją nužudydavo.</a:t>
            </a:r>
            <a:endParaRPr lang="en-US" dirty="0"/>
          </a:p>
        </p:txBody>
      </p:sp>
      <p:sp>
        <p:nvSpPr>
          <p:cNvPr id="3" name="Title 2"/>
          <p:cNvSpPr>
            <a:spLocks noGrp="1"/>
          </p:cNvSpPr>
          <p:nvPr>
            <p:ph type="title"/>
          </p:nvPr>
        </p:nvSpPr>
        <p:spPr/>
        <p:txBody>
          <a:bodyPr/>
          <a:lstStyle/>
          <a:p>
            <a:r>
              <a:rPr lang="lt-LT" dirty="0" smtClean="0"/>
              <a:t>Kodel velnias geroji būtybė?</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Velniai buvo vaizduojami ornitomorfiniu arba zoomorfiniu pavidalu: paukščiu (varna, juodvarniu, antimi), gyvuliu (katinu, lape, ežiu, jaučiu, arkliu), ropliu (gyvate, žalčiu). Kartai buvo antropomorfinės būtybės (mažiuku žmogeliuku su žalia kepure, jaunuoliu, vokietuku ir pan.).</a:t>
            </a:r>
          </a:p>
          <a:p>
            <a:r>
              <a:rPr lang="lt-LT" dirty="0" smtClean="0"/>
              <a:t>Gyveno velniai miškuose, pelkėse, urvuose, šakų krūvose, po akmenimis ar velėnomis, požemiuose.</a:t>
            </a:r>
            <a:endParaRPr lang="en-US" dirty="0"/>
          </a:p>
        </p:txBody>
      </p:sp>
      <p:sp>
        <p:nvSpPr>
          <p:cNvPr id="3" name="Title 2"/>
          <p:cNvSpPr>
            <a:spLocks noGrp="1"/>
          </p:cNvSpPr>
          <p:nvPr>
            <p:ph type="title"/>
          </p:nvPr>
        </p:nvSpPr>
        <p:spPr/>
        <p:txBody>
          <a:bodyPr/>
          <a:lstStyle/>
          <a:p>
            <a:r>
              <a:rPr lang="lt-LT" dirty="0" smtClean="0"/>
              <a:t>Kaip velniai buvo vaizduojami?</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Atėjus </a:t>
            </a:r>
            <a:r>
              <a:rPr lang="lt-LT" dirty="0" smtClean="0">
                <a:hlinkClick r:id="rId2" tooltip="Krikščionybė"/>
              </a:rPr>
              <a:t>krikščionybei</a:t>
            </a:r>
            <a:r>
              <a:rPr lang="lt-LT" dirty="0" smtClean="0"/>
              <a:t> velnias buvo paverstas piktąja dvasia (</a:t>
            </a:r>
            <a:r>
              <a:rPr lang="lt-LT" dirty="0" smtClean="0">
                <a:hlinkClick r:id="rId3" tooltip="Šėtonas"/>
              </a:rPr>
              <a:t>Šėtonu</a:t>
            </a:r>
            <a:r>
              <a:rPr lang="lt-LT" dirty="0" smtClean="0"/>
              <a:t>), apgyvendintas pragare, iš kur galėjo ateiti į žemę ir vesti žmones į nuodėmę. Jis tapo gąsdintoju ir persekiotoju. Vaizduojamas pusiau gyvulio, pusiau žmogaus pavidalu, juoda oda, su ragais, arklio kanopomis, su uodega.</a:t>
            </a:r>
          </a:p>
          <a:p>
            <a:r>
              <a:rPr lang="lt-LT" dirty="0" smtClean="0"/>
              <a:t/>
            </a:r>
            <a:br>
              <a:rPr lang="lt-LT" dirty="0" smtClean="0"/>
            </a:br>
            <a:endParaRPr lang="lt-LT" dirty="0" smtClean="0"/>
          </a:p>
          <a:p>
            <a:endParaRPr lang="en-US" dirty="0"/>
          </a:p>
        </p:txBody>
      </p:sp>
      <p:sp>
        <p:nvSpPr>
          <p:cNvPr id="3" name="Title 2"/>
          <p:cNvSpPr>
            <a:spLocks noGrp="1"/>
          </p:cNvSpPr>
          <p:nvPr>
            <p:ph type="title"/>
          </p:nvPr>
        </p:nvSpPr>
        <p:spPr/>
        <p:txBody>
          <a:bodyPr>
            <a:normAutofit fontScale="90000"/>
          </a:bodyPr>
          <a:lstStyle/>
          <a:p>
            <a:r>
              <a:rPr lang="lt-LT" dirty="0" smtClean="0"/>
              <a:t>Taip pat buvo paverstas i piktąją dvasią</a:t>
            </a:r>
            <a:endParaRPr lang="en-US" dirty="0"/>
          </a:p>
        </p:txBody>
      </p:sp>
      <p:pic>
        <p:nvPicPr>
          <p:cNvPr id="2050" name="Picture 2" descr="C:\Documents and Settings\Evelina\Desktop\images.jpg"/>
          <p:cNvPicPr>
            <a:picLocks noChangeAspect="1" noChangeArrowheads="1"/>
          </p:cNvPicPr>
          <p:nvPr/>
        </p:nvPicPr>
        <p:blipFill>
          <a:blip r:embed="rId4"/>
          <a:srcRect/>
          <a:stretch>
            <a:fillRect/>
          </a:stretch>
        </p:blipFill>
        <p:spPr bwMode="auto">
          <a:xfrm>
            <a:off x="1143000" y="4038600"/>
            <a:ext cx="2514600" cy="25146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Arklio kanopos</a:t>
            </a:r>
          </a:p>
          <a:p>
            <a:r>
              <a:rPr lang="lt-LT" dirty="0" smtClean="0"/>
              <a:t>Uodega</a:t>
            </a:r>
          </a:p>
          <a:p>
            <a:r>
              <a:rPr lang="lt-LT" dirty="0" smtClean="0"/>
              <a:t>Ragai</a:t>
            </a:r>
          </a:p>
          <a:p>
            <a:r>
              <a:rPr lang="lt-LT" dirty="0" smtClean="0"/>
              <a:t>Juodos spalvos</a:t>
            </a:r>
            <a:endParaRPr lang="en-US" dirty="0"/>
          </a:p>
        </p:txBody>
      </p:sp>
      <p:sp>
        <p:nvSpPr>
          <p:cNvPr id="3" name="Title 2"/>
          <p:cNvSpPr>
            <a:spLocks noGrp="1"/>
          </p:cNvSpPr>
          <p:nvPr>
            <p:ph type="title"/>
          </p:nvPr>
        </p:nvSpPr>
        <p:spPr/>
        <p:txBody>
          <a:bodyPr/>
          <a:lstStyle/>
          <a:p>
            <a:r>
              <a:rPr lang="lt-LT" dirty="0" smtClean="0"/>
              <a:t>Kaip  įsivaizdavo velnią?</a:t>
            </a:r>
            <a:endParaRPr lang="en-US" dirty="0"/>
          </a:p>
        </p:txBody>
      </p:sp>
      <p:pic>
        <p:nvPicPr>
          <p:cNvPr id="1027" name="Picture 3" descr="C:\Documents and Settings\Evelina\Desktop\imagesjl.jpg"/>
          <p:cNvPicPr>
            <a:picLocks noChangeAspect="1" noChangeArrowheads="1"/>
          </p:cNvPicPr>
          <p:nvPr/>
        </p:nvPicPr>
        <p:blipFill>
          <a:blip r:embed="rId2"/>
          <a:srcRect/>
          <a:stretch>
            <a:fillRect/>
          </a:stretch>
        </p:blipFill>
        <p:spPr bwMode="auto">
          <a:xfrm>
            <a:off x="3429000" y="1600200"/>
            <a:ext cx="4702224" cy="455785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lt-LT" dirty="0" smtClean="0"/>
              <a:t>Kitą kartą Dievas paėmė molio gabalą, nulipdė žmogų ir įpūtė jam sielą. Tą matė velnias. Jis paėmė molio gabalą ir nulipdė vilką. Nulipdęs norėjo įpūsti jam dvasią. Pučia pro vieną galą, pučia pro kitą galą, bet nieko negali padaryti – kaip negyvas, taip negyvas. Dirbo dirbo, galiausiai eina pas Dievą ir klausia:</a:t>
            </a:r>
          </a:p>
          <a:p>
            <a:pPr>
              <a:buNone/>
            </a:pPr>
            <a:r>
              <a:rPr lang="lt-LT" dirty="0" smtClean="0"/>
              <a:t>– Kaip reikia įkvėpti vilkui dvasią?</a:t>
            </a:r>
          </a:p>
          <a:p>
            <a:pPr>
              <a:buNone/>
            </a:pPr>
            <a:r>
              <a:rPr lang="lt-LT" dirty="0" smtClean="0"/>
              <a:t>– Nueik pas savo vilką, – sako Dievas, – ir sakyk jam: „Vilke, vilke, papjauk velnią!“ – tada jis pasidarys gyvas. </a:t>
            </a:r>
          </a:p>
          <a:p>
            <a:pPr>
              <a:buNone/>
            </a:pPr>
            <a:r>
              <a:rPr lang="lt-LT" dirty="0" smtClean="0"/>
              <a:t>Nuėjo velnias pas vilką ir sako jam:</a:t>
            </a:r>
          </a:p>
          <a:p>
            <a:pPr>
              <a:buNone/>
            </a:pPr>
            <a:r>
              <a:rPr lang="lt-LT" dirty="0" smtClean="0"/>
              <a:t> – Vilke, vilke, papjauk poną Dievą!</a:t>
            </a:r>
          </a:p>
          <a:p>
            <a:pPr>
              <a:buNone/>
            </a:pPr>
            <a:r>
              <a:rPr lang="lt-LT" dirty="0" smtClean="0"/>
              <a:t>Bet vilkas nė judėti nejuda – stovi kaip stovėjęs.</a:t>
            </a:r>
          </a:p>
          <a:p>
            <a:pPr>
              <a:buNone/>
            </a:pPr>
            <a:r>
              <a:rPr lang="lt-LT" dirty="0" smtClean="0"/>
              <a:t>Tuomet velnias įlipo į aukštą medį ir sako:</a:t>
            </a:r>
          </a:p>
          <a:p>
            <a:pPr>
              <a:buNone/>
            </a:pPr>
            <a:r>
              <a:rPr lang="lt-LT" dirty="0" smtClean="0"/>
              <a:t>– Vilke, vilke, papjauk velnią!</a:t>
            </a:r>
          </a:p>
          <a:p>
            <a:pPr>
              <a:buNone/>
            </a:pPr>
            <a:r>
              <a:rPr lang="lt-LT" dirty="0" smtClean="0"/>
              <a:t>Kad šoks vilkas ant velnio, o jis kaip spyrė vilkui į kaktą – ir įspyrė velnio plauką. Vilkas nubėgo į mišką, o kaktoj ir šiandien tebėra įspirtas velnio plaukas.</a:t>
            </a:r>
            <a:endParaRPr lang="en-US" dirty="0"/>
          </a:p>
        </p:txBody>
      </p:sp>
      <p:sp>
        <p:nvSpPr>
          <p:cNvPr id="3" name="Title 2"/>
          <p:cNvSpPr>
            <a:spLocks noGrp="1"/>
          </p:cNvSpPr>
          <p:nvPr>
            <p:ph type="title"/>
          </p:nvPr>
        </p:nvSpPr>
        <p:spPr/>
        <p:txBody>
          <a:bodyPr/>
          <a:lstStyle/>
          <a:p>
            <a:r>
              <a:rPr lang="lt-LT" dirty="0" smtClean="0"/>
              <a:t>Sakmė „Velnio kūrinys“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Pabaiga</a:t>
            </a:r>
            <a:endParaRPr lang="en-US" dirty="0"/>
          </a:p>
        </p:txBody>
      </p:sp>
      <p:sp>
        <p:nvSpPr>
          <p:cNvPr id="3" name="Text Placeholder 2"/>
          <p:cNvSpPr>
            <a:spLocks noGrp="1"/>
          </p:cNvSpPr>
          <p:nvPr>
            <p:ph type="body" idx="1"/>
          </p:nvPr>
        </p:nvSpPr>
        <p:spPr/>
        <p:txBody>
          <a:bodyPr/>
          <a:lstStyle/>
          <a:p>
            <a:r>
              <a:rPr lang="en-US" dirty="0" smtClean="0"/>
              <a:t>http://lt.wikipedia.org/wiki/Velnias</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56</TotalTime>
  <Words>492</Words>
  <Application>Microsoft Office PowerPoint</Application>
  <PresentationFormat>Demonstracija ekrane (4:3)</PresentationFormat>
  <Paragraphs>32</Paragraphs>
  <Slides>9</Slides>
  <Notes>0</Notes>
  <HiddenSlides>0</HiddenSlides>
  <MMClips>0</MMClips>
  <ScaleCrop>false</ScaleCrop>
  <HeadingPairs>
    <vt:vector size="4" baseType="variant">
      <vt:variant>
        <vt:lpstr>Tema</vt:lpstr>
      </vt:variant>
      <vt:variant>
        <vt:i4>1</vt:i4>
      </vt:variant>
      <vt:variant>
        <vt:lpstr>Skaidrių pavadinimai</vt:lpstr>
      </vt:variant>
      <vt:variant>
        <vt:i4>9</vt:i4>
      </vt:variant>
    </vt:vector>
  </HeadingPairs>
  <TitlesOfParts>
    <vt:vector size="10" baseType="lpstr">
      <vt:lpstr>Paper</vt:lpstr>
      <vt:lpstr>Sakmių velnias</vt:lpstr>
      <vt:lpstr>Velnias (Kaulinis senis)</vt:lpstr>
      <vt:lpstr>Pagrindinė velnio pareiga:</vt:lpstr>
      <vt:lpstr>Kodel velnias geroji būtybė?</vt:lpstr>
      <vt:lpstr>Kaip velniai buvo vaizduojami?</vt:lpstr>
      <vt:lpstr>Taip pat buvo paverstas i piktąją dvasią</vt:lpstr>
      <vt:lpstr>Kaip  įsivaizdavo velnią?</vt:lpstr>
      <vt:lpstr>Sakmė „Velnio kūrinys“</vt:lpstr>
      <vt:lpstr>Pabaiga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Sakmių velnias</dc:title>
  <dc:creator>kristina</dc:creator>
  <cp:lastModifiedBy>vv</cp:lastModifiedBy>
  <cp:revision>7</cp:revision>
  <dcterms:created xsi:type="dcterms:W3CDTF">2012-10-14T09:30:33Z</dcterms:created>
  <dcterms:modified xsi:type="dcterms:W3CDTF">2012-11-14T19:02:43Z</dcterms:modified>
</cp:coreProperties>
</file>