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wav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6" r:id="rId1"/>
  </p:sldMasterIdLst>
  <p:sldIdLst>
    <p:sldId id="269" r:id="rId2"/>
    <p:sldId id="272" r:id="rId3"/>
    <p:sldId id="256" r:id="rId4"/>
    <p:sldId id="257" r:id="rId5"/>
    <p:sldId id="268" r:id="rId6"/>
    <p:sldId id="270" r:id="rId7"/>
    <p:sldId id="274" r:id="rId8"/>
    <p:sldId id="275" r:id="rId9"/>
    <p:sldId id="273" r:id="rId10"/>
    <p:sldId id="276" r:id="rId11"/>
    <p:sldId id="267" r:id="rId12"/>
  </p:sldIdLst>
  <p:sldSz cx="9144000" cy="6858000" type="screen4x3"/>
  <p:notesSz cx="6858000" cy="9144000"/>
  <p:defaultTextStyle>
    <a:defPPr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60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Rectangle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Rectangle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Rectangle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Rectangle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Rounded Rectangle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Rounded Rectangle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Rectangle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3E99F322-E201-4E84-9A35-F621088BD541}" type="datetimeFigureOut">
              <a:rPr lang="lt-LT" smtClean="0"/>
              <a:t>2012.11.06</a:t>
            </a:fld>
            <a:endParaRPr lang="lt-LT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lt-LT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88FF4778-0268-40C5-8B0F-AA78833684E0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99F322-E201-4E84-9A35-F621088BD541}" type="datetimeFigureOut">
              <a:rPr lang="lt-LT" smtClean="0"/>
              <a:t>2012.11.06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FF4778-0268-40C5-8B0F-AA78833684E0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99F322-E201-4E84-9A35-F621088BD541}" type="datetimeFigureOut">
              <a:rPr lang="lt-LT" smtClean="0"/>
              <a:t>2012.11.06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FF4778-0268-40C5-8B0F-AA78833684E0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99F322-E201-4E84-9A35-F621088BD541}" type="datetimeFigureOut">
              <a:rPr lang="lt-LT" smtClean="0"/>
              <a:t>2012.11.06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FF4778-0268-40C5-8B0F-AA78833684E0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6" name="Date Placeholder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3E99F322-E201-4E84-9A35-F621088BD541}" type="datetimeFigureOut">
              <a:rPr lang="lt-LT" smtClean="0"/>
              <a:t>2012.11.06</a:t>
            </a:fld>
            <a:endParaRPr lang="lt-LT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88FF4778-0268-40C5-8B0F-AA78833684E0}" type="slidenum">
              <a:rPr lang="lt-LT" smtClean="0"/>
              <a:t>‹#›</a:t>
            </a:fld>
            <a:endParaRPr lang="lt-LT"/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lt-L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3E99F322-E201-4E84-9A35-F621088BD541}" type="datetimeFigureOut">
              <a:rPr lang="lt-LT" smtClean="0"/>
              <a:t>2012.11.06</a:t>
            </a:fld>
            <a:endParaRPr lang="lt-L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lt-L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88FF4778-0268-40C5-8B0F-AA78833684E0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99F322-E201-4E84-9A35-F621088BD541}" type="datetimeFigureOut">
              <a:rPr lang="lt-LT" smtClean="0"/>
              <a:t>2012.11.06</a:t>
            </a:fld>
            <a:endParaRPr lang="lt-L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FF4778-0268-40C5-8B0F-AA78833684E0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99F322-E201-4E84-9A35-F621088BD541}" type="datetimeFigureOut">
              <a:rPr lang="lt-LT" smtClean="0"/>
              <a:t>2012.11.06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FF4778-0268-40C5-8B0F-AA78833684E0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99F322-E201-4E84-9A35-F621088BD541}" type="datetimeFigureOut">
              <a:rPr lang="lt-LT" smtClean="0"/>
              <a:t>2012.11.06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FF4778-0268-40C5-8B0F-AA78833684E0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99F322-E201-4E84-9A35-F621088BD541}" type="datetimeFigureOut">
              <a:rPr lang="lt-LT" smtClean="0"/>
              <a:t>2012.11.06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FF4778-0268-40C5-8B0F-AA78833684E0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99F322-E201-4E84-9A35-F621088BD541}" type="datetimeFigureOut">
              <a:rPr lang="lt-LT" smtClean="0"/>
              <a:t>2012.11.06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FF4778-0268-40C5-8B0F-AA78833684E0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Rectangle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Rectangle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Rectangle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Rectangle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Rounded Rectangle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Rounded Rectangle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Rectangle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Rectangle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Rectangle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Rectangle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Rectangle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Rectangle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3E99F322-E201-4E84-9A35-F621088BD541}" type="datetimeFigureOut">
              <a:rPr lang="lt-LT" smtClean="0"/>
              <a:t>2012.11.06</a:t>
            </a:fld>
            <a:endParaRPr lang="lt-L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lt-LT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88FF4778-0268-40C5-8B0F-AA78833684E0}" type="slidenum">
              <a:rPr lang="lt-LT" smtClean="0"/>
              <a:t>‹#›</a:t>
            </a:fld>
            <a:endParaRPr lang="lt-L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wav"/><Relationship Id="rId1" Type="http://schemas.microsoft.com/office/2007/relationships/media" Target="../media/media2.wav"/><Relationship Id="rId5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mailto:kotrynajuk@gmail.com" TargetMode="External"/><Relationship Id="rId2" Type="http://schemas.openxmlformats.org/officeDocument/2006/relationships/hyperlink" Target="http://lietuviu5-6.mkp.emokykla.lt/lt/mo/mokymosi_veiklos/zodziu_diktantas2/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Namų darbai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 smtClean="0"/>
              <a:t>Iš pasirinkto „Skaitinių“ vadovėlio teksto (vieno puslapio) išrinkite žodžius, kuriuose yra suduslėjusių priebalsių.</a:t>
            </a: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2640927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lt-LT" dirty="0" smtClean="0"/>
              <a:t>PASIKLAUSYKIME</a:t>
            </a:r>
            <a:endParaRPr lang="lt-LT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lt-LT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3399284"/>
            <a:ext cx="2182813" cy="2809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3-f-1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844970" y="317361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91836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289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lt-LT" dirty="0" smtClean="0"/>
              <a:t>Priebalsių susiliejimas</a:t>
            </a:r>
            <a:endParaRPr lang="lt-LT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lt-LT" dirty="0"/>
          </a:p>
        </p:txBody>
      </p:sp>
      <p:pic>
        <p:nvPicPr>
          <p:cNvPr id="4" name="Picture 10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228184" y="3537744"/>
            <a:ext cx="2185987" cy="2808288"/>
          </a:xfrm>
          <a:prstGeom prst="rect">
            <a:avLst/>
          </a:prstGeom>
          <a:noFill/>
          <a:ln/>
        </p:spPr>
      </p:pic>
    </p:spTree>
    <p:extLst>
      <p:ext uri="{BB962C8B-B14F-4D97-AF65-F5344CB8AC3E}">
        <p14:creationId xmlns:p14="http://schemas.microsoft.com/office/powerpoint/2010/main" val="37132324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476316"/>
            <a:ext cx="8229600" cy="1066800"/>
          </a:xfrm>
        </p:spPr>
        <p:txBody>
          <a:bodyPr/>
          <a:lstStyle/>
          <a:p>
            <a:r>
              <a:rPr lang="lt-LT" dirty="0" smtClean="0"/>
              <a:t>Pamokos uždavinys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56792"/>
            <a:ext cx="8229600" cy="5017744"/>
          </a:xfrm>
        </p:spPr>
        <p:txBody>
          <a:bodyPr>
            <a:noAutofit/>
          </a:bodyPr>
          <a:lstStyle/>
          <a:p>
            <a:r>
              <a:rPr lang="lt-LT" dirty="0" smtClean="0"/>
              <a:t>Dirbdami poromis ir individualiai mokysimės priebalsių susiliejimo </a:t>
            </a:r>
            <a:r>
              <a:rPr lang="lt-LT" dirty="0"/>
              <a:t>rašybos tikrinimo </a:t>
            </a:r>
            <a:r>
              <a:rPr lang="lt-LT" dirty="0" smtClean="0"/>
              <a:t>būdų.</a:t>
            </a:r>
          </a:p>
          <a:p>
            <a:r>
              <a:rPr lang="lt-LT" dirty="0" smtClean="0"/>
              <a:t>Naudosimės turimomis žiniomis, kalbos garsų lentele, vadovėliu.</a:t>
            </a:r>
          </a:p>
          <a:p>
            <a:r>
              <a:rPr lang="lt-LT" dirty="0" smtClean="0"/>
              <a:t>Parašysime žodžių diktantą padarydami 2-4 klaidas.</a:t>
            </a:r>
            <a:endParaRPr lang="lt-LT" dirty="0"/>
          </a:p>
          <a:p>
            <a:endParaRPr lang="lt-LT" dirty="0" smtClean="0"/>
          </a:p>
        </p:txBody>
      </p:sp>
      <p:sp>
        <p:nvSpPr>
          <p:cNvPr id="10" name="Rectangle 20"/>
          <p:cNvSpPr txBox="1">
            <a:spLocks noChangeArrowheads="1"/>
          </p:cNvSpPr>
          <p:nvPr/>
        </p:nvSpPr>
        <p:spPr>
          <a:xfrm>
            <a:off x="304800" y="228600"/>
            <a:ext cx="8229600" cy="457200"/>
          </a:xfrm>
          <a:prstGeom prst="rect">
            <a:avLst/>
          </a:prstGeom>
        </p:spPr>
        <p:txBody>
          <a:bodyPr vert="horz" anchor="ctr">
            <a:normAutofit fontScale="85000" lnSpcReduction="200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3200" i="1" dirty="0" smtClean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4619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Kokias kompetencijas ugdysimės?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lt-LT" b="1" dirty="0"/>
              <a:t>Mokėjimo mokytis </a:t>
            </a:r>
            <a:r>
              <a:rPr lang="lt-LT" b="1" dirty="0" smtClean="0"/>
              <a:t>kompetencija </a:t>
            </a:r>
            <a:r>
              <a:rPr lang="lt-LT" dirty="0" smtClean="0"/>
              <a:t>(remsitės </a:t>
            </a:r>
            <a:r>
              <a:rPr lang="lt-LT" dirty="0"/>
              <a:t>ir savo asmenine </a:t>
            </a:r>
            <a:r>
              <a:rPr lang="lt-LT" dirty="0" smtClean="0"/>
              <a:t>patirtimi).</a:t>
            </a:r>
          </a:p>
          <a:p>
            <a:r>
              <a:rPr lang="lt-LT" b="1" dirty="0"/>
              <a:t>Socialinė </a:t>
            </a:r>
            <a:r>
              <a:rPr lang="lt-LT" b="1" dirty="0" smtClean="0"/>
              <a:t>kompetencija </a:t>
            </a:r>
            <a:r>
              <a:rPr lang="lt-LT" b="1" i="1" dirty="0" smtClean="0"/>
              <a:t>(m</a:t>
            </a:r>
            <a:r>
              <a:rPr lang="it-IT" i="1" dirty="0" smtClean="0"/>
              <a:t>ok</a:t>
            </a:r>
            <a:r>
              <a:rPr lang="lt-LT" i="1" dirty="0" err="1" smtClean="0"/>
              <a:t>ysitės</a:t>
            </a:r>
            <a:r>
              <a:rPr lang="lt-LT" i="1" dirty="0" smtClean="0"/>
              <a:t> </a:t>
            </a:r>
            <a:r>
              <a:rPr lang="it-IT" i="1" dirty="0" smtClean="0"/>
              <a:t> </a:t>
            </a:r>
            <a:r>
              <a:rPr lang="it-IT" i="1" dirty="0"/>
              <a:t>dirbti drauge su </a:t>
            </a:r>
            <a:r>
              <a:rPr lang="it-IT" i="1" dirty="0" smtClean="0"/>
              <a:t>suolo</a:t>
            </a:r>
            <a:r>
              <a:rPr lang="lt-LT" i="1" dirty="0" smtClean="0"/>
              <a:t> draugu</a:t>
            </a:r>
            <a:r>
              <a:rPr lang="lt-LT" i="1" dirty="0"/>
              <a:t>, siekti bendrų </a:t>
            </a:r>
            <a:r>
              <a:rPr lang="lt-LT" i="1" dirty="0" smtClean="0"/>
              <a:t>tikslų).</a:t>
            </a:r>
            <a:endParaRPr lang="lt-LT" dirty="0" smtClean="0"/>
          </a:p>
        </p:txBody>
      </p:sp>
    </p:spTree>
    <p:extLst>
      <p:ext uri="{BB962C8B-B14F-4D97-AF65-F5344CB8AC3E}">
        <p14:creationId xmlns:p14="http://schemas.microsoft.com/office/powerpoint/2010/main" val="4220154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t-LT" dirty="0" smtClean="0"/>
              <a:t>Pasiklausykime, kaip taria šiuos žodžius: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 smtClean="0"/>
              <a:t>I</a:t>
            </a:r>
            <a:r>
              <a:rPr lang="lt-LT" dirty="0" smtClean="0">
                <a:solidFill>
                  <a:srgbClr val="CC0066"/>
                </a:solidFill>
              </a:rPr>
              <a:t>šš</a:t>
            </a:r>
            <a:r>
              <a:rPr lang="lt-LT" dirty="0" smtClean="0"/>
              <a:t>alo, i</a:t>
            </a:r>
            <a:r>
              <a:rPr lang="lt-LT" dirty="0" smtClean="0">
                <a:solidFill>
                  <a:srgbClr val="CC0066"/>
                </a:solidFill>
              </a:rPr>
              <a:t>šš</a:t>
            </a:r>
            <a:r>
              <a:rPr lang="lt-LT" dirty="0" smtClean="0"/>
              <a:t>auti, u</a:t>
            </a:r>
            <a:r>
              <a:rPr lang="lt-LT" dirty="0" smtClean="0">
                <a:solidFill>
                  <a:srgbClr val="CC0066"/>
                </a:solidFill>
              </a:rPr>
              <a:t>žž</a:t>
            </a:r>
            <a:r>
              <a:rPr lang="lt-LT" dirty="0" smtClean="0"/>
              <a:t>iebė, u</a:t>
            </a:r>
            <a:r>
              <a:rPr lang="lt-LT" dirty="0" smtClean="0">
                <a:solidFill>
                  <a:srgbClr val="CC0066"/>
                </a:solidFill>
              </a:rPr>
              <a:t>žž</a:t>
            </a:r>
            <a:r>
              <a:rPr lang="lt-LT" dirty="0" smtClean="0"/>
              <a:t>ėlė, </a:t>
            </a:r>
          </a:p>
          <a:p>
            <a:r>
              <a:rPr lang="lt-LT" dirty="0"/>
              <a:t>p</a:t>
            </a:r>
            <a:r>
              <a:rPr lang="lt-LT" dirty="0" smtClean="0"/>
              <a:t>u</a:t>
            </a:r>
            <a:r>
              <a:rPr lang="lt-LT" dirty="0" smtClean="0">
                <a:solidFill>
                  <a:srgbClr val="CC0066"/>
                </a:solidFill>
              </a:rPr>
              <a:t>ss</a:t>
            </a:r>
            <a:r>
              <a:rPr lang="lt-LT" dirty="0" smtClean="0"/>
              <a:t>eserė, keli</a:t>
            </a:r>
            <a:r>
              <a:rPr lang="lt-LT" dirty="0" smtClean="0">
                <a:solidFill>
                  <a:srgbClr val="CC0066"/>
                </a:solidFill>
              </a:rPr>
              <a:t>ss</a:t>
            </a:r>
            <a:r>
              <a:rPr lang="lt-LT" dirty="0" smtClean="0"/>
              <a:t>yk, pe</a:t>
            </a:r>
            <a:r>
              <a:rPr lang="lt-LT" dirty="0" smtClean="0">
                <a:solidFill>
                  <a:srgbClr val="CC0066"/>
                </a:solidFill>
              </a:rPr>
              <a:t>rr</a:t>
            </a:r>
            <a:r>
              <a:rPr lang="lt-LT" dirty="0" smtClean="0"/>
              <a:t>ašyk, šva</a:t>
            </a:r>
            <a:r>
              <a:rPr lang="lt-LT" dirty="0" smtClean="0">
                <a:solidFill>
                  <a:srgbClr val="CC0066"/>
                </a:solidFill>
              </a:rPr>
              <a:t>rr</a:t>
            </a:r>
            <a:r>
              <a:rPr lang="lt-LT" dirty="0" smtClean="0"/>
              <a:t>aštis,</a:t>
            </a:r>
          </a:p>
          <a:p>
            <a:r>
              <a:rPr lang="lt-LT" dirty="0"/>
              <a:t>i</a:t>
            </a:r>
            <a:r>
              <a:rPr lang="lt-LT" dirty="0" smtClean="0"/>
              <a:t>š šono, už žiedo,</a:t>
            </a:r>
          </a:p>
          <a:p>
            <a:r>
              <a:rPr lang="lt-LT" dirty="0"/>
              <a:t>t</a:t>
            </a:r>
            <a:r>
              <a:rPr lang="lt-LT" dirty="0" smtClean="0"/>
              <a:t>as sapnas, per rūgštus,</a:t>
            </a:r>
          </a:p>
          <a:p>
            <a:r>
              <a:rPr lang="lt-LT" dirty="0"/>
              <a:t>s</a:t>
            </a:r>
            <a:r>
              <a:rPr lang="lt-LT" dirty="0" smtClean="0"/>
              <a:t>kaito ir rašo, Romas ir Rimas, </a:t>
            </a:r>
          </a:p>
          <a:p>
            <a:r>
              <a:rPr lang="lt-LT" dirty="0" smtClean="0"/>
              <a:t>taip pat, kad dirbtų.</a:t>
            </a:r>
            <a:endParaRPr lang="lt-LT" dirty="0"/>
          </a:p>
        </p:txBody>
      </p:sp>
      <p:pic>
        <p:nvPicPr>
          <p:cNvPr id="4" name="3-d-1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059832" y="1628800"/>
            <a:ext cx="609600" cy="609600"/>
          </a:xfrm>
          <a:prstGeom prst="rect">
            <a:avLst/>
          </a:prstGeom>
        </p:spPr>
      </p:pic>
      <p:sp>
        <p:nvSpPr>
          <p:cNvPr id="6" name="Curved Up Arrow 5"/>
          <p:cNvSpPr/>
          <p:nvPr/>
        </p:nvSpPr>
        <p:spPr>
          <a:xfrm>
            <a:off x="1187624" y="4077072"/>
            <a:ext cx="288032" cy="72008"/>
          </a:xfrm>
          <a:prstGeom prst="curvedUpArrow">
            <a:avLst/>
          </a:prstGeom>
          <a:ln>
            <a:solidFill>
              <a:srgbClr val="CC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>
              <a:solidFill>
                <a:srgbClr val="CC0066"/>
              </a:solidFill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3598668"/>
            <a:ext cx="304800" cy="92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840" y="3592806"/>
            <a:ext cx="304800" cy="92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4077072"/>
            <a:ext cx="304800" cy="92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4509120"/>
            <a:ext cx="304800" cy="92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0062" y="4555157"/>
            <a:ext cx="304800" cy="92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5085184"/>
            <a:ext cx="304800" cy="92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8568" y="5039146"/>
            <a:ext cx="304800" cy="92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053118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417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103 </a:t>
            </a:r>
            <a:r>
              <a:rPr lang="lt-LT" dirty="0" smtClean="0"/>
              <a:t>pratimas savarankiškai.</a:t>
            </a:r>
          </a:p>
          <a:p>
            <a:endParaRPr lang="lt-LT" dirty="0" smtClean="0"/>
          </a:p>
          <a:p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4226465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404664"/>
            <a:ext cx="8229600" cy="1066800"/>
          </a:xfrm>
        </p:spPr>
        <p:txBody>
          <a:bodyPr/>
          <a:lstStyle/>
          <a:p>
            <a:r>
              <a:rPr lang="lt-LT" dirty="0" smtClean="0"/>
              <a:t>Žodžių diktantas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5161760"/>
          </a:xfrm>
        </p:spPr>
        <p:txBody>
          <a:bodyPr>
            <a:normAutofit/>
          </a:bodyPr>
          <a:lstStyle/>
          <a:p>
            <a:pPr marL="624078" indent="-514350">
              <a:buFont typeface="+mj-lt"/>
              <a:buAutoNum type="arabicPeriod"/>
            </a:pPr>
            <a:r>
              <a:rPr lang="lt-LT" dirty="0"/>
              <a:t>U</a:t>
            </a:r>
            <a:r>
              <a:rPr lang="lt-LT" dirty="0">
                <a:solidFill>
                  <a:srgbClr val="CC0066"/>
                </a:solidFill>
              </a:rPr>
              <a:t>žš</a:t>
            </a:r>
            <a:r>
              <a:rPr lang="lt-LT" dirty="0"/>
              <a:t>oko</a:t>
            </a:r>
          </a:p>
          <a:p>
            <a:pPr marL="624078" indent="-514350">
              <a:buFont typeface="+mj-lt"/>
              <a:buAutoNum type="arabicPeriod"/>
            </a:pPr>
            <a:r>
              <a:rPr lang="lt-LT" dirty="0" smtClean="0"/>
              <a:t>I</a:t>
            </a:r>
            <a:r>
              <a:rPr lang="lt-LT" dirty="0" smtClean="0">
                <a:solidFill>
                  <a:srgbClr val="CC0066"/>
                </a:solidFill>
              </a:rPr>
              <a:t>šs</a:t>
            </a:r>
            <a:r>
              <a:rPr lang="lt-LT" dirty="0" smtClean="0"/>
              <a:t>ivalyti</a:t>
            </a:r>
          </a:p>
          <a:p>
            <a:pPr marL="624078" indent="-514350">
              <a:buFont typeface="+mj-lt"/>
              <a:buAutoNum type="arabicPeriod"/>
            </a:pPr>
            <a:r>
              <a:rPr lang="lt-LT" dirty="0" smtClean="0"/>
              <a:t>A</a:t>
            </a:r>
            <a:r>
              <a:rPr lang="lt-LT" dirty="0" smtClean="0">
                <a:solidFill>
                  <a:srgbClr val="CC0066"/>
                </a:solidFill>
              </a:rPr>
              <a:t>td</a:t>
            </a:r>
            <a:r>
              <a:rPr lang="lt-LT" dirty="0" smtClean="0"/>
              <a:t>aras</a:t>
            </a:r>
            <a:endParaRPr lang="lt-LT" dirty="0"/>
          </a:p>
          <a:p>
            <a:pPr marL="624078" indent="-514350">
              <a:buFont typeface="+mj-lt"/>
              <a:buAutoNum type="arabicPeriod"/>
            </a:pPr>
            <a:r>
              <a:rPr lang="lt-LT" dirty="0" smtClean="0"/>
              <a:t>I</a:t>
            </a:r>
            <a:r>
              <a:rPr lang="lt-LT" dirty="0" smtClean="0">
                <a:solidFill>
                  <a:srgbClr val="CC0066"/>
                </a:solidFill>
              </a:rPr>
              <a:t>šs</a:t>
            </a:r>
            <a:r>
              <a:rPr lang="lt-LT" dirty="0" smtClean="0"/>
              <a:t>uko</a:t>
            </a:r>
          </a:p>
          <a:p>
            <a:pPr marL="624078" indent="-514350">
              <a:buFont typeface="+mj-lt"/>
              <a:buAutoNum type="arabicPeriod"/>
            </a:pPr>
            <a:r>
              <a:rPr lang="lt-LT" dirty="0"/>
              <a:t>U</a:t>
            </a:r>
            <a:r>
              <a:rPr lang="lt-LT" dirty="0">
                <a:solidFill>
                  <a:srgbClr val="CC0066"/>
                </a:solidFill>
              </a:rPr>
              <a:t>žs</a:t>
            </a:r>
            <a:r>
              <a:rPr lang="lt-LT" dirty="0"/>
              <a:t>ienis</a:t>
            </a:r>
          </a:p>
          <a:p>
            <a:pPr marL="624078" indent="-514350">
              <a:buFont typeface="+mj-lt"/>
              <a:buAutoNum type="arabicPeriod"/>
            </a:pPr>
            <a:r>
              <a:rPr lang="lt-LT" dirty="0" smtClean="0"/>
              <a:t>Išzvimbė</a:t>
            </a:r>
          </a:p>
          <a:p>
            <a:pPr marL="624078" indent="-514350">
              <a:buFont typeface="+mj-lt"/>
              <a:buAutoNum type="arabicPeriod"/>
            </a:pPr>
            <a:r>
              <a:rPr lang="lt-LT" dirty="0"/>
              <a:t>Pu</a:t>
            </a:r>
            <a:r>
              <a:rPr lang="lt-LT" dirty="0">
                <a:solidFill>
                  <a:srgbClr val="CC0066"/>
                </a:solidFill>
              </a:rPr>
              <a:t>sš</a:t>
            </a:r>
            <a:r>
              <a:rPr lang="lt-LT" dirty="0"/>
              <a:t>imtis </a:t>
            </a:r>
          </a:p>
          <a:p>
            <a:pPr marL="624078" indent="-514350">
              <a:buFont typeface="+mj-lt"/>
              <a:buAutoNum type="arabicPeriod"/>
            </a:pPr>
            <a:r>
              <a:rPr lang="lt-LT" dirty="0" smtClean="0"/>
              <a:t>Pu</a:t>
            </a:r>
            <a:r>
              <a:rPr lang="lt-LT" dirty="0" smtClean="0">
                <a:solidFill>
                  <a:srgbClr val="CC0066"/>
                </a:solidFill>
              </a:rPr>
              <a:t>sž</a:t>
            </a:r>
            <a:r>
              <a:rPr lang="lt-LT" dirty="0" smtClean="0"/>
              <a:t>alis</a:t>
            </a:r>
            <a:endParaRPr lang="lt-LT" dirty="0"/>
          </a:p>
          <a:p>
            <a:pPr marL="624078" indent="-514350">
              <a:buFont typeface="+mj-lt"/>
              <a:buAutoNum type="arabicPeriod"/>
            </a:pPr>
            <a:r>
              <a:rPr lang="lt-LT" dirty="0" smtClean="0"/>
              <a:t>U</a:t>
            </a:r>
            <a:r>
              <a:rPr lang="lt-LT" dirty="0" smtClean="0">
                <a:solidFill>
                  <a:srgbClr val="CC0066"/>
                </a:solidFill>
              </a:rPr>
              <a:t>žz</a:t>
            </a:r>
            <a:r>
              <a:rPr lang="lt-LT" dirty="0" smtClean="0"/>
              <a:t>irzė</a:t>
            </a:r>
          </a:p>
          <a:p>
            <a:pPr marL="624078" indent="-514350">
              <a:buFont typeface="+mj-lt"/>
              <a:buAutoNum type="arabicPeriod"/>
            </a:pPr>
            <a:r>
              <a:rPr lang="lt-LT" dirty="0" smtClean="0"/>
              <a:t>Dau</a:t>
            </a:r>
            <a:r>
              <a:rPr lang="lt-LT" dirty="0" smtClean="0">
                <a:solidFill>
                  <a:srgbClr val="CC0066"/>
                </a:solidFill>
              </a:rPr>
              <a:t>gk</a:t>
            </a:r>
            <a:r>
              <a:rPr lang="lt-LT" dirty="0" smtClean="0"/>
              <a:t>artinis </a:t>
            </a:r>
          </a:p>
          <a:p>
            <a:pPr marL="624078" indent="-514350">
              <a:buFont typeface="+mj-lt"/>
              <a:buAutoNum type="arabicPeriod"/>
            </a:pPr>
            <a:endParaRPr lang="lt-LT" dirty="0" smtClean="0"/>
          </a:p>
          <a:p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2896924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t-LT" dirty="0" smtClean="0"/>
              <a:t>Namų darbas </a:t>
            </a:r>
            <a:br>
              <a:rPr lang="lt-LT" dirty="0" smtClean="0"/>
            </a:b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>
                <a:hlinkClick r:id="rId2"/>
              </a:rPr>
              <a:t>http://lietuviu5-6.mkp.emokykla.lt/lt/</a:t>
            </a:r>
            <a:r>
              <a:rPr lang="lt-LT" dirty="0" err="1">
                <a:hlinkClick r:id="rId2"/>
              </a:rPr>
              <a:t>mo</a:t>
            </a:r>
            <a:r>
              <a:rPr lang="lt-LT" dirty="0">
                <a:hlinkClick r:id="rId2"/>
              </a:rPr>
              <a:t>/</a:t>
            </a:r>
            <a:r>
              <a:rPr lang="lt-LT" dirty="0" err="1">
                <a:hlinkClick r:id="rId2"/>
              </a:rPr>
              <a:t>mokymosi_veiklos</a:t>
            </a:r>
            <a:r>
              <a:rPr lang="lt-LT" dirty="0">
                <a:hlinkClick r:id="rId2"/>
              </a:rPr>
              <a:t>/zodziu_diktantas2</a:t>
            </a:r>
            <a:r>
              <a:rPr lang="lt-LT" dirty="0" smtClean="0">
                <a:hlinkClick r:id="rId2"/>
              </a:rPr>
              <a:t>/</a:t>
            </a:r>
            <a:endParaRPr lang="lt-LT" dirty="0" smtClean="0"/>
          </a:p>
          <a:p>
            <a:endParaRPr lang="lt-LT" dirty="0"/>
          </a:p>
          <a:p>
            <a:r>
              <a:rPr lang="lt-LT" dirty="0" smtClean="0"/>
              <a:t>Parašykite žodžių diktantą ir atsiųskite mokytojai </a:t>
            </a:r>
            <a:r>
              <a:rPr lang="lt-LT" dirty="0" err="1" smtClean="0"/>
              <a:t>el.paštu</a:t>
            </a:r>
            <a:r>
              <a:rPr lang="lt-LT" dirty="0" smtClean="0"/>
              <a:t> </a:t>
            </a:r>
            <a:r>
              <a:rPr lang="en-US" dirty="0" smtClean="0"/>
              <a:t> </a:t>
            </a:r>
            <a:r>
              <a:rPr lang="lt-LT" dirty="0" err="1" smtClean="0">
                <a:hlinkClick r:id="rId3"/>
              </a:rPr>
              <a:t>kotrynajuk</a:t>
            </a:r>
            <a:r>
              <a:rPr lang="en-US" dirty="0" smtClean="0">
                <a:hlinkClick r:id="rId3"/>
              </a:rPr>
              <a:t>@gmail.com</a:t>
            </a:r>
            <a:endParaRPr lang="en-US" dirty="0" smtClean="0"/>
          </a:p>
          <a:p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17679946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104 pratimas žodžiu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 smtClean="0"/>
              <a:t>106 </a:t>
            </a:r>
            <a:r>
              <a:rPr lang="lt-LT" smtClean="0"/>
              <a:t>pratimas </a:t>
            </a:r>
            <a:r>
              <a:rPr lang="lt-LT" smtClean="0"/>
              <a:t>poromis </a:t>
            </a: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409019288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Refleksija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88840"/>
            <a:ext cx="8229600" cy="4585696"/>
          </a:xfrm>
        </p:spPr>
        <p:txBody>
          <a:bodyPr/>
          <a:lstStyle/>
          <a:p>
            <a:pPr marL="109728" indent="0">
              <a:buNone/>
            </a:pPr>
            <a:endParaRPr lang="lt-LT" dirty="0"/>
          </a:p>
          <a:p>
            <a:pPr marL="109728" indent="0">
              <a:buNone/>
            </a:pPr>
            <a:r>
              <a:rPr lang="lt-LT" sz="3200" dirty="0" smtClean="0">
                <a:solidFill>
                  <a:srgbClr val="CC0066"/>
                </a:solidFill>
              </a:rPr>
              <a:t>Ką </a:t>
            </a:r>
            <a:r>
              <a:rPr lang="lt-LT" sz="3200" dirty="0">
                <a:solidFill>
                  <a:srgbClr val="CC0066"/>
                </a:solidFill>
              </a:rPr>
              <a:t>apie praėjusią pamoką pasakytų:</a:t>
            </a:r>
          </a:p>
          <a:p>
            <a:r>
              <a:rPr lang="lt-LT" sz="3200" dirty="0"/>
              <a:t>geras mokinys ir blogas </a:t>
            </a:r>
            <a:r>
              <a:rPr lang="lt-LT" sz="3200" dirty="0" smtClean="0"/>
              <a:t>mokinys;</a:t>
            </a:r>
            <a:endParaRPr lang="lt-LT" sz="3200" dirty="0"/>
          </a:p>
          <a:p>
            <a:r>
              <a:rPr lang="lt-LT" sz="3200" dirty="0"/>
              <a:t>mokyklos </a:t>
            </a:r>
            <a:r>
              <a:rPr lang="lt-LT" sz="3200" dirty="0" smtClean="0"/>
              <a:t>direktorė </a:t>
            </a:r>
            <a:r>
              <a:rPr lang="lt-LT" sz="3200" dirty="0"/>
              <a:t>ir valgyklos </a:t>
            </a:r>
            <a:r>
              <a:rPr lang="lt-LT" sz="3200" dirty="0" smtClean="0"/>
              <a:t>vedėja;</a:t>
            </a:r>
            <a:endParaRPr lang="lt-LT" sz="3200" dirty="0"/>
          </a:p>
          <a:p>
            <a:r>
              <a:rPr lang="lt-LT" sz="3200" dirty="0"/>
              <a:t>katė ir </a:t>
            </a:r>
            <a:r>
              <a:rPr lang="lt-LT" sz="3200" dirty="0" smtClean="0"/>
              <a:t>pelė;</a:t>
            </a:r>
            <a:endParaRPr lang="lt-LT" sz="3200" dirty="0"/>
          </a:p>
          <a:p>
            <a:r>
              <a:rPr lang="lt-LT" sz="3200" dirty="0"/>
              <a:t>karalienė </a:t>
            </a:r>
            <a:r>
              <a:rPr lang="lt-LT" sz="3200"/>
              <a:t>ir </a:t>
            </a:r>
            <a:r>
              <a:rPr lang="lt-LT" sz="3200" smtClean="0"/>
              <a:t>vargšas.</a:t>
            </a:r>
            <a:endParaRPr lang="lt-LT" sz="3200" dirty="0"/>
          </a:p>
          <a:p>
            <a:endParaRPr lang="lt-LT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4573614"/>
            <a:ext cx="1036637" cy="1169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35112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Urban">
  <a:themeElements>
    <a:clrScheme name="Urban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Urban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Urban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259</TotalTime>
  <Words>197</Words>
  <Application>Microsoft Office PowerPoint</Application>
  <PresentationFormat>On-screen Show (4:3)</PresentationFormat>
  <Paragraphs>43</Paragraphs>
  <Slides>11</Slides>
  <Notes>0</Notes>
  <HiddenSlides>0</HiddenSlides>
  <MMClips>2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Urban</vt:lpstr>
      <vt:lpstr>Namų darbai</vt:lpstr>
      <vt:lpstr>PASIKLAUSYKIME</vt:lpstr>
      <vt:lpstr>Priebalsių susiliejimas</vt:lpstr>
      <vt:lpstr>Pamokos uždavinys</vt:lpstr>
      <vt:lpstr>Kokias kompetencijas ugdysimės?</vt:lpstr>
      <vt:lpstr>Pasiklausykime, kaip taria šiuos žodžius:</vt:lpstr>
      <vt:lpstr>PowerPoint Presentation</vt:lpstr>
      <vt:lpstr>Žodžių diktantas</vt:lpstr>
      <vt:lpstr>Namų darbas  </vt:lpstr>
      <vt:lpstr>104 pratimas žodžiu</vt:lpstr>
      <vt:lpstr>Refleksija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asus</dc:creator>
  <cp:lastModifiedBy>asus</cp:lastModifiedBy>
  <cp:revision>65</cp:revision>
  <dcterms:created xsi:type="dcterms:W3CDTF">2012-10-15T17:03:05Z</dcterms:created>
  <dcterms:modified xsi:type="dcterms:W3CDTF">2012-11-06T17:11:41Z</dcterms:modified>
</cp:coreProperties>
</file>