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60" r:id="rId3"/>
    <p:sldId id="257" r:id="rId4"/>
    <p:sldId id="268" r:id="rId5"/>
    <p:sldId id="259" r:id="rId6"/>
    <p:sldId id="261" r:id="rId7"/>
    <p:sldId id="264" r:id="rId8"/>
    <p:sldId id="262" r:id="rId9"/>
    <p:sldId id="263" r:id="rId10"/>
    <p:sldId id="265" r:id="rId11"/>
    <p:sldId id="269" r:id="rId12"/>
    <p:sldId id="266" r:id="rId13"/>
    <p:sldId id="258" r:id="rId14"/>
    <p:sldId id="267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61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E99F322-E201-4E84-9A35-F621088BD541}" type="datetimeFigureOut">
              <a:rPr lang="lt-LT" smtClean="0"/>
              <a:t>2012.10.15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2012.10.15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E99F322-E201-4E84-9A35-F621088BD541}" type="datetimeFigureOut">
              <a:rPr lang="lt-LT" smtClean="0"/>
              <a:t>2012.10.15</a:t>
            </a:fld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E99F322-E201-4E84-9A35-F621088BD541}" type="datetimeFigureOut">
              <a:rPr lang="lt-LT" smtClean="0"/>
              <a:t>2012.10.15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2012.10.15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2012.10.15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2012.10.15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E99F322-E201-4E84-9A35-F621088BD541}" type="datetimeFigureOut">
              <a:rPr lang="lt-LT" smtClean="0"/>
              <a:t>2012.10.15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Priebalsių supanašėjimas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icture 1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8184" y="3537744"/>
            <a:ext cx="2185987" cy="2808288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371323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 6 d diktanto (15 mokinių)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Nušvi</a:t>
            </a:r>
            <a:r>
              <a:rPr lang="lt-LT" dirty="0" smtClean="0">
                <a:solidFill>
                  <a:srgbClr val="FF0000"/>
                </a:solidFill>
              </a:rPr>
              <a:t>s</a:t>
            </a:r>
            <a:r>
              <a:rPr lang="lt-LT" dirty="0" smtClean="0"/>
              <a:t>davo, tru</a:t>
            </a:r>
            <a:r>
              <a:rPr lang="lt-LT" dirty="0" smtClean="0">
                <a:solidFill>
                  <a:srgbClr val="FF0000"/>
                </a:solidFill>
              </a:rPr>
              <a:t>k</a:t>
            </a:r>
            <a:r>
              <a:rPr lang="lt-LT" dirty="0" smtClean="0"/>
              <a:t>dyti,</a:t>
            </a:r>
          </a:p>
          <a:p>
            <a:r>
              <a:rPr lang="lt-LT" dirty="0" smtClean="0"/>
              <a:t>Skai</a:t>
            </a:r>
            <a:r>
              <a:rPr lang="lt-LT" dirty="0" smtClean="0">
                <a:solidFill>
                  <a:srgbClr val="FF0000"/>
                </a:solidFill>
              </a:rPr>
              <a:t>s</a:t>
            </a:r>
            <a:r>
              <a:rPr lang="lt-LT" dirty="0" smtClean="0"/>
              <a:t>čiai</a:t>
            </a:r>
          </a:p>
          <a:p>
            <a:r>
              <a:rPr lang="lt-LT" dirty="0" smtClean="0"/>
              <a:t>Dau</a:t>
            </a:r>
            <a:r>
              <a:rPr lang="lt-LT" dirty="0" smtClean="0">
                <a:solidFill>
                  <a:srgbClr val="FF0000"/>
                </a:solidFill>
              </a:rPr>
              <a:t>g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3610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316"/>
            <a:ext cx="8229600" cy="1066800"/>
          </a:xfrm>
        </p:spPr>
        <p:txBody>
          <a:bodyPr/>
          <a:lstStyle/>
          <a:p>
            <a:r>
              <a:rPr lang="lt-LT" dirty="0" smtClean="0"/>
              <a:t>Pamokos uždavinys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Autofit/>
          </a:bodyPr>
          <a:lstStyle/>
          <a:p>
            <a:r>
              <a:rPr lang="lt-LT" dirty="0" smtClean="0"/>
              <a:t>Dirbdami poromis </a:t>
            </a:r>
            <a:r>
              <a:rPr lang="lt-LT" dirty="0" smtClean="0"/>
              <a:t>ir individualiai </a:t>
            </a:r>
            <a:r>
              <a:rPr lang="lt-LT" dirty="0" smtClean="0"/>
              <a:t>mokysimės supanašėjusių </a:t>
            </a:r>
            <a:r>
              <a:rPr lang="lt-LT" dirty="0"/>
              <a:t>priebalsių rašybos tikrinimo </a:t>
            </a:r>
            <a:r>
              <a:rPr lang="lt-LT" dirty="0" smtClean="0"/>
              <a:t>būdų (3 taisyklės).</a:t>
            </a:r>
          </a:p>
          <a:p>
            <a:r>
              <a:rPr lang="lt-LT" dirty="0" smtClean="0"/>
              <a:t>Atliksime kūrybinę užduotį, </a:t>
            </a:r>
            <a:r>
              <a:rPr lang="lt-LT" dirty="0" smtClean="0"/>
              <a:t>padarydami </a:t>
            </a:r>
            <a:r>
              <a:rPr lang="lt-LT" dirty="0" smtClean="0"/>
              <a:t>ne daugiau kaip 2-3 klaidas.</a:t>
            </a:r>
          </a:p>
          <a:p>
            <a:r>
              <a:rPr lang="lt-LT" dirty="0" smtClean="0"/>
              <a:t>Naudosimės </a:t>
            </a:r>
            <a:r>
              <a:rPr lang="lt-LT" dirty="0" smtClean="0"/>
              <a:t>turimomis žiniomis, kalbos </a:t>
            </a:r>
            <a:r>
              <a:rPr lang="lt-LT" dirty="0" smtClean="0"/>
              <a:t>garsų lentele, vadovėliu, mokytojos paruoštomis užduotimis</a:t>
            </a:r>
            <a:r>
              <a:rPr lang="lt-LT" dirty="0" smtClean="0"/>
              <a:t>.</a:t>
            </a:r>
          </a:p>
        </p:txBody>
      </p:sp>
      <p:sp>
        <p:nvSpPr>
          <p:cNvPr id="10" name="Rectangle 20"/>
          <p:cNvSpPr txBox="1">
            <a:spLocks noChangeArrowheads="1"/>
          </p:cNvSpPr>
          <p:nvPr/>
        </p:nvSpPr>
        <p:spPr>
          <a:xfrm>
            <a:off x="304800" y="228600"/>
            <a:ext cx="8229600" cy="457200"/>
          </a:xfrm>
          <a:prstGeom prst="rect">
            <a:avLst/>
          </a:prstGeom>
        </p:spPr>
        <p:txBody>
          <a:bodyPr vert="horz" anchor="ctr">
            <a:normAutofit fontScale="8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i="1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61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Kokias kompetencijas ugdysimės?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b="1" dirty="0"/>
              <a:t>Mokėjimo mokytis</a:t>
            </a:r>
            <a:r>
              <a:rPr lang="lt-LT" dirty="0"/>
              <a:t>: </a:t>
            </a:r>
            <a:r>
              <a:rPr lang="lt-LT" dirty="0" smtClean="0"/>
              <a:t>įvertinsite </a:t>
            </a:r>
            <a:r>
              <a:rPr lang="lt-LT" dirty="0"/>
              <a:t>savo </a:t>
            </a:r>
            <a:r>
              <a:rPr lang="lt-LT" dirty="0" smtClean="0"/>
              <a:t>poros </a:t>
            </a:r>
            <a:r>
              <a:rPr lang="lt-LT" dirty="0"/>
              <a:t>darbą.</a:t>
            </a:r>
            <a:br>
              <a:rPr lang="lt-LT" dirty="0"/>
            </a:br>
            <a:endParaRPr lang="lt-LT" dirty="0" smtClean="0"/>
          </a:p>
          <a:p>
            <a:r>
              <a:rPr lang="lt-LT" b="1" dirty="0" smtClean="0"/>
              <a:t>Iniciatyvumo </a:t>
            </a:r>
            <a:r>
              <a:rPr lang="lt-LT" b="1" dirty="0"/>
              <a:t>ir kūrybingumo: </a:t>
            </a:r>
            <a:r>
              <a:rPr lang="lt-LT" dirty="0"/>
              <a:t>aktyviai ir kūrybiškai </a:t>
            </a:r>
            <a:r>
              <a:rPr lang="lt-LT" dirty="0" smtClean="0"/>
              <a:t>veiksite atlikdami </a:t>
            </a:r>
            <a:r>
              <a:rPr lang="lt-LT" dirty="0"/>
              <a:t>užduotį</a:t>
            </a:r>
            <a:r>
              <a:rPr lang="lt-LT" dirty="0" smtClean="0"/>
              <a:t>.</a:t>
            </a:r>
          </a:p>
          <a:p>
            <a:endParaRPr lang="lt-LT" b="1" dirty="0" smtClean="0"/>
          </a:p>
          <a:p>
            <a:r>
              <a:rPr lang="lt-LT" b="1" dirty="0" smtClean="0"/>
              <a:t>Socialinė</a:t>
            </a:r>
            <a:r>
              <a:rPr lang="lt-LT" dirty="0" smtClean="0"/>
              <a:t>: </a:t>
            </a:r>
            <a:r>
              <a:rPr lang="lt-LT" dirty="0"/>
              <a:t>atsakingai </a:t>
            </a:r>
            <a:r>
              <a:rPr lang="lt-LT" dirty="0" smtClean="0"/>
              <a:t>bendrausite dirbdami </a:t>
            </a:r>
            <a:r>
              <a:rPr lang="lt-LT" dirty="0"/>
              <a:t>poroje; </a:t>
            </a:r>
            <a:r>
              <a:rPr lang="lt-LT" dirty="0" smtClean="0"/>
              <a:t>ugdysitės </a:t>
            </a:r>
            <a:r>
              <a:rPr lang="lt-LT" dirty="0"/>
              <a:t>atsakomybę už poros darbo rezultatus.</a:t>
            </a:r>
            <a:br>
              <a:rPr lang="lt-LT" dirty="0"/>
            </a:b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2015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Skardieji ir duslieji priebalsiai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Naudodamiesi turimomis žiniomis ir /ar kalbos </a:t>
            </a:r>
            <a:r>
              <a:rPr lang="lt-LT" dirty="0" smtClean="0"/>
              <a:t>garsų lentele, pasakykite, k</a:t>
            </a:r>
            <a:r>
              <a:rPr lang="lt-LT" dirty="0" smtClean="0"/>
              <a:t>aip nustatome, kuris priebalsis skardus, kuris duslus?</a:t>
            </a:r>
          </a:p>
          <a:p>
            <a:r>
              <a:rPr lang="lt-LT" dirty="0" smtClean="0">
                <a:solidFill>
                  <a:srgbClr val="CC0066"/>
                </a:solidFill>
              </a:rPr>
              <a:t>D</a:t>
            </a:r>
            <a:r>
              <a:rPr lang="lt-LT" dirty="0" smtClean="0"/>
              <a:t>u-</a:t>
            </a:r>
            <a:r>
              <a:rPr lang="lt-LT" dirty="0" smtClean="0">
                <a:solidFill>
                  <a:srgbClr val="CC0066"/>
                </a:solidFill>
              </a:rPr>
              <a:t>t</a:t>
            </a:r>
            <a:r>
              <a:rPr lang="lt-LT" dirty="0" smtClean="0"/>
              <a:t>u,</a:t>
            </a:r>
          </a:p>
          <a:p>
            <a:r>
              <a:rPr lang="lt-LT" dirty="0" smtClean="0">
                <a:solidFill>
                  <a:srgbClr val="CC0066"/>
                </a:solidFill>
              </a:rPr>
              <a:t>b</a:t>
            </a:r>
            <a:r>
              <a:rPr lang="lt-LT" dirty="0" smtClean="0"/>
              <a:t>us- </a:t>
            </a:r>
            <a:r>
              <a:rPr lang="lt-LT" dirty="0" smtClean="0">
                <a:solidFill>
                  <a:srgbClr val="CC0066"/>
                </a:solidFill>
              </a:rPr>
              <a:t>p</a:t>
            </a:r>
            <a:r>
              <a:rPr lang="lt-LT" dirty="0" smtClean="0"/>
              <a:t>us,</a:t>
            </a:r>
          </a:p>
          <a:p>
            <a:r>
              <a:rPr lang="lt-LT" dirty="0" smtClean="0">
                <a:solidFill>
                  <a:srgbClr val="CC0066"/>
                </a:solidFill>
              </a:rPr>
              <a:t>ž</a:t>
            </a:r>
            <a:r>
              <a:rPr lang="lt-LT" dirty="0" smtClean="0"/>
              <a:t>us- </a:t>
            </a:r>
            <a:r>
              <a:rPr lang="lt-LT" dirty="0" smtClean="0">
                <a:solidFill>
                  <a:srgbClr val="CC0066"/>
                </a:solidFill>
              </a:rPr>
              <a:t>š</a:t>
            </a:r>
            <a:r>
              <a:rPr lang="lt-LT" dirty="0" smtClean="0"/>
              <a:t>us,</a:t>
            </a:r>
          </a:p>
          <a:p>
            <a:r>
              <a:rPr lang="lt-LT" dirty="0" smtClean="0">
                <a:solidFill>
                  <a:srgbClr val="CC0066"/>
                </a:solidFill>
              </a:rPr>
              <a:t>b</a:t>
            </a:r>
            <a:r>
              <a:rPr lang="lt-LT" dirty="0" smtClean="0"/>
              <a:t>adas- </a:t>
            </a:r>
            <a:r>
              <a:rPr lang="lt-LT" dirty="0" smtClean="0">
                <a:solidFill>
                  <a:srgbClr val="CC0066"/>
                </a:solidFill>
              </a:rPr>
              <a:t>p</a:t>
            </a:r>
            <a:r>
              <a:rPr lang="lt-LT" dirty="0" smtClean="0"/>
              <a:t>adas,</a:t>
            </a:r>
          </a:p>
          <a:p>
            <a:r>
              <a:rPr lang="lt-LT" dirty="0" smtClean="0">
                <a:solidFill>
                  <a:srgbClr val="CC0066"/>
                </a:solidFill>
              </a:rPr>
              <a:t>ž</a:t>
            </a:r>
            <a:r>
              <a:rPr lang="lt-LT" dirty="0" smtClean="0"/>
              <a:t>yla-</a:t>
            </a:r>
            <a:r>
              <a:rPr lang="lt-LT" dirty="0" smtClean="0">
                <a:solidFill>
                  <a:srgbClr val="CC0066"/>
                </a:solidFill>
              </a:rPr>
              <a:t>š</a:t>
            </a:r>
            <a:r>
              <a:rPr lang="lt-LT" dirty="0" smtClean="0"/>
              <a:t>yla.</a:t>
            </a:r>
            <a:endParaRPr lang="lt-LT" dirty="0"/>
          </a:p>
        </p:txBody>
      </p:sp>
      <p:pic>
        <p:nvPicPr>
          <p:cNvPr id="4" name="1-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40352" y="15015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27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38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/>
              <a:t/>
            </a:r>
            <a:br>
              <a:rPr lang="lt-LT" dirty="0"/>
            </a:br>
            <a:r>
              <a:rPr lang="lt-LT" b="1" dirty="0" smtClean="0"/>
              <a:t>I taisyklė.</a:t>
            </a:r>
            <a:br>
              <a:rPr lang="lt-LT" b="1" dirty="0" smtClean="0"/>
            </a:br>
            <a:r>
              <a:rPr lang="lt-LT" dirty="0" smtClean="0"/>
              <a:t>Priebalsiai, </a:t>
            </a:r>
            <a:br>
              <a:rPr lang="lt-LT" dirty="0" smtClean="0"/>
            </a:br>
            <a:r>
              <a:rPr lang="lt-LT" dirty="0" smtClean="0"/>
              <a:t>galintys </a:t>
            </a:r>
            <a:br>
              <a:rPr lang="lt-LT" dirty="0" smtClean="0"/>
            </a:br>
            <a:r>
              <a:rPr lang="lt-LT" dirty="0" smtClean="0"/>
              <a:t>supanašėti</a:t>
            </a:r>
            <a:endParaRPr lang="lt-LT" dirty="0"/>
          </a:p>
        </p:txBody>
      </p:sp>
      <p:pic>
        <p:nvPicPr>
          <p:cNvPr id="4" name="3-b-1.wav">
            <a:hlinkClick r:id="" action="ppaction://media"/>
          </p:cNvPr>
          <p:cNvPicPr>
            <a:picLocks noGrp="1" noChangeAspect="1"/>
          </p:cNvPicPr>
          <p:nvPr>
            <p:ph sz="half"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9632" y="3448236"/>
            <a:ext cx="609600" cy="609600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Rectangle 5"/>
          <p:cNvSpPr/>
          <p:nvPr/>
        </p:nvSpPr>
        <p:spPr>
          <a:xfrm>
            <a:off x="611560" y="2694953"/>
            <a:ext cx="6246440" cy="291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tabLst>
                <a:tab pos="271463" algn="l"/>
              </a:tabLst>
            </a:pPr>
            <a:endParaRPr lang="lt-LT" i="1" dirty="0">
              <a:latin typeface="Times New Roman" pitchFamily="18" charset="0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74" t="21398" r="11976" b="10675"/>
          <a:stretch/>
        </p:blipFill>
        <p:spPr bwMode="auto">
          <a:xfrm>
            <a:off x="3347864" y="836712"/>
            <a:ext cx="4896544" cy="58326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4002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Įtvirtiname  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Vadovėlis, 90 ir 91 pratimai</a:t>
            </a:r>
          </a:p>
          <a:p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340768"/>
            <a:ext cx="1036637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51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II taisyklė. </a:t>
            </a:r>
            <a:r>
              <a:rPr lang="lt-LT" dirty="0" smtClean="0"/>
              <a:t>Priebalsiai žodžio gale</a:t>
            </a:r>
            <a:endParaRPr lang="lt-LT" dirty="0"/>
          </a:p>
        </p:txBody>
      </p:sp>
      <p:pic>
        <p:nvPicPr>
          <p:cNvPr id="4" name="dusliai gale.wav">
            <a:hlinkClick r:id="" action="ppaction://media"/>
          </p:cNvPr>
          <p:cNvPicPr>
            <a:picLocks noGrp="1" noChangeAspect="1"/>
          </p:cNvPicPr>
          <p:nvPr>
            <p:ph sz="half"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32240" y="1916832"/>
            <a:ext cx="609600" cy="609600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259632" y="2249424"/>
            <a:ext cx="7427168" cy="4525963"/>
          </a:xfrm>
        </p:spPr>
        <p:txBody>
          <a:bodyPr>
            <a:normAutofit/>
          </a:bodyPr>
          <a:lstStyle/>
          <a:p>
            <a:r>
              <a:rPr lang="lt-LT" sz="2400" dirty="0" smtClean="0"/>
              <a:t>95 pratimas</a:t>
            </a:r>
          </a:p>
          <a:p>
            <a:endParaRPr lang="lt-LT" sz="2400" dirty="0"/>
          </a:p>
          <a:p>
            <a:r>
              <a:rPr lang="lt-LT" sz="3200" i="1" dirty="0" smtClean="0">
                <a:solidFill>
                  <a:srgbClr val="CC0066"/>
                </a:solidFill>
              </a:rPr>
              <a:t>Visi priebalsiai (išskyrus pusbalsius) žodžio gale tariami dusliai </a:t>
            </a:r>
            <a:endParaRPr lang="lt-LT" sz="3200" i="1" dirty="0">
              <a:solidFill>
                <a:srgbClr val="CC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36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i="1" dirty="0" smtClean="0"/>
              <a:t>III taisyklė. </a:t>
            </a:r>
            <a:br>
              <a:rPr lang="lt-LT" b="1" i="1" dirty="0" smtClean="0"/>
            </a:br>
            <a:r>
              <a:rPr lang="lt-LT" b="1" i="1" dirty="0" smtClean="0">
                <a:solidFill>
                  <a:srgbClr val="CC0066"/>
                </a:solidFill>
              </a:rPr>
              <a:t>S</a:t>
            </a:r>
            <a:r>
              <a:rPr lang="lt-LT" b="1" i="1" dirty="0" smtClean="0"/>
              <a:t> prieš </a:t>
            </a:r>
            <a:r>
              <a:rPr lang="lt-LT" b="1" i="1" dirty="0" smtClean="0">
                <a:solidFill>
                  <a:srgbClr val="CC0066"/>
                </a:solidFill>
              </a:rPr>
              <a:t>č</a:t>
            </a:r>
            <a:r>
              <a:rPr lang="lt-LT" b="1" i="1" dirty="0" smtClean="0"/>
              <a:t>             </a:t>
            </a:r>
            <a:r>
              <a:rPr lang="lt-LT" b="1" i="1" dirty="0" smtClean="0">
                <a:solidFill>
                  <a:srgbClr val="00B0F0"/>
                </a:solidFill>
              </a:rPr>
              <a:t>š</a:t>
            </a:r>
            <a:br>
              <a:rPr lang="lt-LT" b="1" i="1" dirty="0" smtClean="0">
                <a:solidFill>
                  <a:srgbClr val="00B0F0"/>
                </a:solidFill>
              </a:rPr>
            </a:br>
            <a:r>
              <a:rPr lang="lt-LT" b="1" i="1" dirty="0" smtClean="0">
                <a:solidFill>
                  <a:srgbClr val="CC0066"/>
                </a:solidFill>
              </a:rPr>
              <a:t>Z</a:t>
            </a:r>
            <a:r>
              <a:rPr lang="lt-LT" b="1" i="1" dirty="0" smtClean="0"/>
              <a:t> prieš </a:t>
            </a:r>
            <a:r>
              <a:rPr lang="lt-LT" b="1" i="1" dirty="0" err="1" smtClean="0">
                <a:solidFill>
                  <a:srgbClr val="CC0066"/>
                </a:solidFill>
              </a:rPr>
              <a:t>dž</a:t>
            </a:r>
            <a:r>
              <a:rPr lang="lt-LT" b="1" i="1" dirty="0" smtClean="0">
                <a:solidFill>
                  <a:srgbClr val="CC0066"/>
                </a:solidFill>
              </a:rPr>
              <a:t>           </a:t>
            </a:r>
            <a:r>
              <a:rPr lang="lt-LT" b="1" i="1" dirty="0" smtClean="0">
                <a:solidFill>
                  <a:srgbClr val="00B0F0"/>
                </a:solidFill>
              </a:rPr>
              <a:t>ž </a:t>
            </a:r>
            <a:endParaRPr lang="lt-LT" b="1" i="1" dirty="0">
              <a:solidFill>
                <a:srgbClr val="00B0F0"/>
              </a:solidFill>
            </a:endParaRPr>
          </a:p>
        </p:txBody>
      </p:sp>
      <p:pic>
        <p:nvPicPr>
          <p:cNvPr id="4" name="3-c-1.wav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32040" y="548680"/>
            <a:ext cx="609600" cy="609600"/>
          </a:xfrm>
        </p:spPr>
      </p:pic>
      <p:sp>
        <p:nvSpPr>
          <p:cNvPr id="5" name="Right Arrow 4"/>
          <p:cNvSpPr/>
          <p:nvPr/>
        </p:nvSpPr>
        <p:spPr>
          <a:xfrm>
            <a:off x="2699792" y="1628800"/>
            <a:ext cx="100811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980" y="2204864"/>
            <a:ext cx="1030287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406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Įtvirtiname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97 pratimas žodžiu</a:t>
            </a:r>
          </a:p>
          <a:p>
            <a:r>
              <a:rPr lang="lt-LT" dirty="0" smtClean="0"/>
              <a:t>98 pratimas raštu.</a:t>
            </a:r>
          </a:p>
          <a:p>
            <a:endParaRPr lang="lt-LT" dirty="0"/>
          </a:p>
          <a:p>
            <a:r>
              <a:rPr lang="lt-LT" dirty="0" smtClean="0"/>
              <a:t>Ievos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Ko</a:t>
            </a:r>
            <a:r>
              <a:rPr lang="en-US" dirty="0" smtClean="0"/>
              <a:t>  </a:t>
            </a:r>
            <a:r>
              <a:rPr lang="en-US" dirty="0" err="1" smtClean="0"/>
              <a:t>grup</a:t>
            </a:r>
            <a:r>
              <a:rPr lang="lt-LT" dirty="0" smtClean="0"/>
              <a:t>ė- individuali užduotis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484784"/>
            <a:ext cx="1036637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993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Užduotis (iš viso 17 žodžių)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33768"/>
          </a:xfrm>
        </p:spPr>
        <p:txBody>
          <a:bodyPr>
            <a:normAutofit fontScale="77500" lnSpcReduction="20000"/>
          </a:bodyPr>
          <a:lstStyle/>
          <a:p>
            <a:r>
              <a:rPr lang="lt-LT" dirty="0" smtClean="0"/>
              <a:t>A</a:t>
            </a:r>
            <a:r>
              <a:rPr lang="lt-LT" dirty="0"/>
              <a:t>. Raskite ir parašykite tokius žodžių</a:t>
            </a:r>
            <a:r>
              <a:rPr lang="lt-LT" dirty="0">
                <a:solidFill>
                  <a:srgbClr val="00B0F0"/>
                </a:solidFill>
              </a:rPr>
              <a:t> </a:t>
            </a:r>
            <a:r>
              <a:rPr lang="lt-LT" i="1" dirty="0">
                <a:solidFill>
                  <a:srgbClr val="00B0F0"/>
                </a:solidFill>
              </a:rPr>
              <a:t>ramstis, išgąstis, gailestis, rūstus, skaistus, pėsti </a:t>
            </a:r>
            <a:r>
              <a:rPr lang="lt-LT" dirty="0"/>
              <a:t>linksnius, kad liktų raidė s, bet nebebūtų priebalsio </a:t>
            </a:r>
            <a:r>
              <a:rPr lang="lt-LT" dirty="0" smtClean="0"/>
              <a:t>s</a:t>
            </a:r>
          </a:p>
          <a:p>
            <a:pPr marL="109728" indent="0">
              <a:buNone/>
            </a:pPr>
            <a:r>
              <a:rPr lang="lt-LT" dirty="0" smtClean="0"/>
              <a:t> </a:t>
            </a:r>
            <a:r>
              <a:rPr lang="lt-LT" i="1" dirty="0" smtClean="0">
                <a:solidFill>
                  <a:srgbClr val="CC0066"/>
                </a:solidFill>
              </a:rPr>
              <a:t>(ramsčio, išgąsčio, gailesčio, rūsčių, skaisčių, pėsčių).</a:t>
            </a:r>
            <a:endParaRPr lang="lt-LT" i="1" dirty="0">
              <a:solidFill>
                <a:srgbClr val="CC0066"/>
              </a:solidFill>
            </a:endParaRPr>
          </a:p>
          <a:p>
            <a:r>
              <a:rPr lang="lt-LT" dirty="0"/>
              <a:t>B.  Parašykite tokius žodžių </a:t>
            </a:r>
            <a:r>
              <a:rPr lang="lt-LT" i="1" dirty="0">
                <a:solidFill>
                  <a:srgbClr val="00B0F0"/>
                </a:solidFill>
              </a:rPr>
              <a:t>pavyzdys, skruzdė, vabzdys, vamzdis</a:t>
            </a:r>
            <a:r>
              <a:rPr lang="lt-LT" dirty="0"/>
              <a:t> linksnius, kuriuose liktų raidė z, o priebalsio z </a:t>
            </a:r>
            <a:r>
              <a:rPr lang="lt-LT" dirty="0" smtClean="0"/>
              <a:t>nebebūtų</a:t>
            </a:r>
            <a:r>
              <a:rPr lang="lt-LT" dirty="0"/>
              <a:t> </a:t>
            </a:r>
            <a:endParaRPr lang="lt-LT" dirty="0" smtClean="0"/>
          </a:p>
          <a:p>
            <a:pPr marL="109728" indent="0">
              <a:buNone/>
            </a:pPr>
            <a:r>
              <a:rPr lang="lt-LT" i="1" dirty="0" smtClean="0">
                <a:solidFill>
                  <a:srgbClr val="CC0066"/>
                </a:solidFill>
              </a:rPr>
              <a:t>(pavyzdžių, skruzdžių, vabzdžių, vamzdžių). </a:t>
            </a:r>
            <a:endParaRPr lang="lt-LT" i="1" dirty="0">
              <a:solidFill>
                <a:srgbClr val="CC0066"/>
              </a:solidFill>
            </a:endParaRPr>
          </a:p>
          <a:p>
            <a:r>
              <a:rPr lang="lt-LT" dirty="0"/>
              <a:t>C. Raskite tokias veiksmažodžių </a:t>
            </a:r>
            <a:r>
              <a:rPr lang="lt-LT" i="1" dirty="0">
                <a:solidFill>
                  <a:srgbClr val="00B0F0"/>
                </a:solidFill>
              </a:rPr>
              <a:t>skristi, lįsti, vežti, zyzti </a:t>
            </a:r>
            <a:r>
              <a:rPr lang="lt-LT" dirty="0"/>
              <a:t>formas, kuriose priebalsis prieš -</a:t>
            </a:r>
            <a:r>
              <a:rPr lang="lt-LT" dirty="0" err="1"/>
              <a:t>ti</a:t>
            </a:r>
            <a:r>
              <a:rPr lang="lt-LT" dirty="0"/>
              <a:t> </a:t>
            </a:r>
            <a:r>
              <a:rPr lang="lt-LT" dirty="0" smtClean="0"/>
              <a:t>pakitęs </a:t>
            </a:r>
          </a:p>
          <a:p>
            <a:pPr marL="109728" indent="0">
              <a:buNone/>
            </a:pPr>
            <a:r>
              <a:rPr lang="lt-LT" i="1" dirty="0" smtClean="0">
                <a:solidFill>
                  <a:srgbClr val="CC0066"/>
                </a:solidFill>
              </a:rPr>
              <a:t>(skrisčiau, lįsčiau, vežčiau (vežk), zyzčiau (zyzk).</a:t>
            </a:r>
            <a:endParaRPr lang="lt-LT" i="1" dirty="0">
              <a:solidFill>
                <a:srgbClr val="CC0066"/>
              </a:solidFill>
            </a:endParaRPr>
          </a:p>
          <a:p>
            <a:r>
              <a:rPr lang="lt-LT" dirty="0"/>
              <a:t>D.   Parašykite tokias veiksmažodžio   grįžo formas, kuriose: </a:t>
            </a:r>
          </a:p>
          <a:p>
            <a:r>
              <a:rPr lang="lt-LT" dirty="0"/>
              <a:t>a) liktų raidė ž, bet nebūtų priebalsio </a:t>
            </a:r>
            <a:r>
              <a:rPr lang="lt-LT" dirty="0" smtClean="0"/>
              <a:t>ž</a:t>
            </a:r>
            <a:r>
              <a:rPr lang="lt-LT" dirty="0"/>
              <a:t> </a:t>
            </a:r>
            <a:endParaRPr lang="lt-LT" dirty="0" smtClean="0"/>
          </a:p>
          <a:p>
            <a:pPr marL="109728" indent="0">
              <a:buNone/>
            </a:pPr>
            <a:r>
              <a:rPr lang="lt-LT" i="1" dirty="0" smtClean="0">
                <a:solidFill>
                  <a:srgbClr val="CC0066"/>
                </a:solidFill>
              </a:rPr>
              <a:t>(grįžti, grįžk);</a:t>
            </a:r>
            <a:endParaRPr lang="lt-LT" i="1" dirty="0">
              <a:solidFill>
                <a:srgbClr val="CC0066"/>
              </a:solidFill>
            </a:endParaRPr>
          </a:p>
          <a:p>
            <a:r>
              <a:rPr lang="lt-LT" dirty="0"/>
              <a:t>b) kuriose nebūtų nei priebalsio ž, nei raidės </a:t>
            </a:r>
            <a:r>
              <a:rPr lang="lt-LT" dirty="0" smtClean="0"/>
              <a:t>ž</a:t>
            </a:r>
          </a:p>
          <a:p>
            <a:pPr marL="109728" indent="0">
              <a:buNone/>
            </a:pPr>
            <a:r>
              <a:rPr lang="lt-LT" dirty="0" smtClean="0"/>
              <a:t> </a:t>
            </a:r>
            <a:r>
              <a:rPr lang="lt-LT" i="1" dirty="0" smtClean="0">
                <a:solidFill>
                  <a:srgbClr val="CC0066"/>
                </a:solidFill>
              </a:rPr>
              <a:t>(grįš).</a:t>
            </a:r>
            <a:endParaRPr lang="lt-LT" i="1" dirty="0">
              <a:solidFill>
                <a:srgbClr val="CC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68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Iš pasirinkto „Skaitinių“ vadovėlio teksto (vieno puslapio) išrinkite žodžius, kuriuose yra suduslėjusių priebalsių.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3316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Užduotis poroms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dirty="0" smtClean="0"/>
              <a:t>Parašykite nedidelį (iki 10 sakinių) laišką apie </a:t>
            </a:r>
            <a:r>
              <a:rPr lang="lt-LT" dirty="0" smtClean="0"/>
              <a:t>supanašėjusius priebalsius</a:t>
            </a:r>
            <a:r>
              <a:rPr lang="lt-LT" dirty="0" smtClean="0"/>
              <a:t>.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 </a:t>
            </a:r>
            <a:r>
              <a:rPr lang="lt-LT" dirty="0" smtClean="0"/>
              <a:t>Adresatas- serganti klasės draugė, kuri dabar negali lankyti pamokų.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Laiške </a:t>
            </a:r>
            <a:r>
              <a:rPr lang="lt-LT" dirty="0" smtClean="0"/>
              <a:t>paaiškinkite, kaip </a:t>
            </a:r>
            <a:r>
              <a:rPr lang="lt-LT" dirty="0" smtClean="0"/>
              <a:t>nustatyti priebalsių supanašėjimą ir patikrinti rašybą, pateikite </a:t>
            </a:r>
            <a:r>
              <a:rPr lang="lt-LT" dirty="0" smtClean="0"/>
              <a:t>pavyzdžių.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Remkitės vadovėliu </a:t>
            </a:r>
            <a:r>
              <a:rPr lang="lt-LT" dirty="0" smtClean="0"/>
              <a:t>ir kitais informacijos šaltiniais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r>
              <a:rPr lang="lt-LT" dirty="0" smtClean="0"/>
              <a:t>Vertinimo kriterijai: sakinių mintys svarios ir įdomios, žodžiai nenuvalkioti.</a:t>
            </a:r>
            <a:r>
              <a:rPr lang="lt-LT" dirty="0" smtClean="0"/>
              <a:t>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3581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Įsivertinkime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  <a:p>
            <a:pPr marL="109728" indent="0">
              <a:buNone/>
            </a:pPr>
            <a:r>
              <a:rPr lang="lt-LT" dirty="0"/>
              <a:t>ĮSIVERTINIMO METODAS „ŠVIESOFORAS“</a:t>
            </a:r>
          </a:p>
          <a:p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367" y="3991624"/>
            <a:ext cx="1036637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511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161</TotalTime>
  <Words>392</Words>
  <Application>Microsoft Office PowerPoint</Application>
  <PresentationFormat>On-screen Show (4:3)</PresentationFormat>
  <Paragraphs>57</Paragraphs>
  <Slides>14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Urban</vt:lpstr>
      <vt:lpstr>Priebalsių supanašėjimas</vt:lpstr>
      <vt:lpstr>Iš 6 d diktanto (15 mokinių)</vt:lpstr>
      <vt:lpstr>Pamokos uždavinys</vt:lpstr>
      <vt:lpstr>Kokias kompetencijas ugdysimės?</vt:lpstr>
      <vt:lpstr>Skardieji ir duslieji priebalsiai</vt:lpstr>
      <vt:lpstr>  I taisyklė. Priebalsiai,  galintys  supanašėti</vt:lpstr>
      <vt:lpstr>Įtvirtiname   </vt:lpstr>
      <vt:lpstr>II taisyklė. Priebalsiai žodžio gale</vt:lpstr>
      <vt:lpstr>III taisyklė.  S prieš č             š Z prieš dž           ž </vt:lpstr>
      <vt:lpstr>Įtvirtiname</vt:lpstr>
      <vt:lpstr>Užduotis (iš viso 17 žodžių) </vt:lpstr>
      <vt:lpstr>Namų darbai</vt:lpstr>
      <vt:lpstr>Užduotis poroms</vt:lpstr>
      <vt:lpstr>Įsivertinkime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42</cp:revision>
  <dcterms:created xsi:type="dcterms:W3CDTF">2012-10-15T17:03:05Z</dcterms:created>
  <dcterms:modified xsi:type="dcterms:W3CDTF">2012-10-15T19:47:18Z</dcterms:modified>
</cp:coreProperties>
</file>