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3" r:id="rId19"/>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936" y="-59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2130425"/>
            <a:ext cx="7772400" cy="1470025"/>
          </a:xfrm>
        </p:spPr>
        <p:txBody>
          <a:bodyPr/>
          <a:lstStyle/>
          <a:p>
            <a:r>
              <a:rPr lang="lt-LT" smtClean="0"/>
              <a:t>Spustelėję redag. ruoš. pavad. stilių</a:t>
            </a:r>
            <a:endParaRPr lang="lt-LT"/>
          </a:p>
        </p:txBody>
      </p:sp>
      <p:sp>
        <p:nvSpPr>
          <p:cNvPr id="3" name="Antrinis pavadinima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Spustelėję redag. ruoš. paantrš. stilių</a:t>
            </a:r>
            <a:endParaRPr lang="lt-LT"/>
          </a:p>
        </p:txBody>
      </p:sp>
      <p:sp>
        <p:nvSpPr>
          <p:cNvPr id="4" name="Datos vietos rezervavimo ženklas 3"/>
          <p:cNvSpPr>
            <a:spLocks noGrp="1"/>
          </p:cNvSpPr>
          <p:nvPr>
            <p:ph type="dt" sz="half" idx="10"/>
          </p:nvPr>
        </p:nvSpPr>
        <p:spPr/>
        <p:txBody>
          <a:bodyPr/>
          <a:lstStyle/>
          <a:p>
            <a:fld id="{68DD3F57-5106-40A7-80C0-79B660C2BD27}" type="datetimeFigureOut">
              <a:rPr lang="lt-LT" smtClean="0"/>
              <a:t>2012.11.14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DF337A46-01B2-42CB-9D60-E59E98254F14}" type="slidenum">
              <a:rPr lang="lt-LT" smtClean="0"/>
              <a:t>‹#›</a:t>
            </a:fld>
            <a:endParaRPr lang="lt-LT"/>
          </a:p>
        </p:txBody>
      </p:sp>
    </p:spTree>
    <p:extLst>
      <p:ext uri="{BB962C8B-B14F-4D97-AF65-F5344CB8AC3E}">
        <p14:creationId xmlns:p14="http://schemas.microsoft.com/office/powerpoint/2010/main" val="3059513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68DD3F57-5106-40A7-80C0-79B660C2BD27}" type="datetimeFigureOut">
              <a:rPr lang="lt-LT" smtClean="0"/>
              <a:t>2012.11.14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DF337A46-01B2-42CB-9D60-E59E98254F14}" type="slidenum">
              <a:rPr lang="lt-LT" smtClean="0"/>
              <a:t>‹#›</a:t>
            </a:fld>
            <a:endParaRPr lang="lt-LT"/>
          </a:p>
        </p:txBody>
      </p:sp>
    </p:spTree>
    <p:extLst>
      <p:ext uri="{BB962C8B-B14F-4D97-AF65-F5344CB8AC3E}">
        <p14:creationId xmlns:p14="http://schemas.microsoft.com/office/powerpoint/2010/main" val="1897849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74638"/>
            <a:ext cx="2057400" cy="5851525"/>
          </a:xfrm>
        </p:spPr>
        <p:txBody>
          <a:bodyPr vert="eaVert"/>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a:xfrm>
            <a:off x="457200" y="274638"/>
            <a:ext cx="6019800" cy="5851525"/>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68DD3F57-5106-40A7-80C0-79B660C2BD27}" type="datetimeFigureOut">
              <a:rPr lang="lt-LT" smtClean="0"/>
              <a:t>2012.11.14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DF337A46-01B2-42CB-9D60-E59E98254F14}" type="slidenum">
              <a:rPr lang="lt-LT" smtClean="0"/>
              <a:t>‹#›</a:t>
            </a:fld>
            <a:endParaRPr lang="lt-LT"/>
          </a:p>
        </p:txBody>
      </p:sp>
    </p:spTree>
    <p:extLst>
      <p:ext uri="{BB962C8B-B14F-4D97-AF65-F5344CB8AC3E}">
        <p14:creationId xmlns:p14="http://schemas.microsoft.com/office/powerpoint/2010/main" val="600386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68DD3F57-5106-40A7-80C0-79B660C2BD27}" type="datetimeFigureOut">
              <a:rPr lang="lt-LT" smtClean="0"/>
              <a:t>2012.11.14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DF337A46-01B2-42CB-9D60-E59E98254F14}" type="slidenum">
              <a:rPr lang="lt-LT" smtClean="0"/>
              <a:t>‹#›</a:t>
            </a:fld>
            <a:endParaRPr lang="lt-LT"/>
          </a:p>
        </p:txBody>
      </p:sp>
    </p:spTree>
    <p:extLst>
      <p:ext uri="{BB962C8B-B14F-4D97-AF65-F5344CB8AC3E}">
        <p14:creationId xmlns:p14="http://schemas.microsoft.com/office/powerpoint/2010/main" val="4237876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4406900"/>
            <a:ext cx="7772400" cy="1362075"/>
          </a:xfrm>
        </p:spPr>
        <p:txBody>
          <a:bodyPr anchor="t"/>
          <a:lstStyle>
            <a:lvl1pPr algn="l">
              <a:defRPr sz="4000" b="1" cap="all"/>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os vietos rezervavimo ženklas 3"/>
          <p:cNvSpPr>
            <a:spLocks noGrp="1"/>
          </p:cNvSpPr>
          <p:nvPr>
            <p:ph type="dt" sz="half" idx="10"/>
          </p:nvPr>
        </p:nvSpPr>
        <p:spPr/>
        <p:txBody>
          <a:bodyPr/>
          <a:lstStyle/>
          <a:p>
            <a:fld id="{68DD3F57-5106-40A7-80C0-79B660C2BD27}" type="datetimeFigureOut">
              <a:rPr lang="lt-LT" smtClean="0"/>
              <a:t>2012.11.14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DF337A46-01B2-42CB-9D60-E59E98254F14}" type="slidenum">
              <a:rPr lang="lt-LT" smtClean="0"/>
              <a:t>‹#›</a:t>
            </a:fld>
            <a:endParaRPr lang="lt-LT"/>
          </a:p>
        </p:txBody>
      </p:sp>
    </p:spTree>
    <p:extLst>
      <p:ext uri="{BB962C8B-B14F-4D97-AF65-F5344CB8AC3E}">
        <p14:creationId xmlns:p14="http://schemas.microsoft.com/office/powerpoint/2010/main" val="1339398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Datos vietos rezervavimo ženklas 4"/>
          <p:cNvSpPr>
            <a:spLocks noGrp="1"/>
          </p:cNvSpPr>
          <p:nvPr>
            <p:ph type="dt" sz="half" idx="10"/>
          </p:nvPr>
        </p:nvSpPr>
        <p:spPr/>
        <p:txBody>
          <a:bodyPr/>
          <a:lstStyle/>
          <a:p>
            <a:fld id="{68DD3F57-5106-40A7-80C0-79B660C2BD27}" type="datetimeFigureOut">
              <a:rPr lang="lt-LT" smtClean="0"/>
              <a:t>2012.11.14</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DF337A46-01B2-42CB-9D60-E59E98254F14}" type="slidenum">
              <a:rPr lang="lt-LT" smtClean="0"/>
              <a:t>‹#›</a:t>
            </a:fld>
            <a:endParaRPr lang="lt-LT"/>
          </a:p>
        </p:txBody>
      </p:sp>
    </p:spTree>
    <p:extLst>
      <p:ext uri="{BB962C8B-B14F-4D97-AF65-F5344CB8AC3E}">
        <p14:creationId xmlns:p14="http://schemas.microsoft.com/office/powerpoint/2010/main" val="2265657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Turinio vietos rezervavimo ženkla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eksto vietos rezervavimo ženkla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Turinio vietos rezervavimo ženkla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Datos vietos rezervavimo ženklas 6"/>
          <p:cNvSpPr>
            <a:spLocks noGrp="1"/>
          </p:cNvSpPr>
          <p:nvPr>
            <p:ph type="dt" sz="half" idx="10"/>
          </p:nvPr>
        </p:nvSpPr>
        <p:spPr/>
        <p:txBody>
          <a:bodyPr/>
          <a:lstStyle/>
          <a:p>
            <a:fld id="{68DD3F57-5106-40A7-80C0-79B660C2BD27}" type="datetimeFigureOut">
              <a:rPr lang="lt-LT" smtClean="0"/>
              <a:t>2012.11.14</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DF337A46-01B2-42CB-9D60-E59E98254F14}" type="slidenum">
              <a:rPr lang="lt-LT" smtClean="0"/>
              <a:t>‹#›</a:t>
            </a:fld>
            <a:endParaRPr lang="lt-LT"/>
          </a:p>
        </p:txBody>
      </p:sp>
    </p:spTree>
    <p:extLst>
      <p:ext uri="{BB962C8B-B14F-4D97-AF65-F5344CB8AC3E}">
        <p14:creationId xmlns:p14="http://schemas.microsoft.com/office/powerpoint/2010/main" val="434100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Datos vietos rezervavimo ženklas 2"/>
          <p:cNvSpPr>
            <a:spLocks noGrp="1"/>
          </p:cNvSpPr>
          <p:nvPr>
            <p:ph type="dt" sz="half" idx="10"/>
          </p:nvPr>
        </p:nvSpPr>
        <p:spPr/>
        <p:txBody>
          <a:bodyPr/>
          <a:lstStyle/>
          <a:p>
            <a:fld id="{68DD3F57-5106-40A7-80C0-79B660C2BD27}" type="datetimeFigureOut">
              <a:rPr lang="lt-LT" smtClean="0"/>
              <a:t>2012.11.14</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DF337A46-01B2-42CB-9D60-E59E98254F14}" type="slidenum">
              <a:rPr lang="lt-LT" smtClean="0"/>
              <a:t>‹#›</a:t>
            </a:fld>
            <a:endParaRPr lang="lt-LT"/>
          </a:p>
        </p:txBody>
      </p:sp>
    </p:spTree>
    <p:extLst>
      <p:ext uri="{BB962C8B-B14F-4D97-AF65-F5344CB8AC3E}">
        <p14:creationId xmlns:p14="http://schemas.microsoft.com/office/powerpoint/2010/main" val="3654790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68DD3F57-5106-40A7-80C0-79B660C2BD27}" type="datetimeFigureOut">
              <a:rPr lang="lt-LT" smtClean="0"/>
              <a:t>2012.11.14</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DF337A46-01B2-42CB-9D60-E59E98254F14}" type="slidenum">
              <a:rPr lang="lt-LT" smtClean="0"/>
              <a:t>‹#›</a:t>
            </a:fld>
            <a:endParaRPr lang="lt-LT"/>
          </a:p>
        </p:txBody>
      </p:sp>
    </p:spTree>
    <p:extLst>
      <p:ext uri="{BB962C8B-B14F-4D97-AF65-F5344CB8AC3E}">
        <p14:creationId xmlns:p14="http://schemas.microsoft.com/office/powerpoint/2010/main" val="2871975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3008313" cy="1162050"/>
          </a:xfrm>
        </p:spPr>
        <p:txBody>
          <a:bodyPr anchor="b"/>
          <a:lstStyle>
            <a:lvl1pPr algn="l">
              <a:defRPr sz="2000" b="1"/>
            </a:lvl1pPr>
          </a:lstStyle>
          <a:p>
            <a:r>
              <a:rPr lang="lt-LT" smtClean="0"/>
              <a:t>Spustelėję redag. ruoš. pavad. stilių</a:t>
            </a:r>
            <a:endParaRPr lang="lt-LT"/>
          </a:p>
        </p:txBody>
      </p:sp>
      <p:sp>
        <p:nvSpPr>
          <p:cNvPr id="3" name="Turinio vietos rezervavimo ženkla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eksto vietos rezervavimo ženkla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68DD3F57-5106-40A7-80C0-79B660C2BD27}" type="datetimeFigureOut">
              <a:rPr lang="lt-LT" smtClean="0"/>
              <a:t>2012.11.14</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DF337A46-01B2-42CB-9D60-E59E98254F14}" type="slidenum">
              <a:rPr lang="lt-LT" smtClean="0"/>
              <a:t>‹#›</a:t>
            </a:fld>
            <a:endParaRPr lang="lt-LT"/>
          </a:p>
        </p:txBody>
      </p:sp>
    </p:spTree>
    <p:extLst>
      <p:ext uri="{BB962C8B-B14F-4D97-AF65-F5344CB8AC3E}">
        <p14:creationId xmlns:p14="http://schemas.microsoft.com/office/powerpoint/2010/main" val="2073333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4800600"/>
            <a:ext cx="5486400" cy="566738"/>
          </a:xfrm>
        </p:spPr>
        <p:txBody>
          <a:bodyPr anchor="b"/>
          <a:lstStyle>
            <a:lvl1pPr algn="l">
              <a:defRPr sz="2000" b="1"/>
            </a:lvl1pPr>
          </a:lstStyle>
          <a:p>
            <a:r>
              <a:rPr lang="lt-LT" smtClean="0"/>
              <a:t>Spustelėję redag. ruoš. pavad. stilių</a:t>
            </a:r>
            <a:endParaRPr lang="lt-LT"/>
          </a:p>
        </p:txBody>
      </p:sp>
      <p:sp>
        <p:nvSpPr>
          <p:cNvPr id="3" name="Paveikslėlio vietos rezervavimo ženkla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68DD3F57-5106-40A7-80C0-79B660C2BD27}" type="datetimeFigureOut">
              <a:rPr lang="lt-LT" smtClean="0"/>
              <a:t>2012.11.14</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DF337A46-01B2-42CB-9D60-E59E98254F14}" type="slidenum">
              <a:rPr lang="lt-LT" smtClean="0"/>
              <a:t>‹#›</a:t>
            </a:fld>
            <a:endParaRPr lang="lt-LT"/>
          </a:p>
        </p:txBody>
      </p:sp>
    </p:spTree>
    <p:extLst>
      <p:ext uri="{BB962C8B-B14F-4D97-AF65-F5344CB8AC3E}">
        <p14:creationId xmlns:p14="http://schemas.microsoft.com/office/powerpoint/2010/main" val="1093013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DD3F57-5106-40A7-80C0-79B660C2BD27}" type="datetimeFigureOut">
              <a:rPr lang="lt-LT" smtClean="0"/>
              <a:t>2012.11.14</a:t>
            </a:fld>
            <a:endParaRPr lang="lt-LT"/>
          </a:p>
        </p:txBody>
      </p:sp>
      <p:sp>
        <p:nvSpPr>
          <p:cNvPr id="5" name="Poraštės vietos rezervavimo ženklas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337A46-01B2-42CB-9D60-E59E98254F14}" type="slidenum">
              <a:rPr lang="lt-LT" smtClean="0"/>
              <a:t>‹#›</a:t>
            </a:fld>
            <a:endParaRPr lang="lt-LT"/>
          </a:p>
        </p:txBody>
      </p:sp>
    </p:spTree>
    <p:extLst>
      <p:ext uri="{BB962C8B-B14F-4D97-AF65-F5344CB8AC3E}">
        <p14:creationId xmlns:p14="http://schemas.microsoft.com/office/powerpoint/2010/main" val="35979273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Antraštė 1"/>
          <p:cNvSpPr>
            <a:spLocks noGrp="1"/>
          </p:cNvSpPr>
          <p:nvPr>
            <p:ph type="ctrTitle"/>
          </p:nvPr>
        </p:nvSpPr>
        <p:spPr>
          <a:xfrm>
            <a:off x="683568" y="1700808"/>
            <a:ext cx="7774632" cy="2160239"/>
          </a:xfrm>
        </p:spPr>
        <p:txBody>
          <a:bodyPr>
            <a:normAutofit/>
          </a:bodyPr>
          <a:lstStyle/>
          <a:p>
            <a:r>
              <a:rPr lang="lt-LT" sz="6000" dirty="0" smtClean="0">
                <a:solidFill>
                  <a:schemeClr val="bg1"/>
                </a:solidFill>
              </a:rPr>
              <a:t>Henrikas Radauskas</a:t>
            </a:r>
            <a:br>
              <a:rPr lang="lt-LT" sz="6000" dirty="0" smtClean="0">
                <a:solidFill>
                  <a:schemeClr val="bg1"/>
                </a:solidFill>
              </a:rPr>
            </a:br>
            <a:r>
              <a:rPr lang="lt-LT" sz="6000" b="1" dirty="0" smtClean="0">
                <a:solidFill>
                  <a:schemeClr val="bg1"/>
                </a:solidFill>
              </a:rPr>
              <a:t>„PAVASARIO NAKTIS“</a:t>
            </a:r>
            <a:endParaRPr lang="lt-LT" sz="6000" b="1" dirty="0">
              <a:solidFill>
                <a:schemeClr val="bg1"/>
              </a:solidFill>
            </a:endParaRPr>
          </a:p>
        </p:txBody>
      </p:sp>
      <p:sp>
        <p:nvSpPr>
          <p:cNvPr id="3" name="Antrinis pavadinimas 2"/>
          <p:cNvSpPr>
            <a:spLocks noGrp="1"/>
          </p:cNvSpPr>
          <p:nvPr>
            <p:ph type="subTitle" idx="1"/>
          </p:nvPr>
        </p:nvSpPr>
        <p:spPr>
          <a:xfrm>
            <a:off x="5148064" y="3886200"/>
            <a:ext cx="2952328" cy="1752600"/>
          </a:xfrm>
        </p:spPr>
        <p:txBody>
          <a:bodyPr/>
          <a:lstStyle/>
          <a:p>
            <a:r>
              <a:rPr lang="lt-LT" dirty="0" smtClean="0"/>
              <a:t>Darbą atliko</a:t>
            </a:r>
          </a:p>
          <a:p>
            <a:r>
              <a:rPr lang="lt-LT" dirty="0" smtClean="0"/>
              <a:t>Karolina Juškaitė</a:t>
            </a:r>
            <a:endParaRPr lang="lt-LT" dirty="0"/>
          </a:p>
        </p:txBody>
      </p:sp>
    </p:spTree>
    <p:extLst>
      <p:ext uri="{BB962C8B-B14F-4D97-AF65-F5344CB8AC3E}">
        <p14:creationId xmlns:p14="http://schemas.microsoft.com/office/powerpoint/2010/main" val="30274701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chemeClr val="bg1"/>
                </a:solidFill>
              </a:rPr>
              <a:t>EILĖRAŠČIO ŽMOGUS</a:t>
            </a:r>
            <a:endParaRPr lang="lt-LT" dirty="0">
              <a:solidFill>
                <a:schemeClr val="bg1"/>
              </a:solidFill>
            </a:endParaRPr>
          </a:p>
        </p:txBody>
      </p:sp>
      <p:sp>
        <p:nvSpPr>
          <p:cNvPr id="3" name="Turinio vietos rezervavimo ženklas 2"/>
          <p:cNvSpPr>
            <a:spLocks noGrp="1"/>
          </p:cNvSpPr>
          <p:nvPr>
            <p:ph idx="1"/>
          </p:nvPr>
        </p:nvSpPr>
        <p:spPr/>
        <p:txBody>
          <a:bodyPr>
            <a:normAutofit fontScale="92500"/>
          </a:bodyPr>
          <a:lstStyle/>
          <a:p>
            <a:pPr marL="0" indent="0">
              <a:buNone/>
            </a:pPr>
            <a:r>
              <a:rPr lang="lt-LT" dirty="0" smtClean="0">
                <a:solidFill>
                  <a:schemeClr val="bg1"/>
                </a:solidFill>
              </a:rPr>
              <a:t>   Lyrinis subjektas stebi </a:t>
            </a:r>
            <a:r>
              <a:rPr lang="lt-LT" dirty="0">
                <a:solidFill>
                  <a:schemeClr val="bg1"/>
                </a:solidFill>
              </a:rPr>
              <a:t>pavasario naktį, dalyvauja joje visais savo pojūčiais: klauso lakštingalos giesmės, jaučia alyvų kvapą, </a:t>
            </a:r>
            <a:r>
              <a:rPr lang="lt-LT" dirty="0" smtClean="0">
                <a:solidFill>
                  <a:schemeClr val="bg1"/>
                </a:solidFill>
              </a:rPr>
              <a:t>stebi krentančius šešėlius. </a:t>
            </a:r>
            <a:r>
              <a:rPr lang="lt-LT" dirty="0">
                <a:solidFill>
                  <a:schemeClr val="bg1"/>
                </a:solidFill>
              </a:rPr>
              <a:t>Šis vaizdas jį </a:t>
            </a:r>
            <a:r>
              <a:rPr lang="lt-LT" dirty="0" smtClean="0">
                <a:solidFill>
                  <a:schemeClr val="bg1"/>
                </a:solidFill>
              </a:rPr>
              <a:t>užlieja ir </a:t>
            </a:r>
            <a:r>
              <a:rPr lang="lt-LT" dirty="0">
                <a:solidFill>
                  <a:schemeClr val="bg1"/>
                </a:solidFill>
              </a:rPr>
              <a:t>virsta </a:t>
            </a:r>
            <a:r>
              <a:rPr lang="lt-LT" dirty="0" smtClean="0">
                <a:solidFill>
                  <a:schemeClr val="bg1"/>
                </a:solidFill>
              </a:rPr>
              <a:t>prisiminimais. </a:t>
            </a:r>
          </a:p>
          <a:p>
            <a:pPr marL="0" indent="0">
              <a:buNone/>
            </a:pPr>
            <a:r>
              <a:rPr lang="lt-LT" dirty="0">
                <a:solidFill>
                  <a:schemeClr val="bg1"/>
                </a:solidFill>
              </a:rPr>
              <a:t> </a:t>
            </a:r>
            <a:r>
              <a:rPr lang="lt-LT" dirty="0" smtClean="0">
                <a:solidFill>
                  <a:schemeClr val="bg1"/>
                </a:solidFill>
              </a:rPr>
              <a:t> Eilėraščio žmogus visa išgyvena savyje. Jis neatskleidžia, </a:t>
            </a:r>
            <a:r>
              <a:rPr lang="lt-LT" dirty="0">
                <a:solidFill>
                  <a:schemeClr val="bg1"/>
                </a:solidFill>
              </a:rPr>
              <a:t>kaip jaučiasi, nesiguodžia, tačiau jo būseną </a:t>
            </a:r>
            <a:r>
              <a:rPr lang="lt-LT" dirty="0" smtClean="0">
                <a:solidFill>
                  <a:schemeClr val="bg1"/>
                </a:solidFill>
              </a:rPr>
              <a:t>atspindi aplinka. Lyrinis subjektas yra gana pesimistiškas – netiki, jog ateitis atneš jo gyvenimui laimę ir džiaugsmą.</a:t>
            </a:r>
            <a:endParaRPr lang="lt-LT" dirty="0">
              <a:solidFill>
                <a:schemeClr val="bg1"/>
              </a:solidFill>
            </a:endParaRPr>
          </a:p>
        </p:txBody>
      </p:sp>
    </p:spTree>
    <p:extLst>
      <p:ext uri="{BB962C8B-B14F-4D97-AF65-F5344CB8AC3E}">
        <p14:creationId xmlns:p14="http://schemas.microsoft.com/office/powerpoint/2010/main" val="2264232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chemeClr val="bg1"/>
                </a:solidFill>
              </a:rPr>
              <a:t>NUOTAIKA</a:t>
            </a:r>
            <a:endParaRPr lang="lt-LT" dirty="0">
              <a:solidFill>
                <a:schemeClr val="bg1"/>
              </a:solidFill>
            </a:endParaRPr>
          </a:p>
        </p:txBody>
      </p:sp>
      <p:sp>
        <p:nvSpPr>
          <p:cNvPr id="3" name="Turinio vietos rezervavimo ženklas 2"/>
          <p:cNvSpPr>
            <a:spLocks noGrp="1"/>
          </p:cNvSpPr>
          <p:nvPr>
            <p:ph idx="1"/>
          </p:nvPr>
        </p:nvSpPr>
        <p:spPr/>
        <p:txBody>
          <a:bodyPr>
            <a:normAutofit/>
          </a:bodyPr>
          <a:lstStyle/>
          <a:p>
            <a:pPr marL="0" indent="0">
              <a:buNone/>
            </a:pPr>
            <a:r>
              <a:rPr lang="lt-LT" dirty="0" smtClean="0"/>
              <a:t>   </a:t>
            </a:r>
            <a:r>
              <a:rPr lang="lt-LT" dirty="0" smtClean="0">
                <a:solidFill>
                  <a:schemeClr val="bg1"/>
                </a:solidFill>
              </a:rPr>
              <a:t>Nuotaika eilėraščio pradžioje yra gana gyvybinga, pilna veiksmo. Ją sukuria triukšmingas lakštingalos giedojimas, sklindantis alyvų kvapas, atriedantis mėnulis. Vėliau ji tampa ilgesinga, laisva, </a:t>
            </a:r>
            <a:r>
              <a:rPr lang="lt-LT" dirty="0">
                <a:solidFill>
                  <a:schemeClr val="bg1"/>
                </a:solidFill>
              </a:rPr>
              <a:t>mįslinga („Atsiminimai skrenda </a:t>
            </a:r>
            <a:r>
              <a:rPr lang="lt-LT" dirty="0" smtClean="0">
                <a:solidFill>
                  <a:schemeClr val="bg1"/>
                </a:solidFill>
              </a:rPr>
              <a:t>mėnesienoj.“). Kūrinio pabaigoje išryškėja nusivylimas, susivokimas, dramatiškumas.</a:t>
            </a:r>
            <a:endParaRPr lang="lt-LT" dirty="0">
              <a:solidFill>
                <a:schemeClr val="bg1"/>
              </a:solidFill>
            </a:endParaRPr>
          </a:p>
        </p:txBody>
      </p:sp>
    </p:spTree>
    <p:extLst>
      <p:ext uri="{BB962C8B-B14F-4D97-AF65-F5344CB8AC3E}">
        <p14:creationId xmlns:p14="http://schemas.microsoft.com/office/powerpoint/2010/main" val="8896754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chemeClr val="bg1"/>
                </a:solidFill>
              </a:rPr>
              <a:t>VERTYBĖS</a:t>
            </a:r>
            <a:endParaRPr lang="lt-LT" dirty="0">
              <a:solidFill>
                <a:schemeClr val="bg1"/>
              </a:solidFill>
            </a:endParaRPr>
          </a:p>
        </p:txBody>
      </p:sp>
      <p:sp>
        <p:nvSpPr>
          <p:cNvPr id="3" name="Turinio vietos rezervavimo ženklas 2"/>
          <p:cNvSpPr>
            <a:spLocks noGrp="1"/>
          </p:cNvSpPr>
          <p:nvPr>
            <p:ph idx="1"/>
          </p:nvPr>
        </p:nvSpPr>
        <p:spPr>
          <a:xfrm>
            <a:off x="457200" y="2420888"/>
            <a:ext cx="8229600" cy="3705275"/>
          </a:xfrm>
        </p:spPr>
        <p:txBody>
          <a:bodyPr/>
          <a:lstStyle/>
          <a:p>
            <a:r>
              <a:rPr lang="lt-LT" dirty="0" smtClean="0">
                <a:solidFill>
                  <a:schemeClr val="bg1"/>
                </a:solidFill>
              </a:rPr>
              <a:t>Prisiminimai, jų atgaivinimas;</a:t>
            </a:r>
          </a:p>
          <a:p>
            <a:r>
              <a:rPr lang="lt-LT" dirty="0" smtClean="0">
                <a:solidFill>
                  <a:schemeClr val="bg1"/>
                </a:solidFill>
              </a:rPr>
              <a:t>Gamtos grožis, jos nauda sielai;</a:t>
            </a:r>
          </a:p>
          <a:p>
            <a:r>
              <a:rPr lang="lt-LT" dirty="0" smtClean="0">
                <a:solidFill>
                  <a:schemeClr val="bg1"/>
                </a:solidFill>
              </a:rPr>
              <a:t>Realybės suvokimas.</a:t>
            </a:r>
            <a:endParaRPr lang="lt-LT" dirty="0">
              <a:solidFill>
                <a:schemeClr val="bg1"/>
              </a:solidFill>
            </a:endParaRPr>
          </a:p>
        </p:txBody>
      </p:sp>
    </p:spTree>
    <p:extLst>
      <p:ext uri="{BB962C8B-B14F-4D97-AF65-F5344CB8AC3E}">
        <p14:creationId xmlns:p14="http://schemas.microsoft.com/office/powerpoint/2010/main" val="24411841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chemeClr val="bg1"/>
                </a:solidFill>
              </a:rPr>
              <a:t>EILĖRAŠČIO KALBA</a:t>
            </a:r>
            <a:endParaRPr lang="lt-LT" dirty="0">
              <a:solidFill>
                <a:schemeClr val="bg1"/>
              </a:solidFill>
            </a:endParaRPr>
          </a:p>
        </p:txBody>
      </p:sp>
      <p:sp>
        <p:nvSpPr>
          <p:cNvPr id="3" name="Turinio vietos rezervavimo ženklas 2"/>
          <p:cNvSpPr>
            <a:spLocks noGrp="1"/>
          </p:cNvSpPr>
          <p:nvPr>
            <p:ph idx="1"/>
          </p:nvPr>
        </p:nvSpPr>
        <p:spPr/>
        <p:txBody>
          <a:bodyPr/>
          <a:lstStyle/>
          <a:p>
            <a:r>
              <a:rPr lang="lt-LT" dirty="0" smtClean="0">
                <a:solidFill>
                  <a:schemeClr val="bg1"/>
                </a:solidFill>
              </a:rPr>
              <a:t>Eilėraštyje gausu meninių raiškos priemonių: epitetai (skambi lakštingala, senstanti naktis, senas melas ir t.t.), palyginimai (atsiminimai kaip angelai), personifikacijos (mėnuo atrieda, atsiminimai skrenda, laimė šypsosi ir t.t.), hiperbolės („lakštingala triukšmingai gieda“), metaforos („Alyvom kvepia senstanti naktis“), ironija („Į džiaugsmą didelį, kurio nėra.“)</a:t>
            </a:r>
          </a:p>
        </p:txBody>
      </p:sp>
    </p:spTree>
    <p:extLst>
      <p:ext uri="{BB962C8B-B14F-4D97-AF65-F5344CB8AC3E}">
        <p14:creationId xmlns:p14="http://schemas.microsoft.com/office/powerpoint/2010/main" val="24568151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a:solidFill>
                  <a:schemeClr val="bg1"/>
                </a:solidFill>
              </a:rPr>
              <a:t>EILĖRAŠČIO KALBA</a:t>
            </a:r>
            <a:endParaRPr lang="lt-LT" dirty="0"/>
          </a:p>
        </p:txBody>
      </p:sp>
      <p:sp>
        <p:nvSpPr>
          <p:cNvPr id="3" name="Turinio vietos rezervavimo ženklas 2"/>
          <p:cNvSpPr>
            <a:spLocks noGrp="1"/>
          </p:cNvSpPr>
          <p:nvPr>
            <p:ph idx="1"/>
          </p:nvPr>
        </p:nvSpPr>
        <p:spPr/>
        <p:txBody>
          <a:bodyPr>
            <a:normAutofit/>
          </a:bodyPr>
          <a:lstStyle/>
          <a:p>
            <a:r>
              <a:rPr lang="lt-LT" dirty="0" smtClean="0">
                <a:solidFill>
                  <a:schemeClr val="bg1"/>
                </a:solidFill>
              </a:rPr>
              <a:t>Eilėraščio garsynui būdinga aliteracija:</a:t>
            </a:r>
          </a:p>
          <a:p>
            <a:endParaRPr lang="lt-LT" dirty="0">
              <a:solidFill>
                <a:schemeClr val="bg1"/>
              </a:solidFill>
            </a:endParaRPr>
          </a:p>
          <a:p>
            <a:pPr marL="0" indent="0">
              <a:buNone/>
            </a:pPr>
            <a:r>
              <a:rPr lang="lt-LT" sz="2400" dirty="0">
                <a:solidFill>
                  <a:schemeClr val="tx2">
                    <a:lumMod val="40000"/>
                    <a:lumOff val="60000"/>
                  </a:schemeClr>
                </a:solidFill>
              </a:rPr>
              <a:t>S</a:t>
            </a:r>
            <a:r>
              <a:rPr lang="lt-LT" sz="2400" dirty="0">
                <a:solidFill>
                  <a:schemeClr val="bg1"/>
                </a:solidFill>
              </a:rPr>
              <a:t>ka</a:t>
            </a:r>
            <a:r>
              <a:rPr lang="lt-LT" sz="2400" dirty="0">
                <a:solidFill>
                  <a:schemeClr val="tx2">
                    <a:lumMod val="40000"/>
                    <a:lumOff val="60000"/>
                  </a:schemeClr>
                </a:solidFill>
              </a:rPr>
              <a:t>m</a:t>
            </a:r>
            <a:r>
              <a:rPr lang="lt-LT" sz="2400" dirty="0">
                <a:solidFill>
                  <a:schemeClr val="bg1"/>
                </a:solidFill>
              </a:rPr>
              <a:t>bi lak</a:t>
            </a:r>
            <a:r>
              <a:rPr lang="lt-LT" sz="2400" dirty="0">
                <a:solidFill>
                  <a:schemeClr val="tx2">
                    <a:lumMod val="40000"/>
                    <a:lumOff val="60000"/>
                  </a:schemeClr>
                </a:solidFill>
              </a:rPr>
              <a:t>š</a:t>
            </a:r>
            <a:r>
              <a:rPr lang="lt-LT" sz="2400" dirty="0">
                <a:solidFill>
                  <a:schemeClr val="bg1"/>
                </a:solidFill>
              </a:rPr>
              <a:t>ti</a:t>
            </a:r>
            <a:r>
              <a:rPr lang="lt-LT" sz="2400" dirty="0">
                <a:solidFill>
                  <a:schemeClr val="tx2">
                    <a:lumMod val="40000"/>
                    <a:lumOff val="60000"/>
                  </a:schemeClr>
                </a:solidFill>
              </a:rPr>
              <a:t>ng</a:t>
            </a:r>
            <a:r>
              <a:rPr lang="lt-LT" sz="2400" dirty="0">
                <a:solidFill>
                  <a:schemeClr val="bg1"/>
                </a:solidFill>
              </a:rPr>
              <a:t>ala triuk</a:t>
            </a:r>
            <a:r>
              <a:rPr lang="lt-LT" sz="2400" dirty="0">
                <a:solidFill>
                  <a:schemeClr val="tx2">
                    <a:lumMod val="40000"/>
                    <a:lumOff val="60000"/>
                  </a:schemeClr>
                </a:solidFill>
              </a:rPr>
              <a:t>šm</a:t>
            </a:r>
            <a:r>
              <a:rPr lang="lt-LT" sz="2400" dirty="0">
                <a:solidFill>
                  <a:schemeClr val="bg1"/>
                </a:solidFill>
              </a:rPr>
              <a:t>i</a:t>
            </a:r>
            <a:r>
              <a:rPr lang="lt-LT" sz="2400" dirty="0">
                <a:solidFill>
                  <a:schemeClr val="tx2">
                    <a:lumMod val="40000"/>
                    <a:lumOff val="60000"/>
                  </a:schemeClr>
                </a:solidFill>
              </a:rPr>
              <a:t>ng</a:t>
            </a:r>
            <a:r>
              <a:rPr lang="lt-LT" sz="2400" dirty="0">
                <a:solidFill>
                  <a:schemeClr val="bg1"/>
                </a:solidFill>
              </a:rPr>
              <a:t>ai </a:t>
            </a:r>
            <a:r>
              <a:rPr lang="lt-LT" sz="2400" dirty="0">
                <a:solidFill>
                  <a:schemeClr val="tx2">
                    <a:lumMod val="40000"/>
                    <a:lumOff val="60000"/>
                  </a:schemeClr>
                </a:solidFill>
              </a:rPr>
              <a:t>g</a:t>
            </a:r>
            <a:r>
              <a:rPr lang="lt-LT" sz="2400" dirty="0">
                <a:solidFill>
                  <a:schemeClr val="bg1"/>
                </a:solidFill>
              </a:rPr>
              <a:t>ieda. </a:t>
            </a:r>
          </a:p>
          <a:p>
            <a:pPr marL="0" indent="0">
              <a:buNone/>
            </a:pPr>
            <a:r>
              <a:rPr lang="lt-LT" sz="2400" dirty="0">
                <a:solidFill>
                  <a:schemeClr val="bg1"/>
                </a:solidFill>
              </a:rPr>
              <a:t>Alyvo</a:t>
            </a:r>
            <a:r>
              <a:rPr lang="lt-LT" sz="2400" dirty="0">
                <a:solidFill>
                  <a:schemeClr val="tx2">
                    <a:lumMod val="40000"/>
                    <a:lumOff val="60000"/>
                  </a:schemeClr>
                </a:solidFill>
              </a:rPr>
              <a:t>m</a:t>
            </a:r>
            <a:r>
              <a:rPr lang="lt-LT" sz="2400" dirty="0">
                <a:solidFill>
                  <a:schemeClr val="bg1"/>
                </a:solidFill>
              </a:rPr>
              <a:t> kvepia </a:t>
            </a:r>
            <a:r>
              <a:rPr lang="lt-LT" sz="2400" dirty="0">
                <a:solidFill>
                  <a:schemeClr val="tx2">
                    <a:lumMod val="40000"/>
                    <a:lumOff val="60000"/>
                  </a:schemeClr>
                </a:solidFill>
              </a:rPr>
              <a:t>s</a:t>
            </a:r>
            <a:r>
              <a:rPr lang="lt-LT" sz="2400" dirty="0">
                <a:solidFill>
                  <a:schemeClr val="bg1"/>
                </a:solidFill>
              </a:rPr>
              <a:t>e</a:t>
            </a:r>
            <a:r>
              <a:rPr lang="lt-LT" sz="2400" dirty="0">
                <a:solidFill>
                  <a:schemeClr val="tx2">
                    <a:lumMod val="40000"/>
                    <a:lumOff val="60000"/>
                  </a:schemeClr>
                </a:solidFill>
              </a:rPr>
              <a:t>ns</a:t>
            </a:r>
            <a:r>
              <a:rPr lang="lt-LT" sz="2400" dirty="0">
                <a:solidFill>
                  <a:schemeClr val="bg1"/>
                </a:solidFill>
              </a:rPr>
              <a:t>ta</a:t>
            </a:r>
            <a:r>
              <a:rPr lang="lt-LT" sz="2400" dirty="0">
                <a:solidFill>
                  <a:schemeClr val="tx2">
                    <a:lumMod val="40000"/>
                    <a:lumOff val="60000"/>
                  </a:schemeClr>
                </a:solidFill>
              </a:rPr>
              <a:t>n</a:t>
            </a:r>
            <a:r>
              <a:rPr lang="lt-LT" sz="2400" dirty="0">
                <a:solidFill>
                  <a:schemeClr val="bg1"/>
                </a:solidFill>
              </a:rPr>
              <a:t>ti </a:t>
            </a:r>
            <a:r>
              <a:rPr lang="lt-LT" sz="2400" dirty="0">
                <a:solidFill>
                  <a:schemeClr val="tx2">
                    <a:lumMod val="40000"/>
                    <a:lumOff val="60000"/>
                  </a:schemeClr>
                </a:solidFill>
              </a:rPr>
              <a:t>n</a:t>
            </a:r>
            <a:r>
              <a:rPr lang="lt-LT" sz="2400" dirty="0">
                <a:solidFill>
                  <a:schemeClr val="bg1"/>
                </a:solidFill>
              </a:rPr>
              <a:t>akti</a:t>
            </a:r>
            <a:r>
              <a:rPr lang="lt-LT" sz="2400" dirty="0">
                <a:solidFill>
                  <a:schemeClr val="tx2">
                    <a:lumMod val="40000"/>
                    <a:lumOff val="60000"/>
                  </a:schemeClr>
                </a:solidFill>
              </a:rPr>
              <a:t>s</a:t>
            </a:r>
            <a:r>
              <a:rPr lang="lt-LT" sz="2400" dirty="0">
                <a:solidFill>
                  <a:schemeClr val="bg1"/>
                </a:solidFill>
              </a:rPr>
              <a:t>. </a:t>
            </a:r>
          </a:p>
          <a:p>
            <a:pPr marL="0" indent="0">
              <a:buNone/>
            </a:pPr>
            <a:r>
              <a:rPr lang="lt-LT" sz="2400" dirty="0">
                <a:solidFill>
                  <a:schemeClr val="bg1"/>
                </a:solidFill>
              </a:rPr>
              <a:t>O </a:t>
            </a:r>
            <a:r>
              <a:rPr lang="lt-LT" sz="2400" dirty="0">
                <a:solidFill>
                  <a:schemeClr val="tx2">
                    <a:lumMod val="40000"/>
                    <a:lumOff val="60000"/>
                  </a:schemeClr>
                </a:solidFill>
              </a:rPr>
              <a:t>ž</a:t>
            </a:r>
            <a:r>
              <a:rPr lang="lt-LT" sz="2400" dirty="0">
                <a:solidFill>
                  <a:schemeClr val="bg1"/>
                </a:solidFill>
              </a:rPr>
              <a:t>alia</a:t>
            </a:r>
            <a:r>
              <a:rPr lang="lt-LT" sz="2400" dirty="0">
                <a:solidFill>
                  <a:schemeClr val="tx2">
                    <a:lumMod val="40000"/>
                    <a:lumOff val="60000"/>
                  </a:schemeClr>
                </a:solidFill>
              </a:rPr>
              <a:t>s</a:t>
            </a:r>
            <a:r>
              <a:rPr lang="lt-LT" sz="2400" dirty="0">
                <a:solidFill>
                  <a:schemeClr val="bg1"/>
                </a:solidFill>
              </a:rPr>
              <a:t> </a:t>
            </a:r>
            <a:r>
              <a:rPr lang="lt-LT" sz="2400" dirty="0">
                <a:solidFill>
                  <a:schemeClr val="tx2">
                    <a:lumMod val="40000"/>
                    <a:lumOff val="60000"/>
                  </a:schemeClr>
                </a:solidFill>
              </a:rPr>
              <a:t>m</a:t>
            </a:r>
            <a:r>
              <a:rPr lang="lt-LT" sz="2400" dirty="0">
                <a:solidFill>
                  <a:schemeClr val="bg1"/>
                </a:solidFill>
              </a:rPr>
              <a:t>ė</a:t>
            </a:r>
            <a:r>
              <a:rPr lang="lt-LT" sz="2400" dirty="0">
                <a:solidFill>
                  <a:schemeClr val="tx2">
                    <a:lumMod val="40000"/>
                    <a:lumOff val="60000"/>
                  </a:schemeClr>
                </a:solidFill>
              </a:rPr>
              <a:t>n</a:t>
            </a:r>
            <a:r>
              <a:rPr lang="lt-LT" sz="2400" dirty="0">
                <a:solidFill>
                  <a:schemeClr val="bg1"/>
                </a:solidFill>
              </a:rPr>
              <a:t>uo per </a:t>
            </a:r>
            <a:r>
              <a:rPr lang="lt-LT" sz="2400" dirty="0">
                <a:solidFill>
                  <a:schemeClr val="tx2">
                    <a:lumMod val="40000"/>
                    <a:lumOff val="60000"/>
                  </a:schemeClr>
                </a:solidFill>
              </a:rPr>
              <a:t>m</a:t>
            </a:r>
            <a:r>
              <a:rPr lang="lt-LT" sz="2400" dirty="0">
                <a:solidFill>
                  <a:schemeClr val="bg1"/>
                </a:solidFill>
              </a:rPr>
              <a:t>ed</a:t>
            </a:r>
            <a:r>
              <a:rPr lang="lt-LT" sz="2400" dirty="0">
                <a:solidFill>
                  <a:schemeClr val="tx2">
                    <a:lumMod val="40000"/>
                    <a:lumOff val="60000"/>
                  </a:schemeClr>
                </a:solidFill>
              </a:rPr>
              <a:t>ž</a:t>
            </a:r>
            <a:r>
              <a:rPr lang="lt-LT" sz="2400" dirty="0">
                <a:solidFill>
                  <a:schemeClr val="bg1"/>
                </a:solidFill>
              </a:rPr>
              <a:t>iu</a:t>
            </a:r>
            <a:r>
              <a:rPr lang="lt-LT" sz="2400" dirty="0">
                <a:solidFill>
                  <a:schemeClr val="tx2">
                    <a:lumMod val="40000"/>
                    <a:lumOff val="60000"/>
                  </a:schemeClr>
                </a:solidFill>
              </a:rPr>
              <a:t>s</a:t>
            </a:r>
            <a:r>
              <a:rPr lang="lt-LT" sz="2400" dirty="0">
                <a:solidFill>
                  <a:schemeClr val="bg1"/>
                </a:solidFill>
              </a:rPr>
              <a:t> atrieda </a:t>
            </a:r>
          </a:p>
          <a:p>
            <a:pPr marL="0" indent="0">
              <a:buNone/>
            </a:pPr>
            <a:r>
              <a:rPr lang="lt-LT" sz="2400" dirty="0">
                <a:solidFill>
                  <a:schemeClr val="bg1"/>
                </a:solidFill>
              </a:rPr>
              <a:t>Ir i</a:t>
            </a:r>
            <a:r>
              <a:rPr lang="lt-LT" sz="2400" dirty="0">
                <a:solidFill>
                  <a:schemeClr val="tx2">
                    <a:lumMod val="40000"/>
                    <a:lumOff val="60000"/>
                  </a:schemeClr>
                </a:solidFill>
              </a:rPr>
              <a:t>m</a:t>
            </a:r>
            <a:r>
              <a:rPr lang="lt-LT" sz="2400" dirty="0">
                <a:solidFill>
                  <a:schemeClr val="bg1"/>
                </a:solidFill>
              </a:rPr>
              <a:t>a </a:t>
            </a:r>
            <a:r>
              <a:rPr lang="lt-LT" sz="2400" dirty="0">
                <a:solidFill>
                  <a:schemeClr val="tx2">
                    <a:lumMod val="40000"/>
                    <a:lumOff val="60000"/>
                  </a:schemeClr>
                </a:solidFill>
              </a:rPr>
              <a:t>š</a:t>
            </a:r>
            <a:r>
              <a:rPr lang="lt-LT" sz="2400" dirty="0">
                <a:solidFill>
                  <a:schemeClr val="bg1"/>
                </a:solidFill>
              </a:rPr>
              <a:t>vie</a:t>
            </a:r>
            <a:r>
              <a:rPr lang="lt-LT" sz="2400" dirty="0">
                <a:solidFill>
                  <a:schemeClr val="tx2">
                    <a:lumMod val="40000"/>
                    <a:lumOff val="60000"/>
                  </a:schemeClr>
                </a:solidFill>
              </a:rPr>
              <a:t>s</a:t>
            </a:r>
            <a:r>
              <a:rPr lang="lt-LT" sz="2400" dirty="0">
                <a:solidFill>
                  <a:schemeClr val="bg1"/>
                </a:solidFill>
              </a:rPr>
              <a:t>ti tie</a:t>
            </a:r>
            <a:r>
              <a:rPr lang="lt-LT" sz="2400" dirty="0">
                <a:solidFill>
                  <a:schemeClr val="tx2">
                    <a:lumMod val="40000"/>
                    <a:lumOff val="60000"/>
                  </a:schemeClr>
                </a:solidFill>
              </a:rPr>
              <a:t>s</a:t>
            </a:r>
            <a:r>
              <a:rPr lang="lt-LT" sz="2400" dirty="0">
                <a:solidFill>
                  <a:schemeClr val="bg1"/>
                </a:solidFill>
              </a:rPr>
              <a:t>iai į aki</a:t>
            </a:r>
            <a:r>
              <a:rPr lang="lt-LT" sz="2400" dirty="0">
                <a:solidFill>
                  <a:schemeClr val="tx2">
                    <a:lumMod val="40000"/>
                    <a:lumOff val="60000"/>
                  </a:schemeClr>
                </a:solidFill>
              </a:rPr>
              <a:t>s</a:t>
            </a:r>
            <a:r>
              <a:rPr lang="lt-LT" sz="2400" dirty="0">
                <a:solidFill>
                  <a:schemeClr val="bg1"/>
                </a:solidFill>
              </a:rPr>
              <a:t>. </a:t>
            </a:r>
          </a:p>
          <a:p>
            <a:endParaRPr lang="lt-LT" dirty="0" smtClean="0">
              <a:solidFill>
                <a:schemeClr val="bg1"/>
              </a:solidFill>
            </a:endParaRPr>
          </a:p>
          <a:p>
            <a:pPr marL="0" indent="0">
              <a:buNone/>
            </a:pPr>
            <a:r>
              <a:rPr lang="lt-LT" dirty="0" smtClean="0">
                <a:solidFill>
                  <a:schemeClr val="bg1"/>
                </a:solidFill>
              </a:rPr>
              <a:t> </a:t>
            </a:r>
            <a:endParaRPr lang="lt-LT" dirty="0">
              <a:solidFill>
                <a:schemeClr val="bg1"/>
              </a:solidFill>
            </a:endParaRPr>
          </a:p>
        </p:txBody>
      </p:sp>
    </p:spTree>
    <p:extLst>
      <p:ext uri="{BB962C8B-B14F-4D97-AF65-F5344CB8AC3E}">
        <p14:creationId xmlns:p14="http://schemas.microsoft.com/office/powerpoint/2010/main" val="32067753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a:solidFill>
                  <a:schemeClr val="bg1"/>
                </a:solidFill>
              </a:rPr>
              <a:t>EILĖRAŠČIO KALBA</a:t>
            </a:r>
            <a:endParaRPr lang="lt-LT" dirty="0"/>
          </a:p>
        </p:txBody>
      </p:sp>
      <p:sp>
        <p:nvSpPr>
          <p:cNvPr id="3" name="Turinio vietos rezervavimo ženklas 2"/>
          <p:cNvSpPr>
            <a:spLocks noGrp="1"/>
          </p:cNvSpPr>
          <p:nvPr>
            <p:ph idx="1"/>
          </p:nvPr>
        </p:nvSpPr>
        <p:spPr/>
        <p:txBody>
          <a:bodyPr/>
          <a:lstStyle/>
          <a:p>
            <a:r>
              <a:rPr lang="lt-LT" dirty="0" smtClean="0">
                <a:solidFill>
                  <a:schemeClr val="bg1"/>
                </a:solidFill>
              </a:rPr>
              <a:t>Strofose rimas išdėstytas kryžminiu būdu (ABAB):</a:t>
            </a:r>
          </a:p>
          <a:p>
            <a:pPr marL="0" indent="0">
              <a:buNone/>
            </a:pPr>
            <a:endParaRPr lang="lt-LT" dirty="0">
              <a:solidFill>
                <a:schemeClr val="bg1"/>
              </a:solidFill>
            </a:endParaRPr>
          </a:p>
          <a:p>
            <a:pPr marL="0" indent="0">
              <a:buNone/>
            </a:pPr>
            <a:r>
              <a:rPr lang="lt-LT" sz="2400" dirty="0" smtClean="0">
                <a:solidFill>
                  <a:schemeClr val="tx2">
                    <a:lumMod val="40000"/>
                    <a:lumOff val="60000"/>
                  </a:schemeClr>
                </a:solidFill>
              </a:rPr>
              <a:t>A  Atsiminimai </a:t>
            </a:r>
            <a:r>
              <a:rPr lang="lt-LT" sz="2400" dirty="0">
                <a:solidFill>
                  <a:schemeClr val="tx2">
                    <a:lumMod val="40000"/>
                    <a:lumOff val="60000"/>
                  </a:schemeClr>
                </a:solidFill>
              </a:rPr>
              <a:t>skrenda mėnesienoj  </a:t>
            </a:r>
          </a:p>
          <a:p>
            <a:pPr marL="0" indent="0">
              <a:buNone/>
            </a:pPr>
            <a:r>
              <a:rPr lang="lt-LT" sz="2400" dirty="0" smtClean="0">
                <a:solidFill>
                  <a:schemeClr val="bg1"/>
                </a:solidFill>
              </a:rPr>
              <a:t>B  Kaip </a:t>
            </a:r>
            <a:r>
              <a:rPr lang="lt-LT" sz="2400" dirty="0">
                <a:solidFill>
                  <a:schemeClr val="bg1"/>
                </a:solidFill>
              </a:rPr>
              <a:t>angelai, ir aš nebegaliu </a:t>
            </a:r>
          </a:p>
          <a:p>
            <a:pPr marL="0" indent="0">
              <a:buNone/>
            </a:pPr>
            <a:r>
              <a:rPr lang="lt-LT" sz="2400" dirty="0" smtClean="0">
                <a:solidFill>
                  <a:schemeClr val="tx2">
                    <a:lumMod val="40000"/>
                    <a:lumOff val="60000"/>
                  </a:schemeClr>
                </a:solidFill>
              </a:rPr>
              <a:t>A  Užmigt </a:t>
            </a:r>
            <a:r>
              <a:rPr lang="lt-LT" sz="2400" dirty="0">
                <a:solidFill>
                  <a:schemeClr val="tx2">
                    <a:lumMod val="40000"/>
                    <a:lumOff val="60000"/>
                  </a:schemeClr>
                </a:solidFill>
              </a:rPr>
              <a:t>nuo liepos silueto sienoj </a:t>
            </a:r>
          </a:p>
          <a:p>
            <a:pPr marL="0" indent="0">
              <a:buNone/>
            </a:pPr>
            <a:r>
              <a:rPr lang="lt-LT" sz="2400" dirty="0" smtClean="0">
                <a:solidFill>
                  <a:schemeClr val="bg1"/>
                </a:solidFill>
              </a:rPr>
              <a:t>B  Ir </a:t>
            </a:r>
            <a:r>
              <a:rPr lang="lt-LT" sz="2400" dirty="0">
                <a:solidFill>
                  <a:schemeClr val="bg1"/>
                </a:solidFill>
              </a:rPr>
              <a:t>nuo žalių mėnulio spindulių. </a:t>
            </a:r>
            <a:br>
              <a:rPr lang="lt-LT" sz="2400" dirty="0">
                <a:solidFill>
                  <a:schemeClr val="bg1"/>
                </a:solidFill>
              </a:rPr>
            </a:br>
            <a:endParaRPr lang="lt-LT" sz="2400" dirty="0">
              <a:solidFill>
                <a:schemeClr val="bg1"/>
              </a:solidFill>
            </a:endParaRPr>
          </a:p>
          <a:p>
            <a:pPr marL="0" indent="0">
              <a:buNone/>
            </a:pPr>
            <a:endParaRPr lang="lt-LT" dirty="0">
              <a:solidFill>
                <a:schemeClr val="bg1"/>
              </a:solidFill>
            </a:endParaRPr>
          </a:p>
        </p:txBody>
      </p:sp>
    </p:spTree>
    <p:extLst>
      <p:ext uri="{BB962C8B-B14F-4D97-AF65-F5344CB8AC3E}">
        <p14:creationId xmlns:p14="http://schemas.microsoft.com/office/powerpoint/2010/main" val="27247117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chemeClr val="bg1"/>
                </a:solidFill>
              </a:rPr>
              <a:t>KONTEKSTAS</a:t>
            </a:r>
            <a:endParaRPr lang="lt-LT" dirty="0">
              <a:solidFill>
                <a:schemeClr val="bg1"/>
              </a:solidFill>
            </a:endParaRPr>
          </a:p>
        </p:txBody>
      </p:sp>
      <p:sp>
        <p:nvSpPr>
          <p:cNvPr id="3" name="Turinio vietos rezervavimo ženklas 2"/>
          <p:cNvSpPr>
            <a:spLocks noGrp="1"/>
          </p:cNvSpPr>
          <p:nvPr>
            <p:ph idx="1"/>
          </p:nvPr>
        </p:nvSpPr>
        <p:spPr>
          <a:xfrm>
            <a:off x="467544" y="1628800"/>
            <a:ext cx="4680520" cy="4497363"/>
          </a:xfrm>
        </p:spPr>
        <p:txBody>
          <a:bodyPr>
            <a:normAutofit fontScale="92500" lnSpcReduction="10000"/>
          </a:bodyPr>
          <a:lstStyle/>
          <a:p>
            <a:pPr marL="0" indent="0">
              <a:buNone/>
            </a:pPr>
            <a:r>
              <a:rPr lang="lt-LT" dirty="0">
                <a:solidFill>
                  <a:srgbClr val="FF0000"/>
                </a:solidFill>
              </a:rPr>
              <a:t> </a:t>
            </a:r>
            <a:r>
              <a:rPr lang="lt-LT" dirty="0" smtClean="0">
                <a:solidFill>
                  <a:schemeClr val="bg1"/>
                </a:solidFill>
              </a:rPr>
              <a:t>Kūrinys</a:t>
            </a:r>
            <a:r>
              <a:rPr lang="lt-LT" dirty="0" smtClean="0">
                <a:solidFill>
                  <a:srgbClr val="FF0000"/>
                </a:solidFill>
              </a:rPr>
              <a:t> </a:t>
            </a:r>
            <a:r>
              <a:rPr lang="lt-LT" dirty="0" smtClean="0">
                <a:solidFill>
                  <a:schemeClr val="bg1"/>
                </a:solidFill>
              </a:rPr>
              <a:t>„Pavasario naktis“ publikuotas H. Radausko eilėraščių rinkinyje „Strėlė danguje“. Rinkinys </a:t>
            </a:r>
            <a:r>
              <a:rPr lang="lt-LT" dirty="0">
                <a:solidFill>
                  <a:schemeClr val="bg1"/>
                </a:solidFill>
              </a:rPr>
              <a:t>išleistas </a:t>
            </a:r>
            <a:r>
              <a:rPr lang="lt-LT" dirty="0" smtClean="0">
                <a:solidFill>
                  <a:schemeClr val="bg1"/>
                </a:solidFill>
              </a:rPr>
              <a:t>1950-ais metais </a:t>
            </a:r>
            <a:r>
              <a:rPr lang="lt-LT" dirty="0">
                <a:solidFill>
                  <a:schemeClr val="bg1"/>
                </a:solidFill>
              </a:rPr>
              <a:t>Čikagoje Henriko Radausko talento gerbėjo, Vytauto Sauliaus. </a:t>
            </a:r>
            <a:r>
              <a:rPr lang="lt-LT" dirty="0" smtClean="0">
                <a:solidFill>
                  <a:schemeClr val="bg1"/>
                </a:solidFill>
              </a:rPr>
              <a:t>Būtent šis </a:t>
            </a:r>
            <a:r>
              <a:rPr lang="lt-LT" dirty="0">
                <a:solidFill>
                  <a:schemeClr val="bg1"/>
                </a:solidFill>
              </a:rPr>
              <a:t>eilėraščių rinkinys </a:t>
            </a:r>
            <a:r>
              <a:rPr lang="lt-LT" dirty="0" smtClean="0">
                <a:solidFill>
                  <a:schemeClr val="bg1"/>
                </a:solidFill>
              </a:rPr>
              <a:t>atnešė </a:t>
            </a:r>
            <a:r>
              <a:rPr lang="lt-LT" dirty="0">
                <a:solidFill>
                  <a:schemeClr val="bg1"/>
                </a:solidFill>
              </a:rPr>
              <a:t>poetui tikrąjį </a:t>
            </a:r>
            <a:r>
              <a:rPr lang="lt-LT" dirty="0" smtClean="0">
                <a:solidFill>
                  <a:schemeClr val="bg1"/>
                </a:solidFill>
              </a:rPr>
              <a:t>pripažinimą.</a:t>
            </a:r>
            <a:endParaRPr lang="lt-LT" dirty="0">
              <a:solidFill>
                <a:schemeClr val="bg1"/>
              </a:solidFill>
            </a:endParaRPr>
          </a:p>
        </p:txBody>
      </p:sp>
      <p:pic>
        <p:nvPicPr>
          <p:cNvPr id="1026" name="Picture 2" descr="http://www.zmoniuknygos.lt/prekes_uploads/o/8f7109557aada438f81b5d02800256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1916832"/>
            <a:ext cx="3136917" cy="4379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60141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chemeClr val="bg1"/>
                </a:solidFill>
              </a:rPr>
              <a:t>IŠVADOS</a:t>
            </a:r>
            <a:endParaRPr lang="lt-LT" dirty="0">
              <a:solidFill>
                <a:schemeClr val="bg1"/>
              </a:solidFill>
            </a:endParaRPr>
          </a:p>
        </p:txBody>
      </p:sp>
      <p:sp>
        <p:nvSpPr>
          <p:cNvPr id="3" name="Turinio vietos rezervavimo ženklas 2"/>
          <p:cNvSpPr>
            <a:spLocks noGrp="1"/>
          </p:cNvSpPr>
          <p:nvPr>
            <p:ph idx="1"/>
          </p:nvPr>
        </p:nvSpPr>
        <p:spPr>
          <a:xfrm>
            <a:off x="467544" y="2060848"/>
            <a:ext cx="8229600" cy="4021907"/>
          </a:xfrm>
        </p:spPr>
        <p:txBody>
          <a:bodyPr/>
          <a:lstStyle/>
          <a:p>
            <a:pPr marL="0" indent="0">
              <a:buNone/>
            </a:pPr>
            <a:r>
              <a:rPr lang="lt-LT" dirty="0" smtClean="0">
                <a:solidFill>
                  <a:schemeClr val="bg1"/>
                </a:solidFill>
              </a:rPr>
              <a:t>   </a:t>
            </a:r>
            <a:r>
              <a:rPr lang="lt-LT" dirty="0">
                <a:solidFill>
                  <a:schemeClr val="bg1"/>
                </a:solidFill>
              </a:rPr>
              <a:t>H. Radauskas visą laiką stengėsi nebūti toks kaip kiti. Jis siekė, kad jo kūryba būtų savita, o ne ką nors kopijuojanti</a:t>
            </a:r>
            <a:r>
              <a:rPr lang="lt-LT" dirty="0" smtClean="0">
                <a:solidFill>
                  <a:schemeClr val="bg1"/>
                </a:solidFill>
              </a:rPr>
              <a:t>. Tai galima matyti ir             H. Radausko eilėraštyje „Pavasario naktis“, kuriam būdingi tokie autoriaus kūrybos bruožai, kaip metamorfozė, </a:t>
            </a:r>
            <a:r>
              <a:rPr lang="lt-LT" dirty="0" err="1" smtClean="0">
                <a:solidFill>
                  <a:schemeClr val="bg1"/>
                </a:solidFill>
              </a:rPr>
              <a:t>sinestezijos</a:t>
            </a:r>
            <a:r>
              <a:rPr lang="lt-LT" dirty="0" smtClean="0">
                <a:solidFill>
                  <a:schemeClr val="bg1"/>
                </a:solidFill>
              </a:rPr>
              <a:t> principas bei realiojo ir </a:t>
            </a:r>
            <a:r>
              <a:rPr lang="lt-LT" dirty="0" err="1" smtClean="0">
                <a:solidFill>
                  <a:schemeClr val="bg1"/>
                </a:solidFill>
              </a:rPr>
              <a:t>pasakiškojo</a:t>
            </a:r>
            <a:r>
              <a:rPr lang="lt-LT" dirty="0" smtClean="0">
                <a:solidFill>
                  <a:schemeClr val="bg1"/>
                </a:solidFill>
              </a:rPr>
              <a:t> pasaulių konfliktas.</a:t>
            </a:r>
            <a:endParaRPr lang="lt-LT" dirty="0">
              <a:solidFill>
                <a:schemeClr val="bg1"/>
              </a:solidFill>
            </a:endParaRPr>
          </a:p>
        </p:txBody>
      </p:sp>
    </p:spTree>
    <p:extLst>
      <p:ext uri="{BB962C8B-B14F-4D97-AF65-F5344CB8AC3E}">
        <p14:creationId xmlns:p14="http://schemas.microsoft.com/office/powerpoint/2010/main" val="39312691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chemeClr val="bg1"/>
                </a:solidFill>
              </a:rPr>
              <a:t>ŠALTINIAI</a:t>
            </a:r>
            <a:endParaRPr lang="lt-LT" dirty="0">
              <a:solidFill>
                <a:schemeClr val="bg1"/>
              </a:solidFill>
            </a:endParaRPr>
          </a:p>
        </p:txBody>
      </p:sp>
      <p:sp>
        <p:nvSpPr>
          <p:cNvPr id="3" name="Turinio vietos rezervavimo ženklas 2"/>
          <p:cNvSpPr>
            <a:spLocks noGrp="1"/>
          </p:cNvSpPr>
          <p:nvPr>
            <p:ph idx="1"/>
          </p:nvPr>
        </p:nvSpPr>
        <p:spPr>
          <a:xfrm>
            <a:off x="457200" y="2348880"/>
            <a:ext cx="8229600" cy="3777283"/>
          </a:xfrm>
        </p:spPr>
        <p:txBody>
          <a:bodyPr>
            <a:normAutofit/>
          </a:bodyPr>
          <a:lstStyle/>
          <a:p>
            <a:r>
              <a:rPr lang="lt-LT" dirty="0" smtClean="0">
                <a:solidFill>
                  <a:schemeClr val="bg1"/>
                </a:solidFill>
                <a:latin typeface="+mj-lt"/>
              </a:rPr>
              <a:t>Literatūra</a:t>
            </a:r>
            <a:r>
              <a:rPr lang="lt-LT" dirty="0">
                <a:solidFill>
                  <a:schemeClr val="bg1"/>
                </a:solidFill>
                <a:latin typeface="+mj-lt"/>
              </a:rPr>
              <a:t>. Chrestomatija. XX a. </a:t>
            </a:r>
            <a:r>
              <a:rPr lang="lt-LT" dirty="0" smtClean="0">
                <a:solidFill>
                  <a:schemeClr val="bg1"/>
                </a:solidFill>
                <a:latin typeface="+mj-lt"/>
              </a:rPr>
              <a:t>„Vidurio </a:t>
            </a:r>
            <a:r>
              <a:rPr lang="lt-LT" dirty="0">
                <a:solidFill>
                  <a:schemeClr val="bg1"/>
                </a:solidFill>
                <a:latin typeface="+mj-lt"/>
              </a:rPr>
              <a:t>modernioji ir katastrofų literatūra” </a:t>
            </a:r>
            <a:r>
              <a:rPr lang="lt-LT" dirty="0" smtClean="0">
                <a:solidFill>
                  <a:schemeClr val="bg1"/>
                </a:solidFill>
                <a:latin typeface="+mj-lt"/>
              </a:rPr>
              <a:t>12 </a:t>
            </a:r>
            <a:r>
              <a:rPr lang="lt-LT" dirty="0" err="1" smtClean="0">
                <a:solidFill>
                  <a:schemeClr val="bg1"/>
                </a:solidFill>
                <a:latin typeface="+mj-lt"/>
              </a:rPr>
              <a:t>kl</a:t>
            </a:r>
            <a:r>
              <a:rPr lang="lt-LT" dirty="0">
                <a:solidFill>
                  <a:schemeClr val="bg1"/>
                </a:solidFill>
                <a:latin typeface="+mj-lt"/>
              </a:rPr>
              <a:t>. </a:t>
            </a:r>
            <a:r>
              <a:rPr lang="lt-LT" dirty="0" smtClean="0">
                <a:solidFill>
                  <a:schemeClr val="bg1"/>
                </a:solidFill>
                <a:latin typeface="+mj-lt"/>
              </a:rPr>
              <a:t>I dalis</a:t>
            </a:r>
            <a:r>
              <a:rPr lang="lt-LT" smtClean="0">
                <a:solidFill>
                  <a:schemeClr val="bg1"/>
                </a:solidFill>
                <a:latin typeface="+mj-lt"/>
              </a:rPr>
              <a:t>, </a:t>
            </a:r>
            <a:r>
              <a:rPr lang="lt-LT" dirty="0">
                <a:solidFill>
                  <a:schemeClr val="bg1"/>
                </a:solidFill>
                <a:latin typeface="+mj-lt"/>
              </a:rPr>
              <a:t>L</a:t>
            </a:r>
            <a:r>
              <a:rPr lang="lt-LT" smtClean="0">
                <a:solidFill>
                  <a:schemeClr val="bg1"/>
                </a:solidFill>
                <a:latin typeface="+mj-lt"/>
              </a:rPr>
              <a:t>ietuvių </a:t>
            </a:r>
            <a:r>
              <a:rPr lang="lt-LT" dirty="0" smtClean="0">
                <a:solidFill>
                  <a:schemeClr val="bg1"/>
                </a:solidFill>
                <a:latin typeface="+mj-lt"/>
              </a:rPr>
              <a:t>literatūros ir tautosakos institutas, </a:t>
            </a:r>
            <a:r>
              <a:rPr lang="lt-LT" dirty="0" err="1" smtClean="0">
                <a:solidFill>
                  <a:schemeClr val="bg1"/>
                </a:solidFill>
                <a:latin typeface="+mj-lt"/>
              </a:rPr>
              <a:t>vilnius</a:t>
            </a:r>
            <a:r>
              <a:rPr lang="lt-LT" dirty="0" smtClean="0">
                <a:solidFill>
                  <a:schemeClr val="bg1"/>
                </a:solidFill>
                <a:latin typeface="+mj-lt"/>
              </a:rPr>
              <a:t> 2012 m.</a:t>
            </a:r>
          </a:p>
          <a:p>
            <a:r>
              <a:rPr lang="lt-LT" dirty="0" err="1" smtClean="0">
                <a:solidFill>
                  <a:schemeClr val="bg1"/>
                </a:solidFill>
              </a:rPr>
              <a:t>www.mokslai.lt</a:t>
            </a:r>
            <a:r>
              <a:rPr lang="lt-LT" dirty="0" smtClean="0">
                <a:solidFill>
                  <a:schemeClr val="bg1"/>
                </a:solidFill>
              </a:rPr>
              <a:t>;</a:t>
            </a:r>
          </a:p>
          <a:p>
            <a:r>
              <a:rPr lang="lt-LT" dirty="0" err="1" smtClean="0">
                <a:solidFill>
                  <a:schemeClr val="bg1"/>
                </a:solidFill>
              </a:rPr>
              <a:t>www.wikipedia.org</a:t>
            </a:r>
            <a:endParaRPr lang="lt-LT" dirty="0" smtClean="0">
              <a:solidFill>
                <a:schemeClr val="bg1"/>
              </a:solidFill>
            </a:endParaRPr>
          </a:p>
          <a:p>
            <a:pPr marL="0" indent="0">
              <a:buNone/>
            </a:pPr>
            <a:endParaRPr lang="lt-LT" dirty="0">
              <a:solidFill>
                <a:schemeClr val="bg1"/>
              </a:solidFill>
            </a:endParaRPr>
          </a:p>
        </p:txBody>
      </p:sp>
    </p:spTree>
    <p:extLst>
      <p:ext uri="{BB962C8B-B14F-4D97-AF65-F5344CB8AC3E}">
        <p14:creationId xmlns:p14="http://schemas.microsoft.com/office/powerpoint/2010/main" val="29430827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chemeClr val="bg1"/>
                </a:solidFill>
              </a:rPr>
              <a:t>HENRIKAS RADAUSKAS</a:t>
            </a:r>
            <a:endParaRPr lang="lt-LT" dirty="0">
              <a:solidFill>
                <a:schemeClr val="bg1"/>
              </a:solidFill>
            </a:endParaRPr>
          </a:p>
        </p:txBody>
      </p:sp>
      <p:sp>
        <p:nvSpPr>
          <p:cNvPr id="3" name="Turinio vietos rezervavimo ženklas 2"/>
          <p:cNvSpPr>
            <a:spLocks noGrp="1"/>
          </p:cNvSpPr>
          <p:nvPr>
            <p:ph idx="1"/>
          </p:nvPr>
        </p:nvSpPr>
        <p:spPr>
          <a:xfrm>
            <a:off x="457200" y="1600200"/>
            <a:ext cx="4978896" cy="4525963"/>
          </a:xfrm>
        </p:spPr>
        <p:txBody>
          <a:bodyPr/>
          <a:lstStyle/>
          <a:p>
            <a:pPr marL="0" indent="0">
              <a:buNone/>
            </a:pPr>
            <a:r>
              <a:rPr lang="lt-LT" dirty="0" smtClean="0"/>
              <a:t>   </a:t>
            </a:r>
            <a:r>
              <a:rPr lang="lt-LT" dirty="0" smtClean="0">
                <a:solidFill>
                  <a:schemeClr val="bg1"/>
                </a:solidFill>
              </a:rPr>
              <a:t>H</a:t>
            </a:r>
            <a:r>
              <a:rPr lang="lt-LT" dirty="0">
                <a:solidFill>
                  <a:schemeClr val="bg1"/>
                </a:solidFill>
              </a:rPr>
              <a:t>. Radauskas – vienas žymiausių lietuvių poetų modernistų, estetas. Jo poezija išsiskiria spalvų, vaizdų bei garsų įvairove. Poetas gamtoje, aplinkoje, buityje ieško grožio, estetinių emocijų, meninės prasmės.</a:t>
            </a:r>
          </a:p>
        </p:txBody>
      </p:sp>
      <p:pic>
        <p:nvPicPr>
          <p:cNvPr id="2050" name="Picture 2" descr="http://www.antologija.lt/scan_img/51-Radauska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1628800"/>
            <a:ext cx="2952328" cy="4113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06979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chemeClr val="bg1"/>
                </a:solidFill>
              </a:rPr>
              <a:t>„Pavasario naktis“</a:t>
            </a:r>
            <a:endParaRPr lang="lt-LT" dirty="0">
              <a:solidFill>
                <a:schemeClr val="bg1"/>
              </a:solidFill>
            </a:endParaRPr>
          </a:p>
        </p:txBody>
      </p:sp>
      <p:sp>
        <p:nvSpPr>
          <p:cNvPr id="3" name="Turinio vietos rezervavimo ženklas 2"/>
          <p:cNvSpPr>
            <a:spLocks noGrp="1"/>
          </p:cNvSpPr>
          <p:nvPr>
            <p:ph idx="1"/>
          </p:nvPr>
        </p:nvSpPr>
        <p:spPr>
          <a:xfrm>
            <a:off x="395536" y="1844824"/>
            <a:ext cx="9001000" cy="4281339"/>
          </a:xfrm>
        </p:spPr>
        <p:txBody>
          <a:bodyPr numCol="2">
            <a:normAutofit/>
          </a:bodyPr>
          <a:lstStyle/>
          <a:p>
            <a:pPr marL="0" indent="0">
              <a:buNone/>
            </a:pPr>
            <a:r>
              <a:rPr lang="lt-LT" sz="2200" dirty="0" smtClean="0">
                <a:solidFill>
                  <a:schemeClr val="bg1"/>
                </a:solidFill>
              </a:rPr>
              <a:t>Skambi lakštingala triukšmingai gieda. </a:t>
            </a:r>
          </a:p>
          <a:p>
            <a:pPr marL="0" indent="0">
              <a:buNone/>
            </a:pPr>
            <a:r>
              <a:rPr lang="lt-LT" sz="2200" dirty="0" smtClean="0">
                <a:solidFill>
                  <a:schemeClr val="bg1"/>
                </a:solidFill>
              </a:rPr>
              <a:t>Alyvom kvepia senstanti naktis. </a:t>
            </a:r>
          </a:p>
          <a:p>
            <a:pPr marL="0" indent="0">
              <a:buNone/>
            </a:pPr>
            <a:r>
              <a:rPr lang="lt-LT" sz="2200" dirty="0" smtClean="0">
                <a:solidFill>
                  <a:schemeClr val="bg1"/>
                </a:solidFill>
              </a:rPr>
              <a:t>O žalias mėnuo per medžius atrieda </a:t>
            </a:r>
          </a:p>
          <a:p>
            <a:pPr marL="0" indent="0">
              <a:buNone/>
            </a:pPr>
            <a:r>
              <a:rPr lang="lt-LT" sz="2200" dirty="0" smtClean="0">
                <a:solidFill>
                  <a:schemeClr val="bg1"/>
                </a:solidFill>
              </a:rPr>
              <a:t>Ir ima šviesti tiesiai į akis. </a:t>
            </a:r>
          </a:p>
          <a:p>
            <a:pPr marL="0" indent="0">
              <a:buNone/>
            </a:pPr>
            <a:endParaRPr lang="lt-LT" sz="2200" dirty="0">
              <a:solidFill>
                <a:schemeClr val="bg1"/>
              </a:solidFill>
            </a:endParaRPr>
          </a:p>
          <a:p>
            <a:pPr marL="0" indent="0">
              <a:buNone/>
            </a:pPr>
            <a:r>
              <a:rPr lang="lt-LT" sz="2200" dirty="0" smtClean="0">
                <a:solidFill>
                  <a:schemeClr val="bg1"/>
                </a:solidFill>
              </a:rPr>
              <a:t>Atsiminimai skrenda mėnesienoj  </a:t>
            </a:r>
          </a:p>
          <a:p>
            <a:pPr marL="0" indent="0">
              <a:buNone/>
            </a:pPr>
            <a:r>
              <a:rPr lang="lt-LT" sz="2200" dirty="0" smtClean="0">
                <a:solidFill>
                  <a:schemeClr val="bg1"/>
                </a:solidFill>
              </a:rPr>
              <a:t>Kaip angelai, ir aš nebegaliu </a:t>
            </a:r>
          </a:p>
          <a:p>
            <a:pPr marL="0" indent="0">
              <a:buNone/>
            </a:pPr>
            <a:r>
              <a:rPr lang="lt-LT" sz="2200" dirty="0" smtClean="0">
                <a:solidFill>
                  <a:schemeClr val="bg1"/>
                </a:solidFill>
              </a:rPr>
              <a:t>Užmigt nuo liepos silueto sienoj </a:t>
            </a:r>
          </a:p>
          <a:p>
            <a:pPr marL="0" indent="0">
              <a:buNone/>
            </a:pPr>
            <a:r>
              <a:rPr lang="lt-LT" sz="2200" dirty="0" smtClean="0">
                <a:solidFill>
                  <a:schemeClr val="bg1"/>
                </a:solidFill>
              </a:rPr>
              <a:t>Ir nuo žalių mėnulio spindulių. </a:t>
            </a:r>
            <a:br>
              <a:rPr lang="lt-LT" sz="2200" dirty="0" smtClean="0">
                <a:solidFill>
                  <a:schemeClr val="bg1"/>
                </a:solidFill>
              </a:rPr>
            </a:br>
            <a:endParaRPr lang="lt-LT" sz="2200" dirty="0" smtClean="0">
              <a:solidFill>
                <a:schemeClr val="bg1"/>
              </a:solidFill>
            </a:endParaRPr>
          </a:p>
          <a:p>
            <a:pPr marL="0" indent="0">
              <a:buNone/>
            </a:pPr>
            <a:endParaRPr lang="lt-LT" sz="2200" dirty="0">
              <a:solidFill>
                <a:schemeClr val="bg1"/>
              </a:solidFill>
            </a:endParaRPr>
          </a:p>
          <a:p>
            <a:pPr marL="0" indent="0">
              <a:buNone/>
            </a:pPr>
            <a:endParaRPr lang="lt-LT" sz="2200" dirty="0" smtClean="0">
              <a:solidFill>
                <a:schemeClr val="bg1"/>
              </a:solidFill>
            </a:endParaRPr>
          </a:p>
          <a:p>
            <a:pPr marL="0" indent="0">
              <a:buNone/>
            </a:pPr>
            <a:r>
              <a:rPr lang="lt-LT" sz="2200" dirty="0" smtClean="0">
                <a:solidFill>
                  <a:schemeClr val="bg1"/>
                </a:solidFill>
              </a:rPr>
              <a:t>O laikrodis kartoja seną melą, </a:t>
            </a:r>
          </a:p>
          <a:p>
            <a:pPr marL="0" indent="0">
              <a:buNone/>
            </a:pPr>
            <a:r>
              <a:rPr lang="lt-LT" sz="2200" dirty="0" smtClean="0">
                <a:solidFill>
                  <a:schemeClr val="bg1"/>
                </a:solidFill>
              </a:rPr>
              <a:t>Kad laimė šypsosi, kad ji gera, </a:t>
            </a:r>
          </a:p>
          <a:p>
            <a:pPr marL="0" indent="0">
              <a:buNone/>
            </a:pPr>
            <a:r>
              <a:rPr lang="lt-LT" sz="2200" dirty="0" smtClean="0">
                <a:solidFill>
                  <a:schemeClr val="bg1"/>
                </a:solidFill>
              </a:rPr>
              <a:t>Ir bėga jo tiksėjimas per stalą </a:t>
            </a:r>
          </a:p>
          <a:p>
            <a:pPr marL="0" indent="0">
              <a:buNone/>
            </a:pPr>
            <a:r>
              <a:rPr lang="lt-LT" sz="2200" dirty="0" smtClean="0">
                <a:solidFill>
                  <a:schemeClr val="bg1"/>
                </a:solidFill>
              </a:rPr>
              <a:t>Į džiaugsmą didelį, kurio nėra.</a:t>
            </a:r>
            <a:br>
              <a:rPr lang="lt-LT" sz="2200" dirty="0" smtClean="0">
                <a:solidFill>
                  <a:schemeClr val="bg1"/>
                </a:solidFill>
              </a:rPr>
            </a:br>
            <a:endParaRPr lang="lt-LT" sz="2200" dirty="0">
              <a:solidFill>
                <a:schemeClr val="bg1"/>
              </a:solidFill>
            </a:endParaRPr>
          </a:p>
        </p:txBody>
      </p:sp>
    </p:spTree>
    <p:extLst>
      <p:ext uri="{BB962C8B-B14F-4D97-AF65-F5344CB8AC3E}">
        <p14:creationId xmlns:p14="http://schemas.microsoft.com/office/powerpoint/2010/main" val="6951407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chemeClr val="bg1"/>
                </a:solidFill>
              </a:rPr>
              <a:t>PAVADINIMAS</a:t>
            </a:r>
            <a:endParaRPr lang="lt-LT" dirty="0">
              <a:solidFill>
                <a:schemeClr val="bg1"/>
              </a:solidFill>
            </a:endParaRPr>
          </a:p>
        </p:txBody>
      </p:sp>
      <p:sp>
        <p:nvSpPr>
          <p:cNvPr id="3" name="Turinio vietos rezervavimo ženklas 2"/>
          <p:cNvSpPr>
            <a:spLocks noGrp="1"/>
          </p:cNvSpPr>
          <p:nvPr>
            <p:ph idx="1"/>
          </p:nvPr>
        </p:nvSpPr>
        <p:spPr/>
        <p:txBody>
          <a:bodyPr>
            <a:normAutofit/>
          </a:bodyPr>
          <a:lstStyle/>
          <a:p>
            <a:pPr marL="0" indent="0">
              <a:buNone/>
            </a:pPr>
            <a:r>
              <a:rPr lang="lt-LT" dirty="0" smtClean="0"/>
              <a:t>  </a:t>
            </a:r>
            <a:r>
              <a:rPr lang="lt-LT" dirty="0" smtClean="0">
                <a:solidFill>
                  <a:schemeClr val="bg1"/>
                </a:solidFill>
              </a:rPr>
              <a:t>„PAVASARIO NAKTIS“</a:t>
            </a:r>
            <a:endParaRPr lang="lt-LT" dirty="0">
              <a:solidFill>
                <a:schemeClr val="bg1"/>
              </a:solidFill>
            </a:endParaRPr>
          </a:p>
          <a:p>
            <a:pPr marL="0" indent="0">
              <a:buNone/>
            </a:pPr>
            <a:r>
              <a:rPr lang="lt-LT" dirty="0" smtClean="0">
                <a:solidFill>
                  <a:schemeClr val="bg1"/>
                </a:solidFill>
              </a:rPr>
              <a:t>   Pavasaris yra gyvybę, atgimimą, atgyjančią gamtą, laiko tėkmę atspindintis simbolis.</a:t>
            </a:r>
          </a:p>
          <a:p>
            <a:pPr marL="0" indent="0">
              <a:buNone/>
            </a:pPr>
            <a:endParaRPr lang="lt-LT" sz="1800" dirty="0">
              <a:solidFill>
                <a:schemeClr val="bg1"/>
              </a:solidFill>
            </a:endParaRPr>
          </a:p>
          <a:p>
            <a:pPr marL="0" indent="0">
              <a:buNone/>
            </a:pPr>
            <a:r>
              <a:rPr lang="lt-LT" dirty="0" smtClean="0">
                <a:solidFill>
                  <a:schemeClr val="bg1"/>
                </a:solidFill>
              </a:rPr>
              <a:t>   Naktis eilėraščiuose perteikia pabaigos, </a:t>
            </a:r>
            <a:r>
              <a:rPr lang="lt-LT" dirty="0" err="1" smtClean="0">
                <a:solidFill>
                  <a:schemeClr val="bg1"/>
                </a:solidFill>
              </a:rPr>
              <a:t>neaprėpiamumo</a:t>
            </a:r>
            <a:r>
              <a:rPr lang="lt-LT" dirty="0" smtClean="0">
                <a:solidFill>
                  <a:schemeClr val="bg1"/>
                </a:solidFill>
              </a:rPr>
              <a:t>, platybės, nežinios jausmą. Dažnai sukuria romantišką, svajingą, kupiną vilčių atmosferą.</a:t>
            </a:r>
            <a:endParaRPr lang="lt-LT" dirty="0"/>
          </a:p>
        </p:txBody>
      </p:sp>
    </p:spTree>
    <p:extLst>
      <p:ext uri="{BB962C8B-B14F-4D97-AF65-F5344CB8AC3E}">
        <p14:creationId xmlns:p14="http://schemas.microsoft.com/office/powerpoint/2010/main" val="27836636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chemeClr val="bg1"/>
                </a:solidFill>
              </a:rPr>
              <a:t>TEMA</a:t>
            </a:r>
            <a:endParaRPr lang="lt-LT" dirty="0">
              <a:solidFill>
                <a:schemeClr val="bg1"/>
              </a:solidFill>
            </a:endParaRPr>
          </a:p>
        </p:txBody>
      </p:sp>
      <p:sp>
        <p:nvSpPr>
          <p:cNvPr id="3" name="Turinio vietos rezervavimo ženklas 2"/>
          <p:cNvSpPr>
            <a:spLocks noGrp="1"/>
          </p:cNvSpPr>
          <p:nvPr>
            <p:ph idx="1"/>
          </p:nvPr>
        </p:nvSpPr>
        <p:spPr>
          <a:xfrm>
            <a:off x="457200" y="2276872"/>
            <a:ext cx="8229600" cy="3849291"/>
          </a:xfrm>
        </p:spPr>
        <p:txBody>
          <a:bodyPr/>
          <a:lstStyle/>
          <a:p>
            <a:pPr marL="0" indent="0">
              <a:buNone/>
            </a:pPr>
            <a:r>
              <a:rPr lang="lt-LT" dirty="0">
                <a:solidFill>
                  <a:schemeClr val="bg1"/>
                </a:solidFill>
              </a:rPr>
              <a:t> </a:t>
            </a:r>
            <a:r>
              <a:rPr lang="lt-LT" dirty="0" smtClean="0">
                <a:solidFill>
                  <a:schemeClr val="bg1"/>
                </a:solidFill>
              </a:rPr>
              <a:t> Lyrinio subjekto atsiminimai, apmąstymai vaizdingoje ir spalvingoje pavasario naktyje.</a:t>
            </a:r>
            <a:endParaRPr lang="lt-LT" dirty="0">
              <a:solidFill>
                <a:schemeClr val="bg1"/>
              </a:solidFill>
            </a:endParaRPr>
          </a:p>
        </p:txBody>
      </p:sp>
    </p:spTree>
    <p:extLst>
      <p:ext uri="{BB962C8B-B14F-4D97-AF65-F5344CB8AC3E}">
        <p14:creationId xmlns:p14="http://schemas.microsoft.com/office/powerpoint/2010/main" val="14646722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chemeClr val="bg1"/>
                </a:solidFill>
              </a:rPr>
              <a:t>EILĖRAŠČIO PASAULIS</a:t>
            </a:r>
            <a:endParaRPr lang="lt-LT" dirty="0">
              <a:solidFill>
                <a:schemeClr val="bg1"/>
              </a:solidFill>
            </a:endParaRPr>
          </a:p>
        </p:txBody>
      </p:sp>
      <p:sp>
        <p:nvSpPr>
          <p:cNvPr id="3" name="Turinio vietos rezervavimo ženklas 2"/>
          <p:cNvSpPr>
            <a:spLocks noGrp="1"/>
          </p:cNvSpPr>
          <p:nvPr>
            <p:ph idx="1"/>
          </p:nvPr>
        </p:nvSpPr>
        <p:spPr/>
        <p:txBody>
          <a:bodyPr>
            <a:normAutofit fontScale="85000" lnSpcReduction="10000"/>
          </a:bodyPr>
          <a:lstStyle/>
          <a:p>
            <a:pPr marL="0" indent="0">
              <a:buNone/>
            </a:pPr>
            <a:r>
              <a:rPr lang="lt-LT" u="sng" dirty="0" smtClean="0">
                <a:solidFill>
                  <a:schemeClr val="bg1"/>
                </a:solidFill>
              </a:rPr>
              <a:t>I STROFA</a:t>
            </a:r>
          </a:p>
          <a:p>
            <a:pPr marL="0" indent="0">
              <a:buNone/>
            </a:pPr>
            <a:r>
              <a:rPr lang="lt-LT" dirty="0" smtClean="0">
                <a:solidFill>
                  <a:schemeClr val="bg1"/>
                </a:solidFill>
              </a:rPr>
              <a:t>   Nusakoma erdvė – ji kuriama vertikaliai (lakštingala gieda, alyvos, medžiai, mėnuo). Sudaromas pavasario nakties vaizdinys, sukuriamas jo ypatingumas („Alyvom kvepia senstanti naktis.“, „Žalias mėnuo per medžius atrieda.“), tačiau strofoje galima įžvelgti lyrinio subjekto </a:t>
            </a:r>
            <a:r>
              <a:rPr lang="lt-LT" dirty="0" err="1" smtClean="0">
                <a:solidFill>
                  <a:schemeClr val="bg1"/>
                </a:solidFill>
              </a:rPr>
              <a:t>priekaištingumą</a:t>
            </a:r>
            <a:r>
              <a:rPr lang="lt-LT" dirty="0" smtClean="0">
                <a:solidFill>
                  <a:schemeClr val="bg1"/>
                </a:solidFill>
              </a:rPr>
              <a:t> pavasario paveiktai gamtai, jos vaizdui („Skambi lakštingala triukšmingai gieda.“, „O žalias mėnuo per medžius atrieda/ Ir ima šviesti tiesiai į akis.“), kuri neleidžia jam užmigti ir savo vaizdiniai paneria į apmąstymų, prisiminimų gelmes.</a:t>
            </a:r>
            <a:endParaRPr lang="lt-LT" dirty="0">
              <a:solidFill>
                <a:schemeClr val="bg1"/>
              </a:solidFill>
            </a:endParaRPr>
          </a:p>
        </p:txBody>
      </p:sp>
    </p:spTree>
    <p:extLst>
      <p:ext uri="{BB962C8B-B14F-4D97-AF65-F5344CB8AC3E}">
        <p14:creationId xmlns:p14="http://schemas.microsoft.com/office/powerpoint/2010/main" val="32850241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chemeClr val="bg1"/>
                </a:solidFill>
              </a:rPr>
              <a:t>EILĖRAŠČIO PASAULIS</a:t>
            </a:r>
            <a:endParaRPr lang="lt-LT" dirty="0">
              <a:solidFill>
                <a:schemeClr val="bg1"/>
              </a:solidFill>
            </a:endParaRPr>
          </a:p>
        </p:txBody>
      </p:sp>
      <p:sp>
        <p:nvSpPr>
          <p:cNvPr id="3" name="Turinio vietos rezervavimo ženklas 2"/>
          <p:cNvSpPr>
            <a:spLocks noGrp="1"/>
          </p:cNvSpPr>
          <p:nvPr>
            <p:ph idx="1"/>
          </p:nvPr>
        </p:nvSpPr>
        <p:spPr/>
        <p:txBody>
          <a:bodyPr>
            <a:normAutofit fontScale="85000" lnSpcReduction="20000"/>
          </a:bodyPr>
          <a:lstStyle/>
          <a:p>
            <a:pPr marL="0" indent="0">
              <a:buNone/>
            </a:pPr>
            <a:r>
              <a:rPr lang="lt-LT" u="sng" dirty="0" smtClean="0">
                <a:solidFill>
                  <a:schemeClr val="bg1"/>
                </a:solidFill>
              </a:rPr>
              <a:t>II STROFA</a:t>
            </a:r>
          </a:p>
          <a:p>
            <a:pPr marL="0" indent="0">
              <a:buNone/>
            </a:pPr>
            <a:r>
              <a:rPr lang="lt-LT" dirty="0" smtClean="0">
                <a:solidFill>
                  <a:schemeClr val="bg1"/>
                </a:solidFill>
              </a:rPr>
              <a:t>  Nuo pavasario vaizdinių pereinama link lyrinio subjekto jausmų. Antrojoje strofoje </a:t>
            </a:r>
            <a:r>
              <a:rPr lang="lt-LT" dirty="0">
                <a:solidFill>
                  <a:schemeClr val="bg1"/>
                </a:solidFill>
              </a:rPr>
              <a:t>a</a:t>
            </a:r>
            <a:r>
              <a:rPr lang="lt-LT" dirty="0" smtClean="0">
                <a:solidFill>
                  <a:schemeClr val="bg1"/>
                </a:solidFill>
              </a:rPr>
              <a:t>tsiminimai užvaldo kalbančiojo mintis, kurios yra skaisčios ir gražios, bet kartu tolimos ir nepasiekiamos („Atsiminimai skrenda mėnesienoj/ Kaip angelai...“). Prisiminimus dar labiau pagilina, pagyvina, suteikia jiems asociacijų į kambarį krintantys  mėnulio spinduliai, medžių šešėliai („Užmigt nuo liepos silueto sienoj/ Ir nuo žalių mėnulio spindulių.“). Minčių gausos sukelti pojūčiai neleidžia lyriniam subjektui nurimti. </a:t>
            </a:r>
            <a:br>
              <a:rPr lang="lt-LT" dirty="0" smtClean="0">
                <a:solidFill>
                  <a:schemeClr val="bg1"/>
                </a:solidFill>
              </a:rPr>
            </a:br>
            <a:endParaRPr lang="lt-LT" dirty="0" smtClean="0">
              <a:solidFill>
                <a:schemeClr val="bg1"/>
              </a:solidFill>
            </a:endParaRPr>
          </a:p>
          <a:p>
            <a:pPr marL="0" indent="0">
              <a:buNone/>
            </a:pPr>
            <a:endParaRPr lang="lt-LT" dirty="0">
              <a:solidFill>
                <a:schemeClr val="bg1"/>
              </a:solidFill>
            </a:endParaRPr>
          </a:p>
        </p:txBody>
      </p:sp>
    </p:spTree>
    <p:extLst>
      <p:ext uri="{BB962C8B-B14F-4D97-AF65-F5344CB8AC3E}">
        <p14:creationId xmlns:p14="http://schemas.microsoft.com/office/powerpoint/2010/main" val="16057938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chemeClr val="bg1"/>
                </a:solidFill>
              </a:rPr>
              <a:t>EILĖRAŠČIO PASAULIS</a:t>
            </a:r>
            <a:endParaRPr lang="lt-LT" dirty="0">
              <a:solidFill>
                <a:schemeClr val="bg1"/>
              </a:solidFill>
            </a:endParaRPr>
          </a:p>
        </p:txBody>
      </p:sp>
      <p:sp>
        <p:nvSpPr>
          <p:cNvPr id="3" name="Turinio vietos rezervavimo ženklas 2"/>
          <p:cNvSpPr>
            <a:spLocks noGrp="1"/>
          </p:cNvSpPr>
          <p:nvPr>
            <p:ph idx="1"/>
          </p:nvPr>
        </p:nvSpPr>
        <p:spPr/>
        <p:txBody>
          <a:bodyPr>
            <a:normAutofit fontScale="85000" lnSpcReduction="10000"/>
          </a:bodyPr>
          <a:lstStyle/>
          <a:p>
            <a:pPr marL="0" indent="0">
              <a:buNone/>
            </a:pPr>
            <a:r>
              <a:rPr lang="lt-LT" u="sng" dirty="0" smtClean="0">
                <a:solidFill>
                  <a:schemeClr val="bg1"/>
                </a:solidFill>
              </a:rPr>
              <a:t>III STROFA</a:t>
            </a:r>
          </a:p>
          <a:p>
            <a:pPr marL="0" indent="0">
              <a:buNone/>
            </a:pPr>
            <a:r>
              <a:rPr lang="lt-LT" dirty="0">
                <a:solidFill>
                  <a:schemeClr val="bg1"/>
                </a:solidFill>
              </a:rPr>
              <a:t> </a:t>
            </a:r>
            <a:r>
              <a:rPr lang="lt-LT" dirty="0" smtClean="0">
                <a:solidFill>
                  <a:schemeClr val="bg1"/>
                </a:solidFill>
              </a:rPr>
              <a:t>  Paskutinėje </a:t>
            </a:r>
            <a:r>
              <a:rPr lang="lt-LT" dirty="0">
                <a:solidFill>
                  <a:schemeClr val="bg1"/>
                </a:solidFill>
              </a:rPr>
              <a:t>strofoje </a:t>
            </a:r>
            <a:r>
              <a:rPr lang="lt-LT" dirty="0" smtClean="0">
                <a:solidFill>
                  <a:schemeClr val="bg1"/>
                </a:solidFill>
              </a:rPr>
              <a:t>atspindima </a:t>
            </a:r>
            <a:r>
              <a:rPr lang="lt-LT" dirty="0">
                <a:solidFill>
                  <a:schemeClr val="bg1"/>
                </a:solidFill>
              </a:rPr>
              <a:t>laiko tėkmė. </a:t>
            </a:r>
            <a:r>
              <a:rPr lang="lt-LT" dirty="0" smtClean="0">
                <a:solidFill>
                  <a:schemeClr val="bg1"/>
                </a:solidFill>
              </a:rPr>
              <a:t>Ypatingoji, daug minčių kelianti </a:t>
            </a:r>
            <a:r>
              <a:rPr lang="lt-LT" dirty="0">
                <a:solidFill>
                  <a:schemeClr val="bg1"/>
                </a:solidFill>
              </a:rPr>
              <a:t>naktis </a:t>
            </a:r>
            <a:r>
              <a:rPr lang="lt-LT" dirty="0" smtClean="0">
                <a:solidFill>
                  <a:schemeClr val="bg1"/>
                </a:solidFill>
              </a:rPr>
              <a:t>nutrūksta, kalbantysis tarsi pereina į realųjį pasaulį - išgirsta </a:t>
            </a:r>
            <a:r>
              <a:rPr lang="lt-LT" dirty="0">
                <a:solidFill>
                  <a:schemeClr val="bg1"/>
                </a:solidFill>
              </a:rPr>
              <a:t>laikrodžio tiksėjimą. </a:t>
            </a:r>
            <a:r>
              <a:rPr lang="lt-LT" dirty="0" smtClean="0">
                <a:solidFill>
                  <a:schemeClr val="bg1"/>
                </a:solidFill>
              </a:rPr>
              <a:t>Visas pavasario nakties grožis dingsta lyg paprasta iliuzija, ir eilėraščio žmogų pasiekia tikras ir aiškus laikrodžio tiksėjimas („Ir </a:t>
            </a:r>
            <a:r>
              <a:rPr lang="lt-LT" dirty="0">
                <a:solidFill>
                  <a:schemeClr val="bg1"/>
                </a:solidFill>
              </a:rPr>
              <a:t>bėga jo tiksėjimas per </a:t>
            </a:r>
            <a:r>
              <a:rPr lang="lt-LT" dirty="0" smtClean="0">
                <a:solidFill>
                  <a:schemeClr val="bg1"/>
                </a:solidFill>
              </a:rPr>
              <a:t>stalą/ </a:t>
            </a:r>
            <a:r>
              <a:rPr lang="lt-LT" dirty="0">
                <a:solidFill>
                  <a:schemeClr val="bg1"/>
                </a:solidFill>
              </a:rPr>
              <a:t>Į džiaugsmą didelį, kurio nėra</a:t>
            </a:r>
            <a:r>
              <a:rPr lang="lt-LT" dirty="0" smtClean="0">
                <a:solidFill>
                  <a:schemeClr val="bg1"/>
                </a:solidFill>
              </a:rPr>
              <a:t>“.). Lyrinis subjektas suvokia patyręs</a:t>
            </a:r>
            <a:r>
              <a:rPr lang="lt-LT" dirty="0">
                <a:solidFill>
                  <a:schemeClr val="bg1"/>
                </a:solidFill>
              </a:rPr>
              <a:t>, jog laikas – </a:t>
            </a:r>
            <a:r>
              <a:rPr lang="lt-LT" dirty="0" smtClean="0">
                <a:solidFill>
                  <a:schemeClr val="bg1"/>
                </a:solidFill>
              </a:rPr>
              <a:t>melagis. Jis nepasitiki </a:t>
            </a:r>
            <a:r>
              <a:rPr lang="lt-LT" dirty="0">
                <a:solidFill>
                  <a:schemeClr val="bg1"/>
                </a:solidFill>
              </a:rPr>
              <a:t>ir supranta, jog </a:t>
            </a:r>
            <a:r>
              <a:rPr lang="lt-LT" dirty="0" smtClean="0">
                <a:solidFill>
                  <a:schemeClr val="bg1"/>
                </a:solidFill>
              </a:rPr>
              <a:t> puoselėjama ateities džiaugsmo ir laimės viltis yra nereali ir netikra</a:t>
            </a:r>
            <a:r>
              <a:rPr lang="lt-LT" dirty="0">
                <a:solidFill>
                  <a:schemeClr val="bg1"/>
                </a:solidFill>
              </a:rPr>
              <a:t>.</a:t>
            </a:r>
            <a:endParaRPr lang="lt-LT" u="sng" dirty="0">
              <a:solidFill>
                <a:schemeClr val="bg1"/>
              </a:solidFill>
            </a:endParaRPr>
          </a:p>
        </p:txBody>
      </p:sp>
    </p:spTree>
    <p:extLst>
      <p:ext uri="{BB962C8B-B14F-4D97-AF65-F5344CB8AC3E}">
        <p14:creationId xmlns:p14="http://schemas.microsoft.com/office/powerpoint/2010/main" val="9199966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chemeClr val="bg1"/>
                </a:solidFill>
              </a:rPr>
              <a:t>POJŪČIAI</a:t>
            </a:r>
            <a:endParaRPr lang="lt-LT" dirty="0">
              <a:solidFill>
                <a:schemeClr val="bg1"/>
              </a:solidFill>
            </a:endParaRPr>
          </a:p>
        </p:txBody>
      </p:sp>
      <p:sp>
        <p:nvSpPr>
          <p:cNvPr id="3" name="Turinio vietos rezervavimo ženklas 2"/>
          <p:cNvSpPr>
            <a:spLocks noGrp="1"/>
          </p:cNvSpPr>
          <p:nvPr>
            <p:ph idx="1"/>
          </p:nvPr>
        </p:nvSpPr>
        <p:spPr>
          <a:xfrm>
            <a:off x="457200" y="1600200"/>
            <a:ext cx="8229600" cy="5069160"/>
          </a:xfrm>
        </p:spPr>
        <p:txBody>
          <a:bodyPr>
            <a:normAutofit fontScale="92500" lnSpcReduction="10000"/>
          </a:bodyPr>
          <a:lstStyle/>
          <a:p>
            <a:pPr marL="0" indent="0">
              <a:buNone/>
            </a:pPr>
            <a:r>
              <a:rPr lang="lt-LT" dirty="0" smtClean="0">
                <a:solidFill>
                  <a:schemeClr val="bg1"/>
                </a:solidFill>
              </a:rPr>
              <a:t>   </a:t>
            </a:r>
            <a:r>
              <a:rPr lang="lt-LT" sz="2800" dirty="0" smtClean="0">
                <a:solidFill>
                  <a:schemeClr val="bg1"/>
                </a:solidFill>
              </a:rPr>
              <a:t>Eilėraštyje galima įžvelgti daug žmogiškųjų pojūčių:</a:t>
            </a:r>
          </a:p>
          <a:p>
            <a:pPr marL="0" indent="0">
              <a:buNone/>
            </a:pPr>
            <a:r>
              <a:rPr lang="lt-LT" sz="2800" b="1" dirty="0" smtClean="0">
                <a:solidFill>
                  <a:schemeClr val="bg1"/>
                </a:solidFill>
              </a:rPr>
              <a:t>Vaizdas: </a:t>
            </a:r>
            <a:r>
              <a:rPr lang="lt-LT" sz="2800" dirty="0" smtClean="0">
                <a:solidFill>
                  <a:schemeClr val="bg1"/>
                </a:solidFill>
              </a:rPr>
              <a:t>eilėraštyje vyrauja nedidelė spalvų gama. Spalvos yra gana kontrastingos, jos minimos nekonkrečiai: juoda (naktis), balta (angelai, šviesa), žalia (žalias mėnuo, liepa).</a:t>
            </a:r>
          </a:p>
          <a:p>
            <a:pPr marL="0" indent="0">
              <a:buNone/>
            </a:pPr>
            <a:r>
              <a:rPr lang="lt-LT" sz="2800" b="1" dirty="0" smtClean="0">
                <a:solidFill>
                  <a:schemeClr val="bg1"/>
                </a:solidFill>
              </a:rPr>
              <a:t>Kvapas: </a:t>
            </a:r>
            <a:r>
              <a:rPr lang="lt-LT" sz="2800" dirty="0" smtClean="0">
                <a:solidFill>
                  <a:schemeClr val="bg1"/>
                </a:solidFill>
              </a:rPr>
              <a:t>„Alyvom kvepia senstanti naktis.“</a:t>
            </a:r>
          </a:p>
          <a:p>
            <a:pPr marL="0" indent="0">
              <a:buNone/>
            </a:pPr>
            <a:r>
              <a:rPr lang="lt-LT" sz="2800" b="1" dirty="0" smtClean="0">
                <a:solidFill>
                  <a:schemeClr val="bg1"/>
                </a:solidFill>
              </a:rPr>
              <a:t>Garsas: </a:t>
            </a:r>
            <a:r>
              <a:rPr lang="lt-LT" sz="2800" dirty="0" smtClean="0">
                <a:solidFill>
                  <a:schemeClr val="bg1"/>
                </a:solidFill>
              </a:rPr>
              <a:t>„Skambi lakštingala triukšmingai gieda.“, „O laikrodis kartoja seną melą &lt;...&gt; Ir bėga jo tiksėjimas per stalą.“</a:t>
            </a:r>
          </a:p>
          <a:p>
            <a:pPr marL="0" indent="0">
              <a:buNone/>
            </a:pPr>
            <a:r>
              <a:rPr lang="lt-LT" sz="2800" b="1" dirty="0" smtClean="0">
                <a:solidFill>
                  <a:schemeClr val="bg1"/>
                </a:solidFill>
              </a:rPr>
              <a:t>Judesiai: </a:t>
            </a:r>
            <a:r>
              <a:rPr lang="lt-LT" sz="2800" dirty="0" smtClean="0">
                <a:solidFill>
                  <a:schemeClr val="bg1"/>
                </a:solidFill>
              </a:rPr>
              <a:t>pradžioje judesiai lengvi, kuriantys apmąstymams tinkančią atmosferą (gieda, šviečia, skrenda), vėliau veiksmas lyg sudrumsčia pastarąjį (kartoja seną melą, laimė šypsosi, bėga jo tiksėjimas).</a:t>
            </a:r>
          </a:p>
          <a:p>
            <a:pPr marL="0" indent="0">
              <a:buNone/>
            </a:pPr>
            <a:endParaRPr lang="lt-LT" dirty="0" smtClean="0">
              <a:solidFill>
                <a:schemeClr val="bg1"/>
              </a:solidFill>
            </a:endParaRPr>
          </a:p>
          <a:p>
            <a:pPr marL="0" indent="0">
              <a:buNone/>
            </a:pPr>
            <a:endParaRPr lang="lt-LT" dirty="0" smtClean="0">
              <a:solidFill>
                <a:schemeClr val="bg1"/>
              </a:solidFill>
            </a:endParaRPr>
          </a:p>
          <a:p>
            <a:pPr marL="0" indent="0">
              <a:buNone/>
            </a:pPr>
            <a:endParaRPr lang="lt-LT" dirty="0" smtClean="0">
              <a:solidFill>
                <a:schemeClr val="bg1"/>
              </a:solidFill>
            </a:endParaRPr>
          </a:p>
          <a:p>
            <a:pPr marL="0" indent="0">
              <a:buNone/>
            </a:pPr>
            <a:endParaRPr lang="lt-LT" dirty="0" smtClean="0">
              <a:solidFill>
                <a:schemeClr val="bg1"/>
              </a:solidFill>
            </a:endParaRPr>
          </a:p>
          <a:p>
            <a:pPr marL="0" indent="0">
              <a:buNone/>
            </a:pPr>
            <a:endParaRPr lang="lt-LT" dirty="0">
              <a:solidFill>
                <a:schemeClr val="bg1"/>
              </a:solidFill>
            </a:endParaRPr>
          </a:p>
        </p:txBody>
      </p:sp>
    </p:spTree>
    <p:extLst>
      <p:ext uri="{BB962C8B-B14F-4D97-AF65-F5344CB8AC3E}">
        <p14:creationId xmlns:p14="http://schemas.microsoft.com/office/powerpoint/2010/main" val="15583607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292</TotalTime>
  <Words>840</Words>
  <Application>Microsoft Office PowerPoint</Application>
  <PresentationFormat>Demonstracija ekrane (4:3)</PresentationFormat>
  <Paragraphs>81</Paragraphs>
  <Slides>18</Slides>
  <Notes>0</Notes>
  <HiddenSlides>0</HiddenSlides>
  <MMClips>0</MMClips>
  <ScaleCrop>false</ScaleCrop>
  <HeadingPairs>
    <vt:vector size="4" baseType="variant">
      <vt:variant>
        <vt:lpstr>Tema</vt:lpstr>
      </vt:variant>
      <vt:variant>
        <vt:i4>1</vt:i4>
      </vt:variant>
      <vt:variant>
        <vt:lpstr>Skaidrių pavadinimai</vt:lpstr>
      </vt:variant>
      <vt:variant>
        <vt:i4>18</vt:i4>
      </vt:variant>
    </vt:vector>
  </HeadingPairs>
  <TitlesOfParts>
    <vt:vector size="19" baseType="lpstr">
      <vt:lpstr>Office tema</vt:lpstr>
      <vt:lpstr>Henrikas Radauskas „PAVASARIO NAKTIS“</vt:lpstr>
      <vt:lpstr>HENRIKAS RADAUSKAS</vt:lpstr>
      <vt:lpstr>„Pavasario naktis“</vt:lpstr>
      <vt:lpstr>PAVADINIMAS</vt:lpstr>
      <vt:lpstr>TEMA</vt:lpstr>
      <vt:lpstr>EILĖRAŠČIO PASAULIS</vt:lpstr>
      <vt:lpstr>EILĖRAŠČIO PASAULIS</vt:lpstr>
      <vt:lpstr>EILĖRAŠČIO PASAULIS</vt:lpstr>
      <vt:lpstr>POJŪČIAI</vt:lpstr>
      <vt:lpstr>EILĖRAŠČIO ŽMOGUS</vt:lpstr>
      <vt:lpstr>NUOTAIKA</vt:lpstr>
      <vt:lpstr>VERTYBĖS</vt:lpstr>
      <vt:lpstr>EILĖRAŠČIO KALBA</vt:lpstr>
      <vt:lpstr>EILĖRAŠČIO KALBA</vt:lpstr>
      <vt:lpstr>EILĖRAŠČIO KALBA</vt:lpstr>
      <vt:lpstr>KONTEKSTAS</vt:lpstr>
      <vt:lpstr>IŠVADOS</vt:lpstr>
      <vt:lpstr>ŠALTINIAI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Henrikas Radauskas „PAVASARIO NAKTIS“</dc:title>
  <dc:creator>Asmeninis</dc:creator>
  <cp:lastModifiedBy>Vartotojas</cp:lastModifiedBy>
  <cp:revision>30</cp:revision>
  <dcterms:created xsi:type="dcterms:W3CDTF">2012-11-04T11:01:58Z</dcterms:created>
  <dcterms:modified xsi:type="dcterms:W3CDTF">2012-11-14T12:41:46Z</dcterms:modified>
</cp:coreProperties>
</file>