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80" r:id="rId4"/>
    <p:sldId id="279" r:id="rId5"/>
    <p:sldId id="281" r:id="rId6"/>
    <p:sldId id="282" r:id="rId7"/>
    <p:sldId id="284" r:id="rId8"/>
    <p:sldId id="283" r:id="rId9"/>
    <p:sldId id="285" r:id="rId10"/>
    <p:sldId id="286" r:id="rId11"/>
    <p:sldId id="287" r:id="rId12"/>
    <p:sldId id="288" r:id="rId13"/>
    <p:sldId id="289" r:id="rId14"/>
    <p:sldId id="290" r:id="rId15"/>
    <p:sldId id="296" r:id="rId16"/>
    <p:sldId id="292" r:id="rId17"/>
    <p:sldId id="291" r:id="rId18"/>
    <p:sldId id="294" r:id="rId19"/>
    <p:sldId id="295" r:id="rId20"/>
    <p:sldId id="297" r:id="rId21"/>
    <p:sldId id="293" r:id="rId22"/>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92929"/>
    <a:srgbClr val="4D4D4D"/>
    <a:srgbClr val="B92D14"/>
    <a:srgbClr val="35759D"/>
    <a:srgbClr val="35B19D"/>
    <a:srgbClr val="777777"/>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47" autoAdjust="0"/>
    <p:restoredTop sz="95573" autoAdjust="0"/>
  </p:normalViewPr>
  <p:slideViewPr>
    <p:cSldViewPr>
      <p:cViewPr>
        <p:scale>
          <a:sx n="106" d="100"/>
          <a:sy n="106" d="100"/>
        </p:scale>
        <p:origin x="-210"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733604AE-F3E9-4D44-BADF-1EA71AAEFFFC}" type="slidenum">
              <a:rPr lang="en-US"/>
              <a:pPr>
                <a:defRPr/>
              </a:pPr>
              <a:t>‹#›</a:t>
            </a:fld>
            <a:endParaRPr lang="en-US"/>
          </a:p>
        </p:txBody>
      </p:sp>
    </p:spTree>
    <p:extLst>
      <p:ext uri="{BB962C8B-B14F-4D97-AF65-F5344CB8AC3E}">
        <p14:creationId xmlns:p14="http://schemas.microsoft.com/office/powerpoint/2010/main" val="29911947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miter lim="800000"/>
            <a:headEnd/>
            <a:tailEnd/>
          </a:ln>
        </p:spPr>
        <p:txBody>
          <a:bodyPr/>
          <a:lstStyle/>
          <a:p>
            <a:fld id="{F3F9316B-5329-4CBD-8027-FCF52698FA31}" type="slidenum">
              <a:rPr lang="en-US"/>
              <a:pPr/>
              <a:t>1</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miter lim="800000"/>
            <a:headEnd/>
            <a:tailEnd/>
          </a:ln>
        </p:spPr>
        <p:txBody>
          <a:bodyPr/>
          <a:lstStyle/>
          <a:p>
            <a:fld id="{0AC9F246-C7A3-4349-9E17-13ACA9F60BD0}" type="slidenum">
              <a:rPr lang="en-US"/>
              <a:pPr/>
              <a:t>2</a:t>
            </a:fld>
            <a:endParaRPr lang="en-US" dirty="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4</a:t>
            </a:fld>
            <a:endParaRPr lang="en-US" dirty="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5</a:t>
            </a:fld>
            <a:endParaRPr lang="en-US" dirty="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6</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7</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8</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9</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10</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11</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12</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13</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14</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16</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17</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18</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19</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20</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miter lim="800000"/>
            <a:headEnd/>
            <a:tailEnd/>
          </a:ln>
        </p:spPr>
        <p:txBody>
          <a:bodyPr/>
          <a:lstStyle/>
          <a:p>
            <a:fld id="{C6E362A8-7E18-44C6-8534-7FBCE469A5E9}" type="slidenum">
              <a:rPr lang="en-US"/>
              <a:pPr/>
              <a:t>21</a:t>
            </a:fld>
            <a:endParaRPr 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5334000"/>
            <a:ext cx="7772400" cy="70485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algn="r">
              <a:defRPr sz="3600">
                <a:solidFill>
                  <a:schemeClr val="bg1"/>
                </a:solidFill>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990600" y="5867400"/>
            <a:ext cx="7772400" cy="53340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marL="0" indent="0" algn="r">
              <a:buFontTx/>
              <a:buNone/>
              <a:defRPr sz="2400">
                <a:solidFill>
                  <a:schemeClr val="bg1"/>
                </a:solidFill>
              </a:defRPr>
            </a:lvl1pPr>
          </a:lstStyle>
          <a:p>
            <a:pPr lvl="0"/>
            <a:r>
              <a:rPr 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417638"/>
            <a:ext cx="18288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1417638"/>
            <a:ext cx="53340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417638"/>
            <a:ext cx="7315200" cy="715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914400" y="2438400"/>
            <a:ext cx="73152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Microsoft Sans Serif" pitchFamily="34" charset="0"/>
        </a:defRPr>
      </a:lvl2pPr>
      <a:lvl3pPr algn="l" rtl="0" eaLnBrk="1" fontAlgn="base" hangingPunct="1">
        <a:spcBef>
          <a:spcPct val="0"/>
        </a:spcBef>
        <a:spcAft>
          <a:spcPct val="0"/>
        </a:spcAft>
        <a:defRPr sz="4400">
          <a:solidFill>
            <a:schemeClr val="tx1"/>
          </a:solidFill>
          <a:latin typeface="Microsoft Sans Serif" pitchFamily="34" charset="0"/>
        </a:defRPr>
      </a:lvl3pPr>
      <a:lvl4pPr algn="l" rtl="0" eaLnBrk="1" fontAlgn="base" hangingPunct="1">
        <a:spcBef>
          <a:spcPct val="0"/>
        </a:spcBef>
        <a:spcAft>
          <a:spcPct val="0"/>
        </a:spcAft>
        <a:defRPr sz="4400">
          <a:solidFill>
            <a:schemeClr val="tx1"/>
          </a:solidFill>
          <a:latin typeface="Microsoft Sans Serif" pitchFamily="34" charset="0"/>
        </a:defRPr>
      </a:lvl4pPr>
      <a:lvl5pPr algn="l" rtl="0" eaLnBrk="1" fontAlgn="base" hangingPunct="1">
        <a:spcBef>
          <a:spcPct val="0"/>
        </a:spcBef>
        <a:spcAft>
          <a:spcPct val="0"/>
        </a:spcAft>
        <a:defRPr sz="4400">
          <a:solidFill>
            <a:schemeClr val="tx1"/>
          </a:solidFill>
          <a:latin typeface="Microsoft Sans Serif" pitchFamily="34" charset="0"/>
        </a:defRPr>
      </a:lvl5pPr>
      <a:lvl6pPr marL="457200" algn="l" rtl="0" eaLnBrk="1" fontAlgn="base" hangingPunct="1">
        <a:spcBef>
          <a:spcPct val="0"/>
        </a:spcBef>
        <a:spcAft>
          <a:spcPct val="0"/>
        </a:spcAft>
        <a:defRPr sz="4400">
          <a:solidFill>
            <a:schemeClr val="tx1"/>
          </a:solidFill>
          <a:latin typeface="Microsoft Sans Serif" pitchFamily="34" charset="0"/>
        </a:defRPr>
      </a:lvl6pPr>
      <a:lvl7pPr marL="914400" algn="l" rtl="0" eaLnBrk="1" fontAlgn="base" hangingPunct="1">
        <a:spcBef>
          <a:spcPct val="0"/>
        </a:spcBef>
        <a:spcAft>
          <a:spcPct val="0"/>
        </a:spcAft>
        <a:defRPr sz="4400">
          <a:solidFill>
            <a:schemeClr val="tx1"/>
          </a:solidFill>
          <a:latin typeface="Microsoft Sans Serif" pitchFamily="34" charset="0"/>
        </a:defRPr>
      </a:lvl7pPr>
      <a:lvl8pPr marL="1371600" algn="l" rtl="0" eaLnBrk="1" fontAlgn="base" hangingPunct="1">
        <a:spcBef>
          <a:spcPct val="0"/>
        </a:spcBef>
        <a:spcAft>
          <a:spcPct val="0"/>
        </a:spcAft>
        <a:defRPr sz="4400">
          <a:solidFill>
            <a:schemeClr val="tx1"/>
          </a:solidFill>
          <a:latin typeface="Microsoft Sans Serif" pitchFamily="34" charset="0"/>
        </a:defRPr>
      </a:lvl8pPr>
      <a:lvl9pPr marL="1828800" algn="l" rtl="0" eaLnBrk="1" fontAlgn="base" hangingPunct="1">
        <a:spcBef>
          <a:spcPct val="0"/>
        </a:spcBef>
        <a:spcAft>
          <a:spcPct val="0"/>
        </a:spcAft>
        <a:defRPr sz="4400">
          <a:solidFill>
            <a:schemeClr val="tx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Rectangle 5"/>
          <p:cNvSpPr>
            <a:spLocks noGrp="1" noChangeArrowheads="1"/>
          </p:cNvSpPr>
          <p:nvPr>
            <p:ph type="ctrTitle"/>
          </p:nvPr>
        </p:nvSpPr>
        <p:spPr>
          <a:xfrm>
            <a:off x="4267200" y="1066800"/>
            <a:ext cx="5029200" cy="1143000"/>
          </a:xfrm>
        </p:spPr>
        <p:txBody>
          <a:bodyPr/>
          <a:lstStyle/>
          <a:p>
            <a:pPr algn="ctr" eaLnBrk="1" hangingPunct="1"/>
            <a:r>
              <a:rPr lang="lt-LT" sz="5400" dirty="0" smtClean="0">
                <a:solidFill>
                  <a:srgbClr val="4D4D4D"/>
                </a:solidFill>
              </a:rPr>
              <a:t>Henrikas Radauskas</a:t>
            </a:r>
            <a:br>
              <a:rPr lang="lt-LT" sz="5400" dirty="0" smtClean="0">
                <a:solidFill>
                  <a:srgbClr val="4D4D4D"/>
                </a:solidFill>
              </a:rPr>
            </a:br>
            <a:r>
              <a:rPr lang="lt-LT" sz="5400" dirty="0" smtClean="0">
                <a:solidFill>
                  <a:srgbClr val="4D4D4D"/>
                </a:solidFill>
              </a:rPr>
              <a:t>“Pasaka”</a:t>
            </a:r>
          </a:p>
        </p:txBody>
      </p:sp>
      <p:sp>
        <p:nvSpPr>
          <p:cNvPr id="2051" name="Rectangle 8"/>
          <p:cNvSpPr>
            <a:spLocks noGrp="1" noChangeArrowheads="1"/>
          </p:cNvSpPr>
          <p:nvPr>
            <p:ph type="subTitle" idx="1"/>
          </p:nvPr>
        </p:nvSpPr>
        <p:spPr>
          <a:xfrm>
            <a:off x="5791200" y="5486400"/>
            <a:ext cx="2895600" cy="533400"/>
          </a:xfrm>
        </p:spPr>
        <p:txBody>
          <a:bodyPr/>
          <a:lstStyle/>
          <a:p>
            <a:pPr algn="ctr" eaLnBrk="1" hangingPunct="1"/>
            <a:r>
              <a:rPr lang="lt-LT" dirty="0" smtClean="0">
                <a:solidFill>
                  <a:srgbClr val="777777"/>
                </a:solidFill>
              </a:rPr>
              <a:t>    Darbą atliko</a:t>
            </a:r>
          </a:p>
          <a:p>
            <a:pPr algn="ctr" eaLnBrk="1" hangingPunct="1"/>
            <a:r>
              <a:rPr lang="lt-LT" dirty="0" smtClean="0">
                <a:solidFill>
                  <a:srgbClr val="777777"/>
                </a:solidFill>
              </a:rPr>
              <a:t>Greta Mierkytė  </a:t>
            </a:r>
            <a:endParaRPr lang="ru-RU" dirty="0" smtClean="0">
              <a:solidFill>
                <a:srgbClr val="777777"/>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066800" y="457200"/>
            <a:ext cx="7315200" cy="715962"/>
          </a:xfrm>
        </p:spPr>
        <p:txBody>
          <a:bodyPr/>
          <a:lstStyle/>
          <a:p>
            <a:pPr algn="ctr" eaLnBrk="1" hangingPunct="1"/>
            <a:r>
              <a:rPr lang="lt-LT" sz="4000" b="1" dirty="0" smtClean="0">
                <a:solidFill>
                  <a:schemeClr val="accent5">
                    <a:lumMod val="10000"/>
                  </a:schemeClr>
                </a:solidFill>
              </a:rPr>
              <a:t>PASAKA</a:t>
            </a:r>
            <a:endParaRPr lang="ru-RU" sz="4000" b="1" dirty="0" smtClean="0">
              <a:solidFill>
                <a:schemeClr val="accent5">
                  <a:lumMod val="10000"/>
                </a:schemeClr>
              </a:solidFill>
            </a:endParaRPr>
          </a:p>
        </p:txBody>
      </p:sp>
      <p:sp>
        <p:nvSpPr>
          <p:cNvPr id="3075" name="Rectangle 5"/>
          <p:cNvSpPr>
            <a:spLocks noGrp="1" noChangeArrowheads="1"/>
          </p:cNvSpPr>
          <p:nvPr>
            <p:ph type="body" idx="1"/>
          </p:nvPr>
        </p:nvSpPr>
        <p:spPr>
          <a:xfrm>
            <a:off x="1066800" y="1447800"/>
            <a:ext cx="7315200" cy="4724400"/>
          </a:xfrm>
        </p:spPr>
        <p:txBody>
          <a:bodyPr/>
          <a:lstStyle/>
          <a:p>
            <a:pPr algn="ctr" eaLnBrk="1" hangingPunct="1">
              <a:lnSpc>
                <a:spcPct val="80000"/>
              </a:lnSpc>
              <a:buNone/>
            </a:pPr>
            <a:r>
              <a:rPr lang="lt-LT" sz="2000" dirty="0" smtClean="0">
                <a:solidFill>
                  <a:schemeClr val="accent5">
                    <a:lumMod val="10000"/>
                  </a:schemeClr>
                </a:solidFill>
              </a:rPr>
              <a:t>Pro dūmus traukinio, pro vielas telefono,</a:t>
            </a:r>
          </a:p>
          <a:p>
            <a:pPr algn="ctr" eaLnBrk="1" hangingPunct="1">
              <a:lnSpc>
                <a:spcPct val="80000"/>
              </a:lnSpc>
              <a:buNone/>
            </a:pPr>
            <a:r>
              <a:rPr lang="lt-LT" sz="2000" dirty="0" smtClean="0">
                <a:solidFill>
                  <a:schemeClr val="accent5">
                    <a:lumMod val="10000"/>
                  </a:schemeClr>
                </a:solidFill>
              </a:rPr>
              <a:t>Pro užrakintas geležies duris,</a:t>
            </a:r>
          </a:p>
          <a:p>
            <a:pPr algn="ctr" eaLnBrk="1" hangingPunct="1">
              <a:lnSpc>
                <a:spcPct val="80000"/>
              </a:lnSpc>
              <a:buNone/>
            </a:pPr>
            <a:r>
              <a:rPr lang="lt-LT" sz="2000" dirty="0" smtClean="0">
                <a:solidFill>
                  <a:schemeClr val="accent5">
                    <a:lumMod val="10000"/>
                  </a:schemeClr>
                </a:solidFill>
              </a:rPr>
              <a:t>Pro šaltą žiburį beprotiškai geltoną,</a:t>
            </a:r>
          </a:p>
          <a:p>
            <a:pPr algn="ctr" eaLnBrk="1" hangingPunct="1">
              <a:lnSpc>
                <a:spcPct val="80000"/>
              </a:lnSpc>
              <a:buNone/>
            </a:pPr>
            <a:r>
              <a:rPr lang="lt-LT" sz="2000" dirty="0" smtClean="0">
                <a:solidFill>
                  <a:schemeClr val="accent5">
                    <a:lumMod val="10000"/>
                  </a:schemeClr>
                </a:solidFill>
              </a:rPr>
              <a:t>Pro karštą ašarą, kuri tuojau nukris,</a:t>
            </a:r>
          </a:p>
          <a:p>
            <a:pPr algn="ctr" eaLnBrk="1" hangingPunct="1">
              <a:lnSpc>
                <a:spcPct val="80000"/>
              </a:lnSpc>
              <a:buNone/>
            </a:pPr>
            <a:endParaRPr lang="lt-LT" sz="2000" dirty="0" smtClean="0">
              <a:solidFill>
                <a:schemeClr val="accent5">
                  <a:lumMod val="10000"/>
                </a:schemeClr>
              </a:solidFill>
            </a:endParaRPr>
          </a:p>
          <a:p>
            <a:pPr algn="ctr" eaLnBrk="1" hangingPunct="1">
              <a:lnSpc>
                <a:spcPct val="80000"/>
              </a:lnSpc>
              <a:buNone/>
            </a:pPr>
            <a:r>
              <a:rPr lang="lt-LT" sz="2000" dirty="0" smtClean="0">
                <a:solidFill>
                  <a:schemeClr val="accent5">
                    <a:lumMod val="10000"/>
                  </a:schemeClr>
                </a:solidFill>
              </a:rPr>
              <a:t>Pro gervių virtinę, kuri į šiaurę lekia,</a:t>
            </a:r>
          </a:p>
          <a:p>
            <a:pPr algn="ctr" eaLnBrk="1" hangingPunct="1">
              <a:lnSpc>
                <a:spcPct val="80000"/>
              </a:lnSpc>
              <a:buNone/>
            </a:pPr>
            <a:r>
              <a:rPr lang="lt-LT" sz="2000" dirty="0" smtClean="0">
                <a:solidFill>
                  <a:schemeClr val="accent5">
                    <a:lumMod val="10000"/>
                  </a:schemeClr>
                </a:solidFill>
              </a:rPr>
              <a:t>Pro gnomų požemiuose suneštus turtus – </a:t>
            </a:r>
          </a:p>
          <a:p>
            <a:pPr algn="ctr" eaLnBrk="1" hangingPunct="1">
              <a:lnSpc>
                <a:spcPct val="80000"/>
              </a:lnSpc>
              <a:buNone/>
            </a:pPr>
            <a:r>
              <a:rPr lang="lt-LT" sz="2000" dirty="0" smtClean="0">
                <a:solidFill>
                  <a:schemeClr val="accent5">
                    <a:lumMod val="10000"/>
                  </a:schemeClr>
                </a:solidFill>
              </a:rPr>
              <a:t>Atskrenda Pasaka, atogrąžų karšta plaštakė,</a:t>
            </a:r>
          </a:p>
          <a:p>
            <a:pPr algn="ctr" eaLnBrk="1" hangingPunct="1">
              <a:lnSpc>
                <a:spcPct val="80000"/>
              </a:lnSpc>
              <a:buNone/>
            </a:pPr>
            <a:r>
              <a:rPr lang="lt-LT" sz="2000" dirty="0" smtClean="0">
                <a:solidFill>
                  <a:schemeClr val="accent5">
                    <a:lumMod val="10000"/>
                  </a:schemeClr>
                </a:solidFill>
              </a:rPr>
              <a:t>Ir mirga margas spindulių lietus.</a:t>
            </a:r>
          </a:p>
          <a:p>
            <a:pPr algn="ctr" eaLnBrk="1" hangingPunct="1">
              <a:lnSpc>
                <a:spcPct val="80000"/>
              </a:lnSpc>
              <a:buNone/>
            </a:pPr>
            <a:endParaRPr lang="lt-LT" sz="2000" dirty="0" smtClean="0">
              <a:solidFill>
                <a:srgbClr val="777777"/>
              </a:solidFill>
            </a:endParaRPr>
          </a:p>
          <a:p>
            <a:pPr algn="ctr" eaLnBrk="1" hangingPunct="1">
              <a:lnSpc>
                <a:spcPct val="80000"/>
              </a:lnSpc>
              <a:buNone/>
            </a:pPr>
            <a:r>
              <a:rPr lang="lt-LT" sz="2000" dirty="0" smtClean="0">
                <a:solidFill>
                  <a:schemeClr val="accent5">
                    <a:lumMod val="10000"/>
                  </a:schemeClr>
                </a:solidFill>
              </a:rPr>
              <a:t>Septynias mylias žengia vaiko koja.</a:t>
            </a:r>
          </a:p>
          <a:p>
            <a:pPr algn="ctr" eaLnBrk="1" hangingPunct="1">
              <a:lnSpc>
                <a:spcPct val="80000"/>
              </a:lnSpc>
              <a:buNone/>
            </a:pPr>
            <a:r>
              <a:rPr lang="lt-LT" sz="2000" dirty="0" smtClean="0">
                <a:solidFill>
                  <a:schemeClr val="accent5">
                    <a:lumMod val="10000"/>
                  </a:schemeClr>
                </a:solidFill>
              </a:rPr>
              <a:t>Našlaitės neliečia vilkai pikti.</a:t>
            </a:r>
          </a:p>
          <a:p>
            <a:pPr algn="ctr" eaLnBrk="1" hangingPunct="1">
              <a:lnSpc>
                <a:spcPct val="80000"/>
              </a:lnSpc>
              <a:buNone/>
            </a:pPr>
            <a:r>
              <a:rPr lang="lt-LT" sz="2000" dirty="0" smtClean="0">
                <a:solidFill>
                  <a:schemeClr val="accent5">
                    <a:lumMod val="10000"/>
                  </a:schemeClr>
                </a:solidFill>
              </a:rPr>
              <a:t>O Eglės broliai dalgiais sukapoja</a:t>
            </a:r>
          </a:p>
          <a:p>
            <a:pPr algn="ctr" eaLnBrk="1" hangingPunct="1">
              <a:lnSpc>
                <a:spcPct val="80000"/>
              </a:lnSpc>
              <a:buNone/>
            </a:pPr>
            <a:r>
              <a:rPr lang="lt-LT" sz="2000" dirty="0" smtClean="0">
                <a:solidFill>
                  <a:schemeClr val="accent5">
                    <a:lumMod val="10000"/>
                  </a:schemeClr>
                </a:solidFill>
              </a:rPr>
              <a:t>Jos vyrą žaltį jūros pakrašty.</a:t>
            </a:r>
            <a:endParaRPr lang="ru-RU" sz="2000" dirty="0" smtClean="0">
              <a:solidFill>
                <a:schemeClr val="accent5">
                  <a:lumMod val="1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00200"/>
            <a:ext cx="7315200" cy="4800600"/>
          </a:xfrm>
        </p:spPr>
        <p:txBody>
          <a:bodyPr/>
          <a:lstStyle/>
          <a:p>
            <a:pPr algn="ctr">
              <a:buNone/>
            </a:pPr>
            <a:r>
              <a:rPr lang="lt-LT" sz="2000" dirty="0" smtClean="0">
                <a:solidFill>
                  <a:schemeClr val="accent5">
                    <a:lumMod val="10000"/>
                  </a:schemeClr>
                </a:solidFill>
              </a:rPr>
              <a:t>Voras su trupiniu į dangų kelias.</a:t>
            </a:r>
          </a:p>
          <a:p>
            <a:pPr algn="ctr">
              <a:buNone/>
            </a:pPr>
            <a:r>
              <a:rPr lang="lt-LT" sz="2000" dirty="0" smtClean="0">
                <a:solidFill>
                  <a:schemeClr val="accent5">
                    <a:lumMod val="10000"/>
                  </a:schemeClr>
                </a:solidFill>
              </a:rPr>
              <a:t>Kalba akmuo ir medis nebylys.</a:t>
            </a:r>
          </a:p>
          <a:p>
            <a:pPr algn="ctr">
              <a:buNone/>
            </a:pPr>
            <a:r>
              <a:rPr lang="lt-LT" sz="2000" dirty="0" smtClean="0">
                <a:solidFill>
                  <a:schemeClr val="accent5">
                    <a:lumMod val="10000"/>
                  </a:schemeClr>
                </a:solidFill>
              </a:rPr>
              <a:t>Ir jieško laimės, ant aklos kumelės</a:t>
            </a:r>
          </a:p>
          <a:p>
            <a:pPr algn="ctr">
              <a:buNone/>
            </a:pPr>
            <a:r>
              <a:rPr lang="lt-LT" sz="2000" dirty="0" smtClean="0">
                <a:solidFill>
                  <a:schemeClr val="accent5">
                    <a:lumMod val="10000"/>
                  </a:schemeClr>
                </a:solidFill>
              </a:rPr>
              <a:t>Per visą žemę jodamas, kvailys.</a:t>
            </a:r>
          </a:p>
          <a:p>
            <a:pPr algn="ctr">
              <a:buNone/>
            </a:pPr>
            <a:endParaRPr lang="lt-LT" sz="2000" dirty="0" smtClean="0">
              <a:solidFill>
                <a:schemeClr val="accent5">
                  <a:lumMod val="10000"/>
                </a:schemeClr>
              </a:solidFill>
            </a:endParaRPr>
          </a:p>
          <a:p>
            <a:pPr algn="ctr">
              <a:buNone/>
            </a:pPr>
            <a:r>
              <a:rPr lang="lt-LT" sz="2000" dirty="0" smtClean="0">
                <a:solidFill>
                  <a:schemeClr val="accent5">
                    <a:lumMod val="10000"/>
                  </a:schemeClr>
                </a:solidFill>
              </a:rPr>
              <a:t>Pasaulis juokiasi, paspendęs savo tinklą</a:t>
            </a:r>
          </a:p>
          <a:p>
            <a:pPr algn="ctr">
              <a:buNone/>
            </a:pPr>
            <a:r>
              <a:rPr lang="lt-LT" sz="2000" dirty="0" smtClean="0">
                <a:solidFill>
                  <a:schemeClr val="accent5">
                    <a:lumMod val="10000"/>
                  </a:schemeClr>
                </a:solidFill>
              </a:rPr>
              <a:t>Ant žemės vieškelių, takelių ir takų.</a:t>
            </a:r>
          </a:p>
          <a:p>
            <a:pPr algn="ctr">
              <a:buNone/>
            </a:pPr>
            <a:r>
              <a:rPr lang="lt-LT" sz="2000" dirty="0" smtClean="0">
                <a:solidFill>
                  <a:schemeClr val="accent5">
                    <a:lumMod val="10000"/>
                  </a:schemeClr>
                </a:solidFill>
              </a:rPr>
              <a:t>Klausau, ką Pasaka man gieda kaip lakštingala, </a:t>
            </a:r>
          </a:p>
          <a:p>
            <a:pPr algn="ctr">
              <a:buNone/>
            </a:pPr>
            <a:r>
              <a:rPr lang="lt-LT" sz="2000" dirty="0" smtClean="0">
                <a:solidFill>
                  <a:schemeClr val="accent5">
                    <a:lumMod val="10000"/>
                  </a:schemeClr>
                </a:solidFill>
              </a:rPr>
              <a:t>Pasauliu netikiu, o Pasaka tikiu.</a:t>
            </a:r>
            <a:endParaRPr lang="en-US" sz="2000" dirty="0">
              <a:solidFill>
                <a:schemeClr val="accent5">
                  <a:lumMod val="1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r>
              <a:rPr lang="lt-LT" sz="4000" b="1" dirty="0" smtClean="0">
                <a:solidFill>
                  <a:srgbClr val="000000"/>
                </a:solidFill>
              </a:rPr>
              <a:t>Pavadinimo reikšmė</a:t>
            </a:r>
            <a:endParaRPr lang="en-US" sz="4000" b="1" dirty="0" smtClean="0">
              <a:solidFill>
                <a:srgbClr val="000000"/>
              </a:solidFill>
            </a:endParaRPr>
          </a:p>
        </p:txBody>
      </p:sp>
      <p:sp>
        <p:nvSpPr>
          <p:cNvPr id="4099" name="Rectangle 3"/>
          <p:cNvSpPr>
            <a:spLocks noGrp="1" noChangeArrowheads="1"/>
          </p:cNvSpPr>
          <p:nvPr>
            <p:ph type="body" idx="1"/>
          </p:nvPr>
        </p:nvSpPr>
        <p:spPr>
          <a:xfrm>
            <a:off x="1676400" y="1600200"/>
            <a:ext cx="6629400" cy="1981200"/>
          </a:xfrm>
        </p:spPr>
        <p:txBody>
          <a:bodyPr/>
          <a:lstStyle/>
          <a:p>
            <a:pPr>
              <a:lnSpc>
                <a:spcPct val="80000"/>
              </a:lnSpc>
              <a:buNone/>
            </a:pPr>
            <a:r>
              <a:rPr lang="lt-LT" dirty="0" smtClean="0">
                <a:solidFill>
                  <a:srgbClr val="000000"/>
                </a:solidFill>
              </a:rPr>
              <a:t>   Pasaka yra grožio, svajonės, dvasingumo simbolis. </a:t>
            </a:r>
            <a:r>
              <a:rPr lang="en-US" dirty="0" smtClean="0">
                <a:solidFill>
                  <a:srgbClr val="000000"/>
                </a:solidFill>
              </a:rPr>
              <a:t>M</a:t>
            </a:r>
            <a:r>
              <a:rPr lang="lt-LT" dirty="0" smtClean="0">
                <a:solidFill>
                  <a:srgbClr val="000000"/>
                </a:solidFill>
              </a:rPr>
              <a:t>atome, kad eilėraštyje turėtų būti pasakos motyvų ar bent jos atspindžių.</a:t>
            </a:r>
          </a:p>
        </p:txBody>
      </p:sp>
      <p:pic>
        <p:nvPicPr>
          <p:cNvPr id="5" name="Picture 4" descr="rozine_svajone_paveiksliukas_38729.jpg"/>
          <p:cNvPicPr>
            <a:picLocks noChangeAspect="1"/>
          </p:cNvPicPr>
          <p:nvPr/>
        </p:nvPicPr>
        <p:blipFill>
          <a:blip r:embed="rId4" cstate="print"/>
          <a:stretch>
            <a:fillRect/>
          </a:stretch>
        </p:blipFill>
        <p:spPr>
          <a:xfrm>
            <a:off x="3886200" y="3657600"/>
            <a:ext cx="4724400" cy="295275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r>
              <a:rPr lang="lt-LT" sz="4000" b="1" dirty="0" smtClean="0">
                <a:solidFill>
                  <a:srgbClr val="000000"/>
                </a:solidFill>
              </a:rPr>
              <a:t>Tema</a:t>
            </a:r>
            <a:endParaRPr lang="en-US" sz="4000" b="1" dirty="0" smtClean="0">
              <a:solidFill>
                <a:srgbClr val="000000"/>
              </a:solidFill>
            </a:endParaRPr>
          </a:p>
        </p:txBody>
      </p:sp>
      <p:sp>
        <p:nvSpPr>
          <p:cNvPr id="4099" name="Rectangle 3"/>
          <p:cNvSpPr>
            <a:spLocks noGrp="1" noChangeArrowheads="1"/>
          </p:cNvSpPr>
          <p:nvPr>
            <p:ph type="body" idx="1"/>
          </p:nvPr>
        </p:nvSpPr>
        <p:spPr>
          <a:xfrm>
            <a:off x="1905000" y="1752600"/>
            <a:ext cx="6705600" cy="4800600"/>
          </a:xfrm>
        </p:spPr>
        <p:txBody>
          <a:bodyPr/>
          <a:lstStyle/>
          <a:p>
            <a:pPr>
              <a:lnSpc>
                <a:spcPct val="80000"/>
              </a:lnSpc>
              <a:buNone/>
            </a:pPr>
            <a:r>
              <a:rPr lang="lt-LT" dirty="0" smtClean="0">
                <a:solidFill>
                  <a:srgbClr val="000000"/>
                </a:solidFill>
              </a:rPr>
              <a:t>Poeto kelionė iš tikrovės į pasaką. Pasakos įtaka žmonėms ir pasauliui. </a:t>
            </a:r>
            <a:endParaRPr lang="en-US" dirty="0" smtClean="0">
              <a:solidFill>
                <a:srgbClr val="000000"/>
              </a:solidFill>
            </a:endParaRPr>
          </a:p>
        </p:txBody>
      </p:sp>
      <p:pic>
        <p:nvPicPr>
          <p:cNvPr id="4" name="Picture 3" descr="kelias20kazkur-300x300.jpg"/>
          <p:cNvPicPr>
            <a:picLocks noChangeAspect="1"/>
          </p:cNvPicPr>
          <p:nvPr/>
        </p:nvPicPr>
        <p:blipFill>
          <a:blip r:embed="rId4"/>
          <a:stretch>
            <a:fillRect/>
          </a:stretch>
        </p:blipFill>
        <p:spPr>
          <a:xfrm>
            <a:off x="4648200" y="2819400"/>
            <a:ext cx="3657600" cy="36576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r>
              <a:rPr lang="lt-LT" sz="4000" b="1" dirty="0" smtClean="0">
                <a:solidFill>
                  <a:srgbClr val="000000"/>
                </a:solidFill>
              </a:rPr>
              <a:t>Eilėraščio pasaulis</a:t>
            </a:r>
            <a:endParaRPr lang="en-US" sz="4000" b="1" dirty="0" smtClean="0">
              <a:solidFill>
                <a:srgbClr val="000000"/>
              </a:solidFill>
            </a:endParaRPr>
          </a:p>
        </p:txBody>
      </p:sp>
      <p:sp>
        <p:nvSpPr>
          <p:cNvPr id="4099" name="Rectangle 3"/>
          <p:cNvSpPr>
            <a:spLocks noGrp="1" noChangeArrowheads="1"/>
          </p:cNvSpPr>
          <p:nvPr>
            <p:ph type="body" idx="1"/>
          </p:nvPr>
        </p:nvSpPr>
        <p:spPr>
          <a:xfrm>
            <a:off x="1905000" y="1752600"/>
            <a:ext cx="6705600" cy="4343400"/>
          </a:xfrm>
        </p:spPr>
        <p:txBody>
          <a:bodyPr/>
          <a:lstStyle/>
          <a:p>
            <a:pPr>
              <a:lnSpc>
                <a:spcPct val="80000"/>
              </a:lnSpc>
              <a:buNone/>
            </a:pPr>
            <a:r>
              <a:rPr lang="lt-LT" sz="2800" dirty="0" smtClean="0">
                <a:solidFill>
                  <a:srgbClr val="000000"/>
                </a:solidFill>
              </a:rPr>
              <a:t>Pirmoje</a:t>
            </a:r>
            <a:r>
              <a:rPr lang="en-US" sz="2800" dirty="0" smtClean="0">
                <a:solidFill>
                  <a:srgbClr val="000000"/>
                </a:solidFill>
              </a:rPr>
              <a:t> </a:t>
            </a:r>
            <a:r>
              <a:rPr lang="lt-LT" sz="2800" dirty="0" smtClean="0">
                <a:solidFill>
                  <a:srgbClr val="000000"/>
                </a:solidFill>
              </a:rPr>
              <a:t>ir antroje strofose poetas</a:t>
            </a:r>
            <a:r>
              <a:rPr lang="en-US" sz="2800" dirty="0" smtClean="0">
                <a:solidFill>
                  <a:srgbClr val="000000"/>
                </a:solidFill>
              </a:rPr>
              <a:t> </a:t>
            </a:r>
            <a:r>
              <a:rPr lang="lt-LT" sz="2800" dirty="0" smtClean="0">
                <a:solidFill>
                  <a:srgbClr val="000000"/>
                </a:solidFill>
              </a:rPr>
              <a:t>vaizduoja pasakos kelionę. H. Radauskas neapsiriboja paprasčiausiu pasakos sekimo būdu - ji</a:t>
            </a:r>
            <a:r>
              <a:rPr lang="en-US" sz="2800" dirty="0" smtClean="0">
                <a:solidFill>
                  <a:srgbClr val="000000"/>
                </a:solidFill>
              </a:rPr>
              <a:t>s</a:t>
            </a:r>
            <a:r>
              <a:rPr lang="lt-LT" sz="2800" dirty="0" smtClean="0">
                <a:solidFill>
                  <a:srgbClr val="000000"/>
                </a:solidFill>
              </a:rPr>
              <a:t> aprašo pasakos “kelionę” telefono laidais, traukiniu</a:t>
            </a:r>
            <a:r>
              <a:rPr lang="en-US" sz="2800" dirty="0" smtClean="0">
                <a:solidFill>
                  <a:srgbClr val="000000"/>
                </a:solidFill>
              </a:rPr>
              <a:t>, pro </a:t>
            </a:r>
            <a:r>
              <a:rPr lang="lt-LT" sz="2800" dirty="0" smtClean="0">
                <a:solidFill>
                  <a:srgbClr val="000000"/>
                </a:solidFill>
              </a:rPr>
              <a:t>šaltą žiburį, karštą ašarą, gervių virtinę</a:t>
            </a:r>
            <a:r>
              <a:rPr lang="en-US" sz="2800" dirty="0" smtClean="0">
                <a:solidFill>
                  <a:srgbClr val="000000"/>
                </a:solidFill>
              </a:rPr>
              <a:t>, </a:t>
            </a:r>
            <a:r>
              <a:rPr lang="lt-LT" sz="2800" dirty="0" smtClean="0">
                <a:solidFill>
                  <a:srgbClr val="000000"/>
                </a:solidFill>
              </a:rPr>
              <a:t>gnomų požemius. Pirmoje strofoje taip pat galima įžvelgti sumišimą ir nerimastį, nes pasakoma “pro užrakintas geležies duris”, kurios simbolizuoja kalėjimą, nelaisvę</a:t>
            </a:r>
            <a:r>
              <a:rPr lang="lt-LT" dirty="0" smtClean="0">
                <a:solidFill>
                  <a:srgbClr val="000000"/>
                </a:solidFill>
              </a:rPr>
              <a:t>.</a:t>
            </a:r>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1905000" y="1752600"/>
            <a:ext cx="6705600" cy="4800600"/>
          </a:xfrm>
        </p:spPr>
        <p:txBody>
          <a:bodyPr/>
          <a:lstStyle/>
          <a:p>
            <a:pPr eaLnBrk="1" hangingPunct="1">
              <a:lnSpc>
                <a:spcPct val="80000"/>
              </a:lnSpc>
              <a:buNone/>
            </a:pPr>
            <a:endParaRPr lang="en-US" dirty="0" smtClean="0">
              <a:solidFill>
                <a:srgbClr val="4D4D4D"/>
              </a:solidFill>
            </a:endParaRPr>
          </a:p>
        </p:txBody>
      </p:sp>
      <p:pic>
        <p:nvPicPr>
          <p:cNvPr id="4" name="Picture 3" descr="kalejimas_nelaisve.jpg"/>
          <p:cNvPicPr>
            <a:picLocks noChangeAspect="1"/>
          </p:cNvPicPr>
          <p:nvPr/>
        </p:nvPicPr>
        <p:blipFill>
          <a:blip r:embed="rId4"/>
          <a:stretch>
            <a:fillRect/>
          </a:stretch>
        </p:blipFill>
        <p:spPr>
          <a:xfrm>
            <a:off x="1752600" y="0"/>
            <a:ext cx="7696200" cy="70104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1905000" y="457200"/>
            <a:ext cx="6705600" cy="6096000"/>
          </a:xfrm>
        </p:spPr>
        <p:txBody>
          <a:bodyPr/>
          <a:lstStyle/>
          <a:p>
            <a:pPr>
              <a:lnSpc>
                <a:spcPct val="80000"/>
              </a:lnSpc>
              <a:buNone/>
            </a:pPr>
            <a:r>
              <a:rPr lang="lt-LT" sz="2500" dirty="0" smtClean="0">
                <a:solidFill>
                  <a:srgbClr val="000000"/>
                </a:solidFill>
              </a:rPr>
              <a:t>Antros strofos pabaigoje pasaka nusakoma  metaforiškai „atogrąžų karšta plaštakė“, kuri ir niūriausiomis sąlygomis į gyvenimą gali atnešti šviesą, gėrį, viltį ir svajonę. </a:t>
            </a:r>
          </a:p>
          <a:p>
            <a:pPr>
              <a:lnSpc>
                <a:spcPct val="80000"/>
              </a:lnSpc>
              <a:buNone/>
            </a:pPr>
            <a:r>
              <a:rPr lang="lt-LT" sz="2500" dirty="0" smtClean="0">
                <a:solidFill>
                  <a:srgbClr val="000000"/>
                </a:solidFill>
              </a:rPr>
              <a:t>„Ir mirga margas spindulių lietus“ - ima lyti pasakomis, spalvingais epizodais, veikėjais.</a:t>
            </a:r>
          </a:p>
          <a:p>
            <a:pPr>
              <a:lnSpc>
                <a:spcPct val="80000"/>
              </a:lnSpc>
              <a:buNone/>
            </a:pPr>
            <a:r>
              <a:rPr lang="lt-LT" sz="2500" dirty="0" smtClean="0">
                <a:solidFill>
                  <a:srgbClr val="000000"/>
                </a:solidFill>
              </a:rPr>
              <a:t>Trečioje ir ketvirtoje strofose paberiami garsiausių lietuvių liaudies pasakų motyvai. Poetas pasitelkia šių pasakų dėlionę tam, kad skaitytoją nukeltų į jo mėgstamą pasaką, o mintys apie ją priverstų atsiriboti nuo realybės. H. Radauskas remiasi kontrasto principu, nes “našlaitės neliečia vilkai pikti”, o iš pažiūros geri Eglės broliai “dalgiais sukapoja/Jos vyrą žaltį jūros pakrašty”. Taip pat vaizduojama paradoksali situacija, nes kvailys joja ant aklos kumelės.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1905000" y="1752600"/>
            <a:ext cx="6705600" cy="4800600"/>
          </a:xfrm>
        </p:spPr>
        <p:txBody>
          <a:bodyPr/>
          <a:lstStyle/>
          <a:p>
            <a:pPr eaLnBrk="1" hangingPunct="1">
              <a:lnSpc>
                <a:spcPct val="80000"/>
              </a:lnSpc>
              <a:buNone/>
            </a:pPr>
            <a:endParaRPr lang="en-US" dirty="0" smtClean="0">
              <a:solidFill>
                <a:srgbClr val="4D4D4D"/>
              </a:solidFill>
            </a:endParaRPr>
          </a:p>
        </p:txBody>
      </p:sp>
      <p:pic>
        <p:nvPicPr>
          <p:cNvPr id="4" name="Picture 3" descr="egle_jufa.jpg"/>
          <p:cNvPicPr>
            <a:picLocks noChangeAspect="1"/>
          </p:cNvPicPr>
          <p:nvPr/>
        </p:nvPicPr>
        <p:blipFill>
          <a:blip r:embed="rId4"/>
          <a:stretch>
            <a:fillRect/>
          </a:stretch>
        </p:blipFill>
        <p:spPr>
          <a:xfrm>
            <a:off x="2057400" y="2971800"/>
            <a:ext cx="3063914" cy="3197469"/>
          </a:xfrm>
          <a:prstGeom prst="rect">
            <a:avLst/>
          </a:prstGeom>
        </p:spPr>
      </p:pic>
      <p:pic>
        <p:nvPicPr>
          <p:cNvPr id="5" name="Picture 4" descr="pasakorius-head2.png"/>
          <p:cNvPicPr>
            <a:picLocks noChangeAspect="1"/>
          </p:cNvPicPr>
          <p:nvPr/>
        </p:nvPicPr>
        <p:blipFill>
          <a:blip r:embed="rId5"/>
          <a:stretch>
            <a:fillRect/>
          </a:stretch>
        </p:blipFill>
        <p:spPr>
          <a:xfrm>
            <a:off x="1828800" y="685800"/>
            <a:ext cx="6858958" cy="1714739"/>
          </a:xfrm>
          <a:prstGeom prst="rect">
            <a:avLst/>
          </a:prstGeom>
        </p:spPr>
      </p:pic>
      <p:pic>
        <p:nvPicPr>
          <p:cNvPr id="6" name="Picture 5" descr="voras.jpg"/>
          <p:cNvPicPr>
            <a:picLocks noChangeAspect="1"/>
          </p:cNvPicPr>
          <p:nvPr/>
        </p:nvPicPr>
        <p:blipFill>
          <a:blip r:embed="rId6"/>
          <a:srcRect l="10280" t="8390" r="9533" b="9812"/>
          <a:stretch>
            <a:fillRect/>
          </a:stretch>
        </p:blipFill>
        <p:spPr>
          <a:xfrm>
            <a:off x="5334000" y="2971800"/>
            <a:ext cx="3048000" cy="3048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2057400" y="1143000"/>
            <a:ext cx="6705600" cy="5029200"/>
          </a:xfrm>
        </p:spPr>
        <p:txBody>
          <a:bodyPr/>
          <a:lstStyle/>
          <a:p>
            <a:pPr eaLnBrk="1" hangingPunct="1">
              <a:lnSpc>
                <a:spcPct val="80000"/>
              </a:lnSpc>
              <a:buNone/>
            </a:pPr>
            <a:r>
              <a:rPr lang="lt-LT" dirty="0" smtClean="0">
                <a:solidFill>
                  <a:srgbClr val="000000"/>
                </a:solidFill>
              </a:rPr>
              <a:t>Paskutinėje strofoje stebuklingas pasaulis sugretinamas su realybe.</a:t>
            </a:r>
          </a:p>
          <a:p>
            <a:pPr eaLnBrk="1" hangingPunct="1">
              <a:lnSpc>
                <a:spcPct val="80000"/>
              </a:lnSpc>
              <a:buNone/>
            </a:pPr>
            <a:r>
              <a:rPr lang="lt-LT" dirty="0" smtClean="0">
                <a:solidFill>
                  <a:srgbClr val="000000"/>
                </a:solidFill>
              </a:rPr>
              <a:t>Tikrasis pasaulis eilėraštyje vaizduojamas žiaurus, negailestingas, “juokiasi” ir yra tarytum valdovas, “paspendęs savo tinklą”.</a:t>
            </a:r>
          </a:p>
          <a:p>
            <a:pPr eaLnBrk="1" hangingPunct="1">
              <a:lnSpc>
                <a:spcPct val="80000"/>
              </a:lnSpc>
              <a:buNone/>
            </a:pPr>
            <a:r>
              <a:rPr lang="lt-LT" dirty="0" smtClean="0">
                <a:solidFill>
                  <a:srgbClr val="000000"/>
                </a:solidFill>
              </a:rPr>
              <a:t>Dviejose paskutinėse eilutėse lyrinis subjektas vėl primena, kad iš valdingo, technizuoto pasaulio padės ištrūkti tik giedanti ir tikėjimą įkvepianti pasaka.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endParaRPr lang="en-US" sz="4000" b="1" dirty="0" smtClean="0">
              <a:solidFill>
                <a:srgbClr val="4D4D4D"/>
              </a:solidFill>
            </a:endParaRPr>
          </a:p>
        </p:txBody>
      </p:sp>
      <p:sp>
        <p:nvSpPr>
          <p:cNvPr id="4099" name="Rectangle 3"/>
          <p:cNvSpPr>
            <a:spLocks noGrp="1" noChangeArrowheads="1"/>
          </p:cNvSpPr>
          <p:nvPr>
            <p:ph type="body" idx="1"/>
          </p:nvPr>
        </p:nvSpPr>
        <p:spPr>
          <a:xfrm>
            <a:off x="1905000" y="1752600"/>
            <a:ext cx="6705600" cy="4800600"/>
          </a:xfrm>
        </p:spPr>
        <p:txBody>
          <a:bodyPr/>
          <a:lstStyle/>
          <a:p>
            <a:pPr eaLnBrk="1" hangingPunct="1">
              <a:lnSpc>
                <a:spcPct val="80000"/>
              </a:lnSpc>
              <a:buNone/>
            </a:pPr>
            <a:endParaRPr lang="en-US" dirty="0" smtClean="0">
              <a:solidFill>
                <a:srgbClr val="4D4D4D"/>
              </a:solidFill>
            </a:endParaRPr>
          </a:p>
        </p:txBody>
      </p:sp>
      <p:pic>
        <p:nvPicPr>
          <p:cNvPr id="4" name="Picture 3" descr="vartu tinklas 1.jpg"/>
          <p:cNvPicPr>
            <a:picLocks noChangeAspect="1"/>
          </p:cNvPicPr>
          <p:nvPr/>
        </p:nvPicPr>
        <p:blipFill>
          <a:blip r:embed="rId4"/>
          <a:stretch>
            <a:fillRect/>
          </a:stretch>
        </p:blipFill>
        <p:spPr>
          <a:xfrm>
            <a:off x="1676400" y="-239456"/>
            <a:ext cx="7467600" cy="709745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r>
              <a:rPr lang="lt-LT" sz="4000" b="1" dirty="0" smtClean="0">
                <a:solidFill>
                  <a:srgbClr val="000000"/>
                </a:solidFill>
              </a:rPr>
              <a:t>Spalvos, dinamika</a:t>
            </a:r>
            <a:endParaRPr lang="en-US" sz="4000" b="1" dirty="0" smtClean="0">
              <a:solidFill>
                <a:srgbClr val="000000"/>
              </a:solidFill>
            </a:endParaRPr>
          </a:p>
        </p:txBody>
      </p:sp>
      <p:sp>
        <p:nvSpPr>
          <p:cNvPr id="4099" name="Rectangle 3"/>
          <p:cNvSpPr>
            <a:spLocks noGrp="1" noChangeArrowheads="1"/>
          </p:cNvSpPr>
          <p:nvPr>
            <p:ph type="body" idx="1"/>
          </p:nvPr>
        </p:nvSpPr>
        <p:spPr>
          <a:xfrm>
            <a:off x="1905000" y="1752600"/>
            <a:ext cx="6705600" cy="4800600"/>
          </a:xfrm>
        </p:spPr>
        <p:txBody>
          <a:bodyPr/>
          <a:lstStyle/>
          <a:p>
            <a:pPr eaLnBrk="1" hangingPunct="1">
              <a:lnSpc>
                <a:spcPct val="80000"/>
              </a:lnSpc>
              <a:buNone/>
            </a:pPr>
            <a:r>
              <a:rPr lang="lt-LT" dirty="0" smtClean="0">
                <a:solidFill>
                  <a:srgbClr val="000000"/>
                </a:solidFill>
              </a:rPr>
              <a:t>Eilėraštyje nemažai tamsių, pilkų atspalvių (dūmai, viela, geležis, požemiai), bet yra ir šviesos bei džiaugsmo (geltonas žiburys, atogrąžų karšta plaštakė, margas spindulių lietus).</a:t>
            </a:r>
          </a:p>
          <a:p>
            <a:pPr eaLnBrk="1" hangingPunct="1">
              <a:lnSpc>
                <a:spcPct val="80000"/>
              </a:lnSpc>
              <a:buNone/>
            </a:pPr>
            <a:r>
              <a:rPr lang="lt-LT" dirty="0" smtClean="0">
                <a:solidFill>
                  <a:srgbClr val="000000"/>
                </a:solidFill>
              </a:rPr>
              <a:t>H.Radausko kūrinys yra dinamiškas (nukris, lekia, mirga, žengia, neliečia, sukapoja, kelias, kalba, juokiasi, gieda).</a:t>
            </a:r>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endParaRPr lang="en-US" sz="4000" b="1" dirty="0" smtClean="0">
              <a:solidFill>
                <a:srgbClr val="4D4D4D"/>
              </a:solidFill>
            </a:endParaRPr>
          </a:p>
        </p:txBody>
      </p:sp>
      <p:sp>
        <p:nvSpPr>
          <p:cNvPr id="4099" name="Rectangle 3"/>
          <p:cNvSpPr>
            <a:spLocks noGrp="1" noChangeArrowheads="1"/>
          </p:cNvSpPr>
          <p:nvPr>
            <p:ph type="body" idx="1"/>
          </p:nvPr>
        </p:nvSpPr>
        <p:spPr>
          <a:xfrm>
            <a:off x="1905000" y="1752600"/>
            <a:ext cx="6705600" cy="4800600"/>
          </a:xfrm>
        </p:spPr>
        <p:txBody>
          <a:bodyPr/>
          <a:lstStyle/>
          <a:p>
            <a:pPr eaLnBrk="1" hangingPunct="1">
              <a:lnSpc>
                <a:spcPct val="80000"/>
              </a:lnSpc>
              <a:buNone/>
            </a:pPr>
            <a:endParaRPr lang="en-US" dirty="0" smtClean="0">
              <a:solidFill>
                <a:srgbClr val="4D4D4D"/>
              </a:solidFill>
            </a:endParaRPr>
          </a:p>
        </p:txBody>
      </p:sp>
      <p:pic>
        <p:nvPicPr>
          <p:cNvPr id="4" name="Picture 3" descr="Rainbow-Butterfly-butterflies-9284251-500-500.jpg"/>
          <p:cNvPicPr>
            <a:picLocks noChangeAspect="1"/>
          </p:cNvPicPr>
          <p:nvPr/>
        </p:nvPicPr>
        <p:blipFill>
          <a:blip r:embed="rId4"/>
          <a:stretch>
            <a:fillRect/>
          </a:stretch>
        </p:blipFill>
        <p:spPr>
          <a:xfrm>
            <a:off x="1676400" y="0"/>
            <a:ext cx="7467600" cy="68580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r>
              <a:rPr lang="lt-LT" sz="4000" b="1" dirty="0" smtClean="0">
                <a:solidFill>
                  <a:srgbClr val="000000"/>
                </a:solidFill>
              </a:rPr>
              <a:t>Eilėraščio žmogus</a:t>
            </a:r>
            <a:endParaRPr lang="en-US" sz="4000" b="1" dirty="0" smtClean="0">
              <a:solidFill>
                <a:srgbClr val="000000"/>
              </a:solidFill>
            </a:endParaRPr>
          </a:p>
        </p:txBody>
      </p:sp>
      <p:sp>
        <p:nvSpPr>
          <p:cNvPr id="4099" name="Rectangle 3"/>
          <p:cNvSpPr>
            <a:spLocks noGrp="1" noChangeArrowheads="1"/>
          </p:cNvSpPr>
          <p:nvPr>
            <p:ph type="body" idx="1"/>
          </p:nvPr>
        </p:nvSpPr>
        <p:spPr>
          <a:xfrm>
            <a:off x="1905000" y="1752600"/>
            <a:ext cx="6705600" cy="4800600"/>
          </a:xfrm>
        </p:spPr>
        <p:txBody>
          <a:bodyPr/>
          <a:lstStyle/>
          <a:p>
            <a:pPr eaLnBrk="1" hangingPunct="1">
              <a:lnSpc>
                <a:spcPct val="80000"/>
              </a:lnSpc>
              <a:buNone/>
            </a:pPr>
            <a:r>
              <a:rPr lang="lt-LT" dirty="0" smtClean="0">
                <a:solidFill>
                  <a:srgbClr val="000000"/>
                </a:solidFill>
              </a:rPr>
              <a:t>Eilėraščio žmogus sunkiai taikosi su realybe, todėl persikelia į pasakos pasaulį, kuris jam daug mielesnis, šviesesnis ir spalvingesnis. </a:t>
            </a:r>
          </a:p>
          <a:p>
            <a:pPr eaLnBrk="1" hangingPunct="1">
              <a:lnSpc>
                <a:spcPct val="80000"/>
              </a:lnSpc>
              <a:buNone/>
            </a:pPr>
            <a:r>
              <a:rPr lang="lt-LT" dirty="0" smtClean="0">
                <a:solidFill>
                  <a:srgbClr val="000000"/>
                </a:solidFill>
              </a:rPr>
              <a:t>O eilėraščio pabaigoje lyrinis subjektas atsiriboja nuo tikrojo pasaulio, jį ignoruoja ir naiviai, tartum vaikas ištaria: “Pasauliu netikiu, o Pasaka tikiu”.</a:t>
            </a:r>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88569.jpg"/>
          <p:cNvPicPr>
            <a:picLocks noChangeAspect="1"/>
          </p:cNvPicPr>
          <p:nvPr/>
        </p:nvPicPr>
        <p:blipFill>
          <a:blip r:embed="rId2"/>
          <a:stretch>
            <a:fillRect/>
          </a:stretch>
        </p:blipFill>
        <p:spPr>
          <a:xfrm>
            <a:off x="0" y="0"/>
            <a:ext cx="9144000" cy="691286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r>
              <a:rPr lang="lt-LT" sz="4000" b="1" dirty="0" smtClean="0">
                <a:solidFill>
                  <a:srgbClr val="000000"/>
                </a:solidFill>
              </a:rPr>
              <a:t>Nuotaika</a:t>
            </a:r>
            <a:endParaRPr lang="en-US" sz="4000" b="1" dirty="0" smtClean="0">
              <a:solidFill>
                <a:srgbClr val="000000"/>
              </a:solidFill>
            </a:endParaRPr>
          </a:p>
        </p:txBody>
      </p:sp>
      <p:sp>
        <p:nvSpPr>
          <p:cNvPr id="4099" name="Rectangle 3"/>
          <p:cNvSpPr>
            <a:spLocks noGrp="1" noChangeArrowheads="1"/>
          </p:cNvSpPr>
          <p:nvPr>
            <p:ph type="body" idx="1"/>
          </p:nvPr>
        </p:nvSpPr>
        <p:spPr>
          <a:xfrm>
            <a:off x="1905000" y="1752600"/>
            <a:ext cx="6705600" cy="4800600"/>
          </a:xfrm>
        </p:spPr>
        <p:txBody>
          <a:bodyPr/>
          <a:lstStyle/>
          <a:p>
            <a:pPr>
              <a:lnSpc>
                <a:spcPct val="80000"/>
              </a:lnSpc>
              <a:buNone/>
            </a:pPr>
            <a:r>
              <a:rPr lang="lt-LT" dirty="0" smtClean="0">
                <a:solidFill>
                  <a:srgbClr val="000000"/>
                </a:solidFill>
              </a:rPr>
              <a:t>Pasaulis žiaurus, šaltas, klastingas, jis tyčiojasi iš žmogaus svajonių, jo kančių: "Pasaulis juokiasi, paspendęs savo tinklą". Žiauriai tikrovei priešinasi Pasaka. Joje viskas galima, ji - laisvė. Nusivylęs pasauliu, poetas pasineria į Pasaką, nes ji</a:t>
            </a:r>
            <a:r>
              <a:rPr lang="lt-LT" dirty="0" smtClean="0">
                <a:solidFill>
                  <a:srgbClr val="FF0000"/>
                </a:solidFill>
              </a:rPr>
              <a:t> </a:t>
            </a:r>
            <a:r>
              <a:rPr lang="lt-LT" dirty="0" smtClean="0">
                <a:solidFill>
                  <a:srgbClr val="000000"/>
                </a:solidFill>
              </a:rPr>
              <a:t>leidžia žmogui pajusti šilumą, kurios jis nejaučia realybėje.</a:t>
            </a:r>
            <a:endParaRPr lang="en-US" dirty="0" smtClean="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r>
              <a:rPr lang="lt-LT" sz="4000" b="1" dirty="0" smtClean="0">
                <a:solidFill>
                  <a:srgbClr val="4D4D4D"/>
                </a:solidFill>
              </a:rPr>
              <a:t>Idėja</a:t>
            </a:r>
            <a:endParaRPr lang="en-US" sz="4000" b="1" dirty="0" smtClean="0">
              <a:solidFill>
                <a:srgbClr val="4D4D4D"/>
              </a:solidFill>
            </a:endParaRPr>
          </a:p>
        </p:txBody>
      </p:sp>
      <p:sp>
        <p:nvSpPr>
          <p:cNvPr id="4099" name="Rectangle 3"/>
          <p:cNvSpPr>
            <a:spLocks noGrp="1" noChangeArrowheads="1"/>
          </p:cNvSpPr>
          <p:nvPr>
            <p:ph type="body" idx="1"/>
          </p:nvPr>
        </p:nvSpPr>
        <p:spPr>
          <a:xfrm>
            <a:off x="1905000" y="1752600"/>
            <a:ext cx="6705600" cy="4800600"/>
          </a:xfrm>
        </p:spPr>
        <p:txBody>
          <a:bodyPr/>
          <a:lstStyle/>
          <a:p>
            <a:pPr>
              <a:lnSpc>
                <a:spcPct val="80000"/>
              </a:lnSpc>
              <a:buNone/>
            </a:pPr>
            <a:r>
              <a:rPr lang="lt-LT" dirty="0" smtClean="0">
                <a:solidFill>
                  <a:srgbClr val="000000"/>
                </a:solidFill>
              </a:rPr>
              <a:t>Pasakos pasaulis gali suteikti viltį, tikėjimą ir svajonę, kurie žmogui tikrai pravers realiame gyvenime. </a:t>
            </a:r>
            <a:endParaRPr lang="en-US" dirty="0" smtClean="0">
              <a:solidFill>
                <a:srgbClr val="000000"/>
              </a:solidFill>
            </a:endParaRPr>
          </a:p>
        </p:txBody>
      </p:sp>
      <p:pic>
        <p:nvPicPr>
          <p:cNvPr id="5" name="Picture 4" descr="hope3.jpg"/>
          <p:cNvPicPr>
            <a:picLocks noChangeAspect="1"/>
          </p:cNvPicPr>
          <p:nvPr/>
        </p:nvPicPr>
        <p:blipFill>
          <a:blip r:embed="rId4"/>
          <a:stretch>
            <a:fillRect/>
          </a:stretch>
        </p:blipFill>
        <p:spPr>
          <a:xfrm>
            <a:off x="3276600" y="3124200"/>
            <a:ext cx="5181600" cy="354795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r>
              <a:rPr lang="lt-LT" sz="4000" b="1" dirty="0" smtClean="0">
                <a:solidFill>
                  <a:srgbClr val="000000"/>
                </a:solidFill>
              </a:rPr>
              <a:t>Eilėraščio kalba</a:t>
            </a:r>
            <a:endParaRPr lang="en-US" sz="4000" b="1" dirty="0" smtClean="0">
              <a:solidFill>
                <a:srgbClr val="000000"/>
              </a:solidFill>
            </a:endParaRPr>
          </a:p>
        </p:txBody>
      </p:sp>
      <p:sp>
        <p:nvSpPr>
          <p:cNvPr id="4099" name="Rectangle 3"/>
          <p:cNvSpPr>
            <a:spLocks noGrp="1" noChangeArrowheads="1"/>
          </p:cNvSpPr>
          <p:nvPr>
            <p:ph type="body" idx="1"/>
          </p:nvPr>
        </p:nvSpPr>
        <p:spPr>
          <a:xfrm>
            <a:off x="1905000" y="1752600"/>
            <a:ext cx="6705600" cy="4800600"/>
          </a:xfrm>
        </p:spPr>
        <p:txBody>
          <a:bodyPr/>
          <a:lstStyle/>
          <a:p>
            <a:pPr>
              <a:lnSpc>
                <a:spcPct val="80000"/>
              </a:lnSpc>
              <a:buNone/>
            </a:pPr>
            <a:r>
              <a:rPr lang="lt-LT" dirty="0" smtClean="0">
                <a:solidFill>
                  <a:srgbClr val="000000"/>
                </a:solidFill>
              </a:rPr>
              <a:t>Eilėraštis parašytas silabotonine eilėdara, rimas tikslus. Eilėraštyje yra epitetų (karšta ašara, šaltas žiburys, beprotiškai geltonas), palyginimų (“Pasaka man gieda kaip lakštingala”), metaforų (“mirga margas spindulių lietus”), personifikacijų (“kalba akmuo ir medis nebylys”, “pasaulis juokiasi”).</a:t>
            </a:r>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r>
              <a:rPr lang="lt-LT" sz="4000" b="1" dirty="0" smtClean="0">
                <a:solidFill>
                  <a:srgbClr val="000000"/>
                </a:solidFill>
              </a:rPr>
              <a:t>Išvada</a:t>
            </a:r>
            <a:endParaRPr lang="en-US" sz="4000" b="1" dirty="0" smtClean="0">
              <a:solidFill>
                <a:srgbClr val="000000"/>
              </a:solidFill>
            </a:endParaRPr>
          </a:p>
        </p:txBody>
      </p:sp>
      <p:sp>
        <p:nvSpPr>
          <p:cNvPr id="4099" name="Rectangle 3"/>
          <p:cNvSpPr>
            <a:spLocks noGrp="1" noChangeArrowheads="1"/>
          </p:cNvSpPr>
          <p:nvPr>
            <p:ph type="body" idx="1"/>
          </p:nvPr>
        </p:nvSpPr>
        <p:spPr>
          <a:xfrm>
            <a:off x="1905000" y="1752600"/>
            <a:ext cx="6705600" cy="4800600"/>
          </a:xfrm>
        </p:spPr>
        <p:txBody>
          <a:bodyPr/>
          <a:lstStyle/>
          <a:p>
            <a:pPr eaLnBrk="1" hangingPunct="1">
              <a:lnSpc>
                <a:spcPct val="80000"/>
              </a:lnSpc>
              <a:buNone/>
            </a:pPr>
            <a:r>
              <a:rPr lang="lt-LT" dirty="0" smtClean="0">
                <a:solidFill>
                  <a:srgbClr val="000000"/>
                </a:solidFill>
              </a:rPr>
              <a:t>H.Radauskas atskleidžia skaitytojui pasakos paslaptį, atveria jos duris ir parodo, kad jei labai sunku, visada galima pabėgti į gražesnį, mielesnį ir jaukesnį pasaulį, kuriame gali pasisemti energijos, stiprybės ir grįžti į realybę. Tačiau tik nuo paties žmogaus priklauso, kuo jis tikės PASAULIU ar PASAKA.</a:t>
            </a:r>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r>
              <a:rPr lang="lt-LT" sz="4000" b="1" dirty="0" smtClean="0">
                <a:solidFill>
                  <a:srgbClr val="000000"/>
                </a:solidFill>
              </a:rPr>
              <a:t>Informacijos šaltiniai</a:t>
            </a:r>
            <a:endParaRPr lang="en-US" sz="4000" b="1" dirty="0" smtClean="0">
              <a:solidFill>
                <a:srgbClr val="000000"/>
              </a:solidFill>
            </a:endParaRPr>
          </a:p>
        </p:txBody>
      </p:sp>
      <p:sp>
        <p:nvSpPr>
          <p:cNvPr id="4099" name="Rectangle 3"/>
          <p:cNvSpPr>
            <a:spLocks noGrp="1" noChangeArrowheads="1"/>
          </p:cNvSpPr>
          <p:nvPr>
            <p:ph type="body" idx="1"/>
          </p:nvPr>
        </p:nvSpPr>
        <p:spPr>
          <a:xfrm>
            <a:off x="1905000" y="1371600"/>
            <a:ext cx="6705600" cy="4800600"/>
          </a:xfrm>
        </p:spPr>
        <p:txBody>
          <a:bodyPr/>
          <a:lstStyle/>
          <a:p>
            <a:pPr>
              <a:lnSpc>
                <a:spcPct val="80000"/>
              </a:lnSpc>
              <a:buFont typeface="Wingdings" pitchFamily="2" charset="2"/>
              <a:buChar char="Ø"/>
            </a:pPr>
            <a:r>
              <a:rPr lang="lt-LT" dirty="0" smtClean="0">
                <a:solidFill>
                  <a:srgbClr val="000000"/>
                </a:solidFill>
              </a:rPr>
              <a:t>Literatūros vadovėlis “Literatūra. Chrestomatija. XX a. Vidurio modernioji ir katastrofų literatūra” 12kl. Id. Išleido Lietuvių literatūros ir tautosakos institutas, 2012 m.</a:t>
            </a:r>
          </a:p>
          <a:p>
            <a:pPr>
              <a:buFont typeface="Wingdings" pitchFamily="2" charset="2"/>
              <a:buChar char="Ø"/>
            </a:pPr>
            <a:r>
              <a:rPr lang="lt-LT" dirty="0" smtClean="0">
                <a:solidFill>
                  <a:srgbClr val="000000"/>
                </a:solidFill>
              </a:rPr>
              <a:t>Saulius Žukas Regina Dilienė, Loreta Mačenskaitė “Lietuvių literatūros konspektas abiturientui”, 2005 m.</a:t>
            </a:r>
          </a:p>
          <a:p>
            <a:pPr>
              <a:buFont typeface="Wingdings" pitchFamily="2" charset="2"/>
              <a:buChar char="Ø"/>
            </a:pPr>
            <a:r>
              <a:rPr lang="lt-LT" dirty="0" smtClean="0">
                <a:solidFill>
                  <a:srgbClr val="000000"/>
                </a:solidFill>
              </a:rPr>
              <a:t>www.nemoku.lt</a:t>
            </a:r>
          </a:p>
          <a:p>
            <a:pPr>
              <a:lnSpc>
                <a:spcPct val="80000"/>
              </a:lnSpc>
              <a:buFont typeface="Wingdings" pitchFamily="2" charset="2"/>
              <a:buChar char="Ø"/>
            </a:pPr>
            <a:r>
              <a:rPr lang="lt-LT" dirty="0" smtClean="0">
                <a:solidFill>
                  <a:srgbClr val="000000"/>
                </a:solidFill>
              </a:rPr>
              <a:t>www.protas.lt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685800"/>
            <a:ext cx="6934200" cy="715963"/>
          </a:xfrm>
        </p:spPr>
        <p:txBody>
          <a:bodyPr/>
          <a:lstStyle/>
          <a:p>
            <a:pPr eaLnBrk="1" hangingPunct="1"/>
            <a:endParaRPr lang="en-US" sz="4000" b="1" dirty="0" smtClean="0">
              <a:solidFill>
                <a:srgbClr val="4D4D4D"/>
              </a:solidFill>
            </a:endParaRPr>
          </a:p>
        </p:txBody>
      </p:sp>
      <p:sp>
        <p:nvSpPr>
          <p:cNvPr id="4099" name="Rectangle 3"/>
          <p:cNvSpPr>
            <a:spLocks noGrp="1" noChangeArrowheads="1"/>
          </p:cNvSpPr>
          <p:nvPr>
            <p:ph type="body" idx="1"/>
          </p:nvPr>
        </p:nvSpPr>
        <p:spPr>
          <a:xfrm>
            <a:off x="1905000" y="1752600"/>
            <a:ext cx="6705600" cy="4800600"/>
          </a:xfrm>
        </p:spPr>
        <p:txBody>
          <a:bodyPr/>
          <a:lstStyle/>
          <a:p>
            <a:pPr eaLnBrk="1" hangingPunct="1">
              <a:lnSpc>
                <a:spcPct val="80000"/>
              </a:lnSpc>
              <a:buNone/>
            </a:pPr>
            <a:endParaRPr lang="en-US" dirty="0" smtClean="0">
              <a:solidFill>
                <a:srgbClr val="4D4D4D"/>
              </a:solidFill>
            </a:endParaRPr>
          </a:p>
        </p:txBody>
      </p:sp>
      <p:pic>
        <p:nvPicPr>
          <p:cNvPr id="5" name="Picture 4" descr="demotyvacija.lt_Pasauliu-netikiu-o-pasaka-tikiu_131815530272.jpg"/>
          <p:cNvPicPr>
            <a:picLocks noChangeAspect="1"/>
          </p:cNvPicPr>
          <p:nvPr/>
        </p:nvPicPr>
        <p:blipFill>
          <a:blip r:embed="rId4"/>
          <a:stretch>
            <a:fillRect/>
          </a:stretch>
        </p:blipFill>
        <p:spPr>
          <a:xfrm>
            <a:off x="1752600" y="0"/>
            <a:ext cx="7391400" cy="71628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owerpoint-template">
  <a:themeElements>
    <a:clrScheme name="">
      <a:dk1>
        <a:srgbClr val="808080"/>
      </a:dk1>
      <a:lt1>
        <a:srgbClr val="FFFFFF"/>
      </a:lt1>
      <a:dk2>
        <a:srgbClr val="FFFFFF"/>
      </a:dk2>
      <a:lt2>
        <a:srgbClr val="0120BD"/>
      </a:lt2>
      <a:accent1>
        <a:srgbClr val="C300E6"/>
      </a:accent1>
      <a:accent2>
        <a:srgbClr val="F96F1C"/>
      </a:accent2>
      <a:accent3>
        <a:srgbClr val="FFFFFF"/>
      </a:accent3>
      <a:accent4>
        <a:srgbClr val="6C6C6C"/>
      </a:accent4>
      <a:accent5>
        <a:srgbClr val="DEAAF0"/>
      </a:accent5>
      <a:accent6>
        <a:srgbClr val="E26418"/>
      </a:accent6>
      <a:hlink>
        <a:srgbClr val="FFBF07"/>
      </a:hlink>
      <a:folHlink>
        <a:srgbClr val="5F5F5F"/>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FBB240"/>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FE564C"/>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BB2A32"/>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E84A25"/>
        </a:lt2>
        <a:accent1>
          <a:srgbClr val="ED6A24"/>
        </a:accent1>
        <a:accent2>
          <a:srgbClr val="F99E1C"/>
        </a:accent2>
        <a:accent3>
          <a:srgbClr val="FFFFFF"/>
        </a:accent3>
        <a:accent4>
          <a:srgbClr val="404040"/>
        </a:accent4>
        <a:accent5>
          <a:srgbClr val="F4B9AC"/>
        </a:accent5>
        <a:accent6>
          <a:srgbClr val="E28F18"/>
        </a:accent6>
        <a:hlink>
          <a:srgbClr val="F1B54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AF5612"/>
        </a:lt2>
        <a:accent1>
          <a:srgbClr val="CB882F"/>
        </a:accent1>
        <a:accent2>
          <a:srgbClr val="E7C432"/>
        </a:accent2>
        <a:accent3>
          <a:srgbClr val="FFFFFF"/>
        </a:accent3>
        <a:accent4>
          <a:srgbClr val="404040"/>
        </a:accent4>
        <a:accent5>
          <a:srgbClr val="E2C3AD"/>
        </a:accent5>
        <a:accent6>
          <a:srgbClr val="D1B12C"/>
        </a:accent6>
        <a:hlink>
          <a:srgbClr val="EECA34"/>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9A5E40"/>
        </a:lt2>
        <a:accent1>
          <a:srgbClr val="AE7750"/>
        </a:accent1>
        <a:accent2>
          <a:srgbClr val="C08D60"/>
        </a:accent2>
        <a:accent3>
          <a:srgbClr val="FFFFFF"/>
        </a:accent3>
        <a:accent4>
          <a:srgbClr val="404040"/>
        </a:accent4>
        <a:accent5>
          <a:srgbClr val="D3BDB3"/>
        </a:accent5>
        <a:accent6>
          <a:srgbClr val="AE7F56"/>
        </a:accent6>
        <a:hlink>
          <a:srgbClr val="CCA47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D1BB77"/>
        </a:lt2>
        <a:accent1>
          <a:srgbClr val="DBBA87"/>
        </a:accent1>
        <a:accent2>
          <a:srgbClr val="E0B265"/>
        </a:accent2>
        <a:accent3>
          <a:srgbClr val="FFFFFF"/>
        </a:accent3>
        <a:accent4>
          <a:srgbClr val="404040"/>
        </a:accent4>
        <a:accent5>
          <a:srgbClr val="EAD9C3"/>
        </a:accent5>
        <a:accent6>
          <a:srgbClr val="CBA15B"/>
        </a:accent6>
        <a:hlink>
          <a:srgbClr val="E9C27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3D3D3"/>
        </a:folHlink>
      </a:clrScheme>
      <a:clrMap bg1="lt1" tx1="dk1" bg2="lt2" tx2="dk2" accent1="accent1" accent2="accent2" accent3="accent3" accent4="accent4" accent5="accent5" accent6="accent6" hlink="hlink" folHlink="folHlink"/>
    </a:extraClrScheme>
    <a:extraClrScheme>
      <a:clrScheme name="powerpoint-template-24 14">
        <a:dk1>
          <a:srgbClr val="FFFFFF"/>
        </a:dk1>
        <a:lt1>
          <a:srgbClr val="FFFFFF"/>
        </a:lt1>
        <a:dk2>
          <a:srgbClr val="FFFFFF"/>
        </a:dk2>
        <a:lt2>
          <a:srgbClr val="45762A"/>
        </a:lt2>
        <a:accent1>
          <a:srgbClr val="42934C"/>
        </a:accent1>
        <a:accent2>
          <a:srgbClr val="34B66A"/>
        </a:accent2>
        <a:accent3>
          <a:srgbClr val="FFFFFF"/>
        </a:accent3>
        <a:accent4>
          <a:srgbClr val="DADADA"/>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5">
        <a:dk1>
          <a:srgbClr val="FFFFFF"/>
        </a:dk1>
        <a:lt1>
          <a:srgbClr val="FFFFFF"/>
        </a:lt1>
        <a:dk2>
          <a:srgbClr val="FFFFFF"/>
        </a:dk2>
        <a:lt2>
          <a:srgbClr val="55A6FE"/>
        </a:lt2>
        <a:accent1>
          <a:srgbClr val="71BBFF"/>
        </a:accent1>
        <a:accent2>
          <a:srgbClr val="74CCFF"/>
        </a:accent2>
        <a:accent3>
          <a:srgbClr val="FFFFFF"/>
        </a:accent3>
        <a:accent4>
          <a:srgbClr val="DADADA"/>
        </a:accent4>
        <a:accent5>
          <a:srgbClr val="BBDAFF"/>
        </a:accent5>
        <a:accent6>
          <a:srgbClr val="68B9E7"/>
        </a:accent6>
        <a:hlink>
          <a:srgbClr val="94D8FF"/>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6">
        <a:dk1>
          <a:srgbClr val="FFFFFF"/>
        </a:dk1>
        <a:lt1>
          <a:srgbClr val="FFFFFF"/>
        </a:lt1>
        <a:dk2>
          <a:srgbClr val="FFFFFF"/>
        </a:dk2>
        <a:lt2>
          <a:srgbClr val="4BA1FF"/>
        </a:lt2>
        <a:accent1>
          <a:srgbClr val="5DB2FF"/>
        </a:accent1>
        <a:accent2>
          <a:srgbClr val="65C8FF"/>
        </a:accent2>
        <a:accent3>
          <a:srgbClr val="FFFFFF"/>
        </a:accent3>
        <a:accent4>
          <a:srgbClr val="DADADA"/>
        </a:accent4>
        <a:accent5>
          <a:srgbClr val="B6D5FF"/>
        </a:accent5>
        <a:accent6>
          <a:srgbClr val="5BB5E7"/>
        </a:accent6>
        <a:hlink>
          <a:srgbClr val="87E1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Template>
  <TotalTime>302</TotalTime>
  <Words>784</Words>
  <Application>Microsoft Office PowerPoint</Application>
  <PresentationFormat>Demonstracija ekrane (4:3)</PresentationFormat>
  <Paragraphs>77</Paragraphs>
  <Slides>21</Slides>
  <Notes>19</Notes>
  <HiddenSlides>0</HiddenSlides>
  <MMClips>0</MMClips>
  <ScaleCrop>false</ScaleCrop>
  <HeadingPairs>
    <vt:vector size="4" baseType="variant">
      <vt:variant>
        <vt:lpstr>Tema</vt:lpstr>
      </vt:variant>
      <vt:variant>
        <vt:i4>1</vt:i4>
      </vt:variant>
      <vt:variant>
        <vt:lpstr>Skaidrių pavadinimai</vt:lpstr>
      </vt:variant>
      <vt:variant>
        <vt:i4>21</vt:i4>
      </vt:variant>
    </vt:vector>
  </HeadingPairs>
  <TitlesOfParts>
    <vt:vector size="22" baseType="lpstr">
      <vt:lpstr>powerpoint-template</vt:lpstr>
      <vt:lpstr>Henrikas Radauskas “Pasaka”</vt:lpstr>
      <vt:lpstr>PASAKA</vt:lpstr>
      <vt:lpstr>PowerPoint pristatymas</vt:lpstr>
      <vt:lpstr>Pavadinimo reikšmė</vt:lpstr>
      <vt:lpstr>Tema</vt:lpstr>
      <vt:lpstr>Eilėraščio pasaulis</vt:lpstr>
      <vt:lpstr>PowerPoint pristatymas</vt:lpstr>
      <vt:lpstr>PowerPoint pristatymas</vt:lpstr>
      <vt:lpstr>PowerPoint pristatymas</vt:lpstr>
      <vt:lpstr>PowerPoint pristatymas</vt:lpstr>
      <vt:lpstr>PowerPoint pristatymas</vt:lpstr>
      <vt:lpstr>Spalvos, dinamika</vt:lpstr>
      <vt:lpstr>PowerPoint pristatymas</vt:lpstr>
      <vt:lpstr>Eilėraščio žmogus</vt:lpstr>
      <vt:lpstr>PowerPoint pristatymas</vt:lpstr>
      <vt:lpstr>Nuotaika</vt:lpstr>
      <vt:lpstr>Idėja</vt:lpstr>
      <vt:lpstr>Eilėraščio kalba</vt:lpstr>
      <vt:lpstr>Išvada</vt:lpstr>
      <vt:lpstr>Informacijos šaltiniai</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Henrikas Radauskas “Pasaka”</dc:title>
  <dc:creator>Admin</dc:creator>
  <cp:lastModifiedBy>Vartotojas</cp:lastModifiedBy>
  <cp:revision>31</cp:revision>
  <dcterms:created xsi:type="dcterms:W3CDTF">2012-10-26T12:12:03Z</dcterms:created>
  <dcterms:modified xsi:type="dcterms:W3CDTF">2012-11-14T12:46:54Z</dcterms:modified>
</cp:coreProperties>
</file>