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7"/>
  </p:notesMasterIdLst>
  <p:sldIdLst>
    <p:sldId id="256" r:id="rId2"/>
    <p:sldId id="281" r:id="rId3"/>
    <p:sldId id="268" r:id="rId4"/>
    <p:sldId id="269" r:id="rId5"/>
    <p:sldId id="270" r:id="rId6"/>
    <p:sldId id="257" r:id="rId7"/>
    <p:sldId id="258" r:id="rId8"/>
    <p:sldId id="271" r:id="rId9"/>
    <p:sldId id="273" r:id="rId10"/>
    <p:sldId id="274" r:id="rId11"/>
    <p:sldId id="275" r:id="rId12"/>
    <p:sldId id="276" r:id="rId13"/>
    <p:sldId id="283" r:id="rId14"/>
    <p:sldId id="280" r:id="rId15"/>
    <p:sldId id="27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18" autoAdjust="0"/>
  </p:normalViewPr>
  <p:slideViewPr>
    <p:cSldViewPr>
      <p:cViewPr varScale="1">
        <p:scale>
          <a:sx n="75" d="100"/>
          <a:sy n="75" d="100"/>
        </p:scale>
        <p:origin x="-101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2203BD-2E80-4320-B508-6DC73EFB15B0}" type="datetimeFigureOut">
              <a:rPr lang="lt-LT" smtClean="0"/>
              <a:pPr/>
              <a:t>2012.11.14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62F240-2C5C-4CD2-AB9B-231FC8196FB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19212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ntraštė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22" name="Antrinis pavadinimas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t-LT" smtClean="0"/>
              <a:t>Spustelėję redag. ruoš. paantrš. stilių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20" name="Poraštės vietos rezervavimo ženklas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kaidrės numerio vietos rezervavimo ženklas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as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as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čiakampis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Stačiakampis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as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as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čiakampis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tačiakampis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ačiakampis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lt-LT" smtClean="0"/>
              <a:t>Spustelėkite piktogr. norėdami įtraukti pav.</a:t>
            </a:r>
            <a:endParaRPr kumimoji="0" lang="en-US" dirty="0"/>
          </a:p>
        </p:txBody>
      </p:sp>
      <p:sp>
        <p:nvSpPr>
          <p:cNvPr id="9" name="Struktūrinė schema: procesa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Struktūrinė schema: procesa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ritulinė diagram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as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Žiedas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Stačiakampis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Pavadinimo vietos rezervavimo ženklas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9" name="Teksto vietos rezervavimo ženklas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24" name="Datos vietos rezervavimo ženklas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kaidrės numerio vietos rezervavimo ženklas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Stačiakampis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4953000"/>
            <a:ext cx="7772400" cy="1470025"/>
          </a:xfrm>
        </p:spPr>
        <p:txBody>
          <a:bodyPr>
            <a:normAutofit/>
          </a:bodyPr>
          <a:lstStyle/>
          <a:p>
            <a:endParaRPr lang="lt-LT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1600200"/>
            <a:ext cx="6858000" cy="2514600"/>
          </a:xfrm>
        </p:spPr>
        <p:txBody>
          <a:bodyPr>
            <a:noAutofit/>
          </a:bodyPr>
          <a:lstStyle/>
          <a:p>
            <a:r>
              <a:rPr lang="lt-LT" sz="5400" b="1" dirty="0" smtClean="0">
                <a:solidFill>
                  <a:schemeClr val="tx1"/>
                </a:solidFill>
              </a:rPr>
              <a:t>Henrikas Radauskas</a:t>
            </a:r>
          </a:p>
          <a:p>
            <a:pPr algn="ctr"/>
            <a:r>
              <a:rPr lang="lt-LT" sz="5400" b="1" dirty="0" smtClean="0">
                <a:solidFill>
                  <a:schemeClr val="tx1"/>
                </a:solidFill>
              </a:rPr>
              <a:t>Eilėraštis </a:t>
            </a:r>
          </a:p>
          <a:p>
            <a:r>
              <a:rPr lang="lt-LT" sz="5400" b="1" dirty="0" smtClean="0">
                <a:solidFill>
                  <a:schemeClr val="tx1"/>
                </a:solidFill>
              </a:rPr>
              <a:t> </a:t>
            </a:r>
            <a:r>
              <a:rPr lang="lt-LT" sz="5400" b="1" dirty="0" smtClean="0">
                <a:solidFill>
                  <a:srgbClr val="7030A0"/>
                </a:solidFill>
              </a:rPr>
              <a:t>“Homero jaunystė”</a:t>
            </a:r>
            <a:endParaRPr lang="lt-LT" sz="5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Pamokos uždavinys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endParaRPr lang="lt-LT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lt-LT" sz="4000" b="1" dirty="0" smtClean="0">
                <a:latin typeface="Times New Roman" pitchFamily="18" charset="0"/>
                <a:cs typeface="Times New Roman" pitchFamily="18" charset="0"/>
              </a:rPr>
              <a:t>Mokytojai padedant analizuodami eilėraštį „Homero jaunystė“ gebėsite užrašyti jo </a:t>
            </a:r>
            <a:r>
              <a:rPr lang="lt-LT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temą</a:t>
            </a:r>
            <a:r>
              <a:rPr lang="lt-LT" sz="4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lt-LT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idėją</a:t>
            </a:r>
            <a:r>
              <a:rPr lang="lt-LT" sz="4000" b="1" dirty="0" smtClean="0">
                <a:latin typeface="Times New Roman" pitchFamily="18" charset="0"/>
                <a:cs typeface="Times New Roman" pitchFamily="18" charset="0"/>
              </a:rPr>
              <a:t> bei įvardysite </a:t>
            </a:r>
            <a:r>
              <a:rPr lang="lt-LT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 – 3 Radausko kūrybos </a:t>
            </a:r>
            <a:r>
              <a:rPr lang="lt-LT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bruožus </a:t>
            </a:r>
            <a:r>
              <a:rPr lang="lt-LT" sz="4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šiame eilėraštyje.</a:t>
            </a:r>
            <a:endParaRPr lang="lt-LT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01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solidFill>
                  <a:schemeClr val="tx1"/>
                </a:solidFill>
              </a:rPr>
              <a:t>HOMERAS (IX ar VIII a. pr. Kr.)</a:t>
            </a:r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7" name="Turinio vietos rezervavimo ženklas 6" descr="http://www.rasyk.lt/paveikslelis-307-pt.jpg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7800" y="1447800"/>
            <a:ext cx="3200400" cy="43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urinio vietos rezervavimo ženklas 8"/>
          <p:cNvSpPr>
            <a:spLocks noGrp="1"/>
          </p:cNvSpPr>
          <p:nvPr>
            <p:ph sz="half" idx="2"/>
          </p:nvPr>
        </p:nvSpPr>
        <p:spPr/>
        <p:txBody>
          <a:bodyPr>
            <a:normAutofit fontScale="25000" lnSpcReduction="20000"/>
          </a:bodyPr>
          <a:lstStyle/>
          <a:p>
            <a:r>
              <a:rPr lang="lt-LT" sz="9600" dirty="0"/>
              <a:t>vadinamas pirmuoju Europos </a:t>
            </a:r>
            <a:r>
              <a:rPr lang="lt-LT" sz="9600" dirty="0" smtClean="0"/>
              <a:t>poetu, epo tėvu (herojinės poemos „</a:t>
            </a:r>
            <a:r>
              <a:rPr lang="lt-LT" sz="9600" dirty="0" err="1" smtClean="0"/>
              <a:t>Iliada</a:t>
            </a:r>
            <a:r>
              <a:rPr lang="lt-LT" sz="9600" dirty="0" smtClean="0"/>
              <a:t>“, „Odisėja“);</a:t>
            </a:r>
          </a:p>
          <a:p>
            <a:r>
              <a:rPr lang="lt-LT" sz="9600" dirty="0"/>
              <a:t>Manoma, kad </a:t>
            </a:r>
            <a:r>
              <a:rPr lang="lt-LT" sz="9600" dirty="0" smtClean="0"/>
              <a:t>gimė </a:t>
            </a:r>
            <a:r>
              <a:rPr lang="lt-LT" sz="9600" dirty="0" err="1"/>
              <a:t>Smirno</a:t>
            </a:r>
            <a:r>
              <a:rPr lang="lt-LT" sz="9600" dirty="0"/>
              <a:t> mieste, </a:t>
            </a:r>
            <a:r>
              <a:rPr lang="lt-LT" sz="9600" dirty="0" smtClean="0"/>
              <a:t>Mažojoje </a:t>
            </a:r>
            <a:r>
              <a:rPr lang="lt-LT" sz="9600" dirty="0"/>
              <a:t>Azijoje. </a:t>
            </a:r>
            <a:endParaRPr lang="lt-LT" sz="9600" dirty="0" smtClean="0"/>
          </a:p>
          <a:p>
            <a:r>
              <a:rPr lang="lt-LT" sz="9600" dirty="0"/>
              <a:t>Homeras reiškia </a:t>
            </a:r>
            <a:r>
              <a:rPr lang="lt-LT" sz="9600" dirty="0">
                <a:solidFill>
                  <a:srgbClr val="C00000"/>
                </a:solidFill>
              </a:rPr>
              <a:t>„neregys</a:t>
            </a:r>
            <a:r>
              <a:rPr lang="lt-LT" sz="9600" dirty="0"/>
              <a:t>“, todėl atsirado legenda, kad poetas buvo aklas. Kita vertus, Homeras taip pat – </a:t>
            </a:r>
            <a:r>
              <a:rPr lang="lt-LT" sz="9600" dirty="0">
                <a:solidFill>
                  <a:srgbClr val="C00000"/>
                </a:solidFill>
              </a:rPr>
              <a:t>„įkaitas“ </a:t>
            </a:r>
            <a:r>
              <a:rPr lang="lt-LT" sz="9600" dirty="0"/>
              <a:t>- tai galėjo nurodyti jo socialinę padėtį. </a:t>
            </a:r>
            <a:endParaRPr lang="lt-LT" sz="9600" dirty="0" smtClean="0"/>
          </a:p>
          <a:p>
            <a:pPr marL="82296" indent="0">
              <a:buNone/>
            </a:pPr>
            <a:r>
              <a:rPr lang="lt-LT" dirty="0"/>
              <a:t/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0345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effectLst/>
              </a:rPr>
              <a:t>Ar tikrai </a:t>
            </a:r>
            <a:r>
              <a:rPr lang="lt-LT" dirty="0">
                <a:effectLst/>
              </a:rPr>
              <a:t>Homeras buvo aklas? </a:t>
            </a:r>
            <a:endParaRPr lang="lt-LT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lt-LT" b="1" dirty="0">
                <a:latin typeface="Times New Roman" pitchFamily="18" charset="0"/>
                <a:cs typeface="Times New Roman" pitchFamily="18" charset="0"/>
              </a:rPr>
              <a:t>kaip neregys poetas galėjo sukurti didingus literatūros kūrinius, kuriuose skaitytoją žavi tokia </a:t>
            </a:r>
            <a:r>
              <a:rPr lang="lt-LT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spalvinga vaizdinių paletė</a:t>
            </a:r>
            <a:r>
              <a:rPr lang="lt-LT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endParaRPr lang="lt-LT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Iš </a:t>
            </a:r>
            <a:r>
              <a:rPr lang="lt-LT" b="1" i="1" dirty="0" err="1">
                <a:latin typeface="Times New Roman" pitchFamily="18" charset="0"/>
                <a:cs typeface="Times New Roman" pitchFamily="18" charset="0"/>
              </a:rPr>
              <a:t>Iliados</a:t>
            </a:r>
            <a:r>
              <a:rPr lang="lt-LT" b="1" dirty="0">
                <a:latin typeface="Times New Roman" pitchFamily="18" charset="0"/>
                <a:cs typeface="Times New Roman" pitchFamily="18" charset="0"/>
              </a:rPr>
              <a:t> ir </a:t>
            </a:r>
            <a:r>
              <a:rPr lang="lt-LT" b="1" i="1" dirty="0">
                <a:latin typeface="Times New Roman" pitchFamily="18" charset="0"/>
                <a:cs typeface="Times New Roman" pitchFamily="18" charset="0"/>
              </a:rPr>
              <a:t>Odisėjos</a:t>
            </a:r>
            <a:r>
              <a:rPr lang="lt-LT" b="1" dirty="0">
                <a:latin typeface="Times New Roman" pitchFamily="18" charset="0"/>
                <a:cs typeface="Times New Roman" pitchFamily="18" charset="0"/>
              </a:rPr>
              <a:t> puslapių taip ir trykšta </a:t>
            </a:r>
            <a:r>
              <a:rPr lang="lt-LT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spalvų gausa</a:t>
            </a:r>
            <a:r>
              <a:rPr lang="lt-LT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lt-LT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juodų</a:t>
            </a:r>
            <a:r>
              <a:rPr lang="lt-LT" b="1" dirty="0">
                <a:latin typeface="Times New Roman" pitchFamily="18" charset="0"/>
                <a:cs typeface="Times New Roman" pitchFamily="18" charset="0"/>
              </a:rPr>
              <a:t> antakių Dzeusas, </a:t>
            </a:r>
            <a:r>
              <a:rPr lang="lt-LT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šviesiaakė</a:t>
            </a:r>
            <a:r>
              <a:rPr lang="lt-LT" b="1" dirty="0">
                <a:latin typeface="Times New Roman" pitchFamily="18" charset="0"/>
                <a:cs typeface="Times New Roman" pitchFamily="18" charset="0"/>
              </a:rPr>
              <a:t> Atėnė, </a:t>
            </a:r>
            <a:r>
              <a:rPr lang="lt-LT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šviesiaplaukis</a:t>
            </a:r>
            <a:r>
              <a:rPr lang="lt-LT" b="1" dirty="0">
                <a:latin typeface="Times New Roman" pitchFamily="18" charset="0"/>
                <a:cs typeface="Times New Roman" pitchFamily="18" charset="0"/>
              </a:rPr>
              <a:t> karalius Menelajas, </a:t>
            </a:r>
            <a:r>
              <a:rPr lang="lt-LT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rudaplaukis</a:t>
            </a:r>
            <a:r>
              <a:rPr lang="lt-LT" b="1" dirty="0">
                <a:latin typeface="Times New Roman" pitchFamily="18" charset="0"/>
                <a:cs typeface="Times New Roman" pitchFamily="18" charset="0"/>
              </a:rPr>
              <a:t> karys Achilas,</a:t>
            </a:r>
            <a:r>
              <a:rPr lang="lt-LT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juodaakė </a:t>
            </a:r>
            <a:r>
              <a:rPr lang="lt-LT" b="1" dirty="0">
                <a:latin typeface="Times New Roman" pitchFamily="18" charset="0"/>
                <a:cs typeface="Times New Roman" pitchFamily="18" charset="0"/>
              </a:rPr>
              <a:t>gražuolė </a:t>
            </a:r>
            <a:r>
              <a:rPr lang="lt-LT" b="1" dirty="0" err="1">
                <a:latin typeface="Times New Roman" pitchFamily="18" charset="0"/>
                <a:cs typeface="Times New Roman" pitchFamily="18" charset="0"/>
              </a:rPr>
              <a:t>Briseidė</a:t>
            </a:r>
            <a:r>
              <a:rPr lang="lt-LT" b="1" dirty="0">
                <a:latin typeface="Times New Roman" pitchFamily="18" charset="0"/>
                <a:cs typeface="Times New Roman" pitchFamily="18" charset="0"/>
              </a:rPr>
              <a:t> ir t. t. </a:t>
            </a:r>
            <a:endParaRPr lang="lt-LT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Stebina </a:t>
            </a:r>
            <a:r>
              <a:rPr lang="lt-LT" b="1" dirty="0">
                <a:latin typeface="Times New Roman" pitchFamily="18" charset="0"/>
                <a:cs typeface="Times New Roman" pitchFamily="18" charset="0"/>
              </a:rPr>
              <a:t>ir </a:t>
            </a:r>
            <a:r>
              <a:rPr lang="lt-LT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metalų spalvos </a:t>
            </a:r>
            <a:r>
              <a:rPr lang="lt-LT" b="1" dirty="0">
                <a:latin typeface="Times New Roman" pitchFamily="18" charset="0"/>
                <a:cs typeface="Times New Roman" pitchFamily="18" charset="0"/>
              </a:rPr>
              <a:t>apibūdinimas: alavas - </a:t>
            </a:r>
            <a:r>
              <a:rPr lang="lt-LT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baltas</a:t>
            </a:r>
            <a:r>
              <a:rPr lang="lt-LT" b="1" dirty="0">
                <a:latin typeface="Times New Roman" pitchFamily="18" charset="0"/>
                <a:cs typeface="Times New Roman" pitchFamily="18" charset="0"/>
              </a:rPr>
              <a:t>, varis - </a:t>
            </a:r>
            <a:r>
              <a:rPr lang="lt-LT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rausvas</a:t>
            </a:r>
            <a:r>
              <a:rPr lang="lt-LT" b="1" dirty="0">
                <a:latin typeface="Times New Roman" pitchFamily="18" charset="0"/>
                <a:cs typeface="Times New Roman" pitchFamily="18" charset="0"/>
              </a:rPr>
              <a:t>, geležis - </a:t>
            </a:r>
            <a:r>
              <a:rPr lang="lt-LT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žila</a:t>
            </a:r>
            <a:r>
              <a:rPr lang="lt-LT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lt-LT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Tai </a:t>
            </a:r>
            <a:r>
              <a:rPr lang="lt-LT" b="1" dirty="0">
                <a:latin typeface="Times New Roman" pitchFamily="18" charset="0"/>
                <a:cs typeface="Times New Roman" pitchFamily="18" charset="0"/>
              </a:rPr>
              <a:t>puikūs </a:t>
            </a:r>
            <a:r>
              <a:rPr lang="lt-LT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poetiniai palyginimai</a:t>
            </a:r>
            <a:r>
              <a:rPr lang="lt-LT" b="1" dirty="0">
                <a:latin typeface="Times New Roman" pitchFamily="18" charset="0"/>
                <a:cs typeface="Times New Roman" pitchFamily="18" charset="0"/>
              </a:rPr>
              <a:t>. Tokios išmonės gali pavydėti bet kuris poetas. Bet tokiai žodžio išmonei reikalingas ir puikus regėjimas. </a:t>
            </a:r>
            <a:r>
              <a:rPr lang="lt-LT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Norint sukurti tokius palyginimus, pastebėti detales, reikalingas geras regėjimas.</a:t>
            </a:r>
            <a:r>
              <a:rPr lang="lt-LT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4865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15962"/>
          </a:xfrm>
        </p:spPr>
        <p:txBody>
          <a:bodyPr>
            <a:normAutofit fontScale="90000"/>
          </a:bodyPr>
          <a:lstStyle/>
          <a:p>
            <a:r>
              <a:rPr lang="lt-LT" dirty="0">
                <a:effectLst/>
              </a:rPr>
              <a:t>Ar tikrai Homeras buvo aklas?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14400" y="1143000"/>
            <a:ext cx="8229600" cy="5562600"/>
          </a:xfrm>
        </p:spPr>
        <p:txBody>
          <a:bodyPr>
            <a:noAutofit/>
          </a:bodyPr>
          <a:lstStyle/>
          <a:p>
            <a:r>
              <a:rPr lang="lt-LT" sz="2400" b="1" dirty="0"/>
              <a:t>Senovės graikai neabejojo, kad Homeras gerai matė. </a:t>
            </a:r>
            <a:r>
              <a:rPr lang="lt-LT" sz="2400" b="1" dirty="0">
                <a:solidFill>
                  <a:srgbClr val="C00000"/>
                </a:solidFill>
              </a:rPr>
              <a:t>Daugiau nei du šimtus metų jo poemas iš kartos į kartą perduodavo keliaujantys dainiai </a:t>
            </a:r>
            <a:r>
              <a:rPr lang="lt-LT" sz="2400" b="1" dirty="0" smtClean="0"/>
              <a:t>. VI </a:t>
            </a:r>
            <a:r>
              <a:rPr lang="lt-LT" sz="2400" b="1" dirty="0"/>
              <a:t>amžiuje pr. </a:t>
            </a:r>
            <a:r>
              <a:rPr lang="lt-LT" sz="2400" b="1" dirty="0" smtClean="0"/>
              <a:t>Kr. jos </a:t>
            </a:r>
            <a:r>
              <a:rPr lang="lt-LT" sz="2400" b="1" dirty="0">
                <a:solidFill>
                  <a:srgbClr val="C00000"/>
                </a:solidFill>
              </a:rPr>
              <a:t>buvo pirmą kartą užrašytos</a:t>
            </a:r>
            <a:r>
              <a:rPr lang="lt-LT" sz="2400" b="1" dirty="0"/>
              <a:t>. </a:t>
            </a:r>
            <a:endParaRPr lang="lt-LT" sz="2400" b="1" dirty="0" smtClean="0"/>
          </a:p>
          <a:p>
            <a:r>
              <a:rPr lang="lt-LT" sz="2400" b="1" dirty="0"/>
              <a:t>Pasirodo, Homeras regėjimo „neteko“ Aleksandrijoje - Aleksandro Makedoniečio pastatytame mieste. </a:t>
            </a:r>
            <a:endParaRPr lang="lt-LT" sz="2400" b="1" dirty="0" smtClean="0"/>
          </a:p>
          <a:p>
            <a:r>
              <a:rPr lang="lt-LT" sz="2400" b="1" dirty="0"/>
              <a:t>Tačiau Aleksandrijos </a:t>
            </a:r>
            <a:r>
              <a:rPr lang="lt-LT" sz="2400" b="1" dirty="0" smtClean="0"/>
              <a:t>išminčių nuomone</a:t>
            </a:r>
            <a:r>
              <a:rPr lang="lt-LT" sz="2400" b="1" dirty="0"/>
              <a:t>, poetas negalėjo atrodyti kaip paprastas mirtingasis. </a:t>
            </a:r>
            <a:r>
              <a:rPr lang="lt-LT" sz="2400" b="1" u="sng" dirty="0"/>
              <a:t>Jis turėjo įgyti nepaprastų bruožų</a:t>
            </a:r>
            <a:r>
              <a:rPr lang="lt-LT" sz="2400" b="1" dirty="0"/>
              <a:t>. Ginčo ir diskusijų meną puikiai įvaldę helenistinės epochos filosofai, auklėti pagal Platono ir Aristotelio mokymus, </a:t>
            </a:r>
            <a:r>
              <a:rPr lang="lt-LT" sz="2400" b="1" dirty="0">
                <a:solidFill>
                  <a:srgbClr val="C00000"/>
                </a:solidFill>
              </a:rPr>
              <a:t>mėgo pabrėžti išrinktųjų aklumo aiškiaregystę kaip pranašumą, leidžiantį išsiskirti iš „aklos“ minios. Todėl Homeras ir buvo pavaizduotas kaip neregys. </a:t>
            </a:r>
            <a:br>
              <a:rPr lang="lt-LT" sz="2400" b="1" dirty="0">
                <a:solidFill>
                  <a:srgbClr val="C00000"/>
                </a:solidFill>
              </a:rPr>
            </a:br>
            <a:endParaRPr lang="lt-LT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7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3008313" cy="1162050"/>
          </a:xfrm>
        </p:spPr>
        <p:txBody>
          <a:bodyPr>
            <a:normAutofit/>
          </a:bodyPr>
          <a:lstStyle/>
          <a:p>
            <a:r>
              <a:rPr lang="lt-LT" sz="1600" b="1" dirty="0" smtClean="0"/>
              <a:t>HOMERO JAUNYSTĖ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 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81000" y="1004887"/>
            <a:ext cx="5111750" cy="5853113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lt-LT" sz="3700" b="1" dirty="0" smtClean="0"/>
              <a:t>Aš gėriau putojantį pieną, </a:t>
            </a:r>
          </a:p>
          <a:p>
            <a:pPr>
              <a:buNone/>
            </a:pPr>
            <a:r>
              <a:rPr lang="lt-LT" sz="3700" b="1" dirty="0" smtClean="0"/>
              <a:t>Aš valgiau nežemišką duoną, </a:t>
            </a:r>
          </a:p>
          <a:p>
            <a:pPr>
              <a:buNone/>
            </a:pPr>
            <a:r>
              <a:rPr lang="lt-LT" sz="3700" b="1" dirty="0" smtClean="0"/>
              <a:t>Žiūrėjau į žėrinčią dieną:</a:t>
            </a:r>
          </a:p>
          <a:p>
            <a:pPr>
              <a:buNone/>
            </a:pPr>
            <a:r>
              <a:rPr lang="lt-LT" sz="3700" b="1" dirty="0" smtClean="0"/>
              <a:t>Į žydinčią gėlę raudoną.</a:t>
            </a:r>
          </a:p>
          <a:p>
            <a:pPr>
              <a:buNone/>
            </a:pPr>
            <a:r>
              <a:rPr lang="lt-LT" sz="3700" b="1" dirty="0" smtClean="0"/>
              <a:t> </a:t>
            </a:r>
          </a:p>
          <a:p>
            <a:pPr>
              <a:buNone/>
            </a:pPr>
            <a:r>
              <a:rPr lang="lt-LT" sz="3700" b="1" dirty="0" smtClean="0"/>
              <a:t>Man piemenys grojo vamzdeliais </a:t>
            </a:r>
          </a:p>
          <a:p>
            <a:pPr>
              <a:buNone/>
            </a:pPr>
            <a:r>
              <a:rPr lang="lt-LT" sz="3700" b="1" dirty="0" smtClean="0"/>
              <a:t>Pavėsyje aukšto platano, </a:t>
            </a:r>
          </a:p>
          <a:p>
            <a:pPr>
              <a:buNone/>
            </a:pPr>
            <a:r>
              <a:rPr lang="lt-LT" sz="3700" b="1" dirty="0" smtClean="0"/>
              <a:t>Ir bitės auksiniais indeliais </a:t>
            </a:r>
          </a:p>
          <a:p>
            <a:pPr>
              <a:buNone/>
            </a:pPr>
            <a:r>
              <a:rPr lang="lt-LT" sz="3700" b="1" dirty="0" smtClean="0"/>
              <a:t>Man kvepiantį medų gabeno.</a:t>
            </a:r>
          </a:p>
          <a:p>
            <a:pPr>
              <a:buNone/>
            </a:pPr>
            <a:endParaRPr lang="lt-LT" sz="3700" b="1" dirty="0" smtClean="0"/>
          </a:p>
          <a:p>
            <a:pPr>
              <a:buNone/>
            </a:pPr>
            <a:r>
              <a:rPr lang="lt-LT" sz="3700" b="1" dirty="0" smtClean="0"/>
              <a:t>O, kaip man beprotiškai sekės! </a:t>
            </a:r>
          </a:p>
          <a:p>
            <a:pPr>
              <a:buNone/>
            </a:pPr>
            <a:r>
              <a:rPr lang="lt-LT" sz="3700" b="1" dirty="0" smtClean="0"/>
              <a:t>Man vynuogės nokti skubėjo, </a:t>
            </a:r>
          </a:p>
          <a:p>
            <a:pPr>
              <a:buNone/>
            </a:pPr>
            <a:r>
              <a:rPr lang="lt-LT" sz="3700" b="1" dirty="0" smtClean="0"/>
              <a:t>Ir sunkios, įsirpusios kekės </a:t>
            </a:r>
          </a:p>
          <a:p>
            <a:pPr>
              <a:buNone/>
            </a:pPr>
            <a:r>
              <a:rPr lang="lt-LT" sz="3700" b="1" dirty="0" smtClean="0"/>
              <a:t>Laimingos prie lūpų virpėjo.</a:t>
            </a:r>
          </a:p>
          <a:p>
            <a:pPr>
              <a:buNone/>
            </a:pPr>
            <a:r>
              <a:rPr lang="lt-LT" sz="3700" b="1" dirty="0" smtClean="0"/>
              <a:t> </a:t>
            </a:r>
          </a:p>
          <a:p>
            <a:pPr>
              <a:buNone/>
            </a:pPr>
            <a:r>
              <a:rPr lang="lt-LT" sz="3700" b="1" dirty="0" smtClean="0"/>
              <a:t>Su lyra klajodami dviese, </a:t>
            </a:r>
          </a:p>
          <a:p>
            <a:pPr>
              <a:buNone/>
            </a:pPr>
            <a:r>
              <a:rPr lang="lt-LT" sz="3700" b="1" dirty="0" smtClean="0"/>
              <a:t>Mes karą ir kardą giedojom </a:t>
            </a:r>
          </a:p>
          <a:p>
            <a:pPr>
              <a:buNone/>
            </a:pPr>
            <a:r>
              <a:rPr lang="lt-LT" sz="3700" b="1" dirty="0" smtClean="0"/>
              <a:t>Ir vasarą aukštą ir šviesią </a:t>
            </a:r>
          </a:p>
          <a:p>
            <a:pPr>
              <a:buNone/>
            </a:pPr>
            <a:r>
              <a:rPr lang="lt-LT" sz="3700" b="1" dirty="0" smtClean="0"/>
              <a:t>Ir riedančią bangą po kojom.</a:t>
            </a:r>
          </a:p>
          <a:p>
            <a:pPr>
              <a:buNone/>
            </a:pPr>
            <a:r>
              <a:rPr lang="lt-LT" sz="3700" b="1" dirty="0" smtClean="0"/>
              <a:t> </a:t>
            </a:r>
          </a:p>
          <a:p>
            <a:pPr>
              <a:buNone/>
            </a:pPr>
            <a:r>
              <a:rPr lang="lt-LT" sz="3700" b="1" dirty="0" smtClean="0"/>
              <a:t>O žvaigždės, pradėjusios kilti, </a:t>
            </a:r>
          </a:p>
          <a:p>
            <a:pPr>
              <a:buNone/>
            </a:pPr>
            <a:r>
              <a:rPr lang="lt-LT" sz="3700" b="1" dirty="0" smtClean="0"/>
              <a:t>Ant jūros rankas auksines </a:t>
            </a:r>
          </a:p>
          <a:p>
            <a:pPr>
              <a:buNone/>
            </a:pPr>
            <a:r>
              <a:rPr lang="lt-LT" sz="3700" b="1" dirty="0" smtClean="0"/>
              <a:t>Uždėjo ir liepė nutilti, </a:t>
            </a:r>
          </a:p>
          <a:p>
            <a:pPr>
              <a:buNone/>
            </a:pPr>
            <a:r>
              <a:rPr lang="lt-LT" sz="3700" b="1" dirty="0" smtClean="0"/>
              <a:t>Kad ji neprikeltų manęs.</a:t>
            </a:r>
          </a:p>
          <a:p>
            <a:pPr>
              <a:buNone/>
            </a:pPr>
            <a:r>
              <a:rPr lang="lt-LT" sz="3700" b="1" dirty="0" smtClean="0"/>
              <a:t> </a:t>
            </a:r>
          </a:p>
          <a:p>
            <a:endParaRPr lang="lt-LT" dirty="0"/>
          </a:p>
        </p:txBody>
      </p:sp>
      <p:pic>
        <p:nvPicPr>
          <p:cNvPr id="1029" name="Picture 5" descr="C:\Users\User\Desktop\14_0_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888" y="1371600"/>
            <a:ext cx="47625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Pavadinimas</a:t>
            </a:r>
            <a:endParaRPr lang="lt-LT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066800" y="1219200"/>
            <a:ext cx="4026408" cy="5486400"/>
          </a:xfrm>
        </p:spPr>
        <p:txBody>
          <a:bodyPr>
            <a:noAutofit/>
          </a:bodyPr>
          <a:lstStyle/>
          <a:p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Nuoroda į Antikos kultūros pasaulį;</a:t>
            </a:r>
          </a:p>
          <a:p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Homero </a:t>
            </a:r>
            <a:r>
              <a:rPr lang="lt-LT" b="1" dirty="0" err="1" smtClean="0">
                <a:latin typeface="Times New Roman" pitchFamily="18" charset="0"/>
                <a:cs typeface="Times New Roman" pitchFamily="18" charset="0"/>
              </a:rPr>
              <a:t>nežemiškumas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, dieviškoji prigimtis, nemarumas, šlovė;</a:t>
            </a:r>
          </a:p>
          <a:p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 kūryba – žmogaus gyvenimo įprasminimas;</a:t>
            </a:r>
          </a:p>
          <a:p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Lyrinis subjektas –</a:t>
            </a:r>
            <a:r>
              <a:rPr lang="lt-LT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kaukė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, kalba Homero vardu;</a:t>
            </a:r>
            <a:br>
              <a:rPr lang="lt-LT" b="1" dirty="0" smtClean="0">
                <a:latin typeface="Times New Roman" pitchFamily="18" charset="0"/>
                <a:cs typeface="Times New Roman" pitchFamily="18" charset="0"/>
              </a:rPr>
            </a:br>
            <a:endParaRPr lang="lt-LT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http://www.muxart.lt/index.php?option=com_joomgallery&amp;func=watermark&amp;catid=20&amp;id=603&amp;Itemid=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3276600"/>
            <a:ext cx="3581400" cy="29007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smtClean="0"/>
              <a:t>Eilėraščio pasaulis – grožis, šviesa</a:t>
            </a:r>
            <a:endParaRPr lang="lt-LT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Idiliškas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 (ramus, giedras, be rūpesčių, idealizuotas gamtos prieglobstis);</a:t>
            </a:r>
          </a:p>
          <a:p>
            <a:r>
              <a:rPr lang="lt-LT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Skonis – rega – garsai 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(skirtingais pojūčiais ryškinama Homero, kaip poeto, dieviškoji prigimtis);</a:t>
            </a:r>
          </a:p>
          <a:p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Dievų maistas, teikęs jiems amžinybę, </a:t>
            </a:r>
            <a:r>
              <a:rPr lang="lt-LT" b="1" dirty="0" err="1" smtClean="0">
                <a:latin typeface="Times New Roman" pitchFamily="18" charset="0"/>
                <a:cs typeface="Times New Roman" pitchFamily="18" charset="0"/>
              </a:rPr>
              <a:t>nemirtingumą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: „putojantis pienas“ – dieviškasis </a:t>
            </a:r>
            <a:r>
              <a:rPr lang="lt-LT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nektaras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, „nežemiška duona“ – </a:t>
            </a:r>
            <a:r>
              <a:rPr lang="lt-LT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ambrozija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lt-LT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47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Eilėraščio žmogus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4050792" cy="4663440"/>
          </a:xfrm>
        </p:spPr>
        <p:txBody>
          <a:bodyPr>
            <a:normAutofit fontScale="92500"/>
          </a:bodyPr>
          <a:lstStyle/>
          <a:p>
            <a:r>
              <a:rPr lang="lt-LT" b="1" dirty="0" smtClean="0"/>
              <a:t>Kaukė – kalba </a:t>
            </a:r>
            <a:r>
              <a:rPr lang="lt-LT" b="1" smtClean="0"/>
              <a:t>Homero vardu;</a:t>
            </a:r>
          </a:p>
          <a:p>
            <a:r>
              <a:rPr lang="lt-LT" b="1" dirty="0" smtClean="0"/>
              <a:t>Poetas, kūrėjas („</a:t>
            </a:r>
            <a:r>
              <a:rPr lang="lt-LT" b="1" dirty="0" smtClean="0">
                <a:solidFill>
                  <a:srgbClr val="7030A0"/>
                </a:solidFill>
              </a:rPr>
              <a:t>su lyra </a:t>
            </a:r>
            <a:r>
              <a:rPr lang="lt-LT" b="1" dirty="0" smtClean="0"/>
              <a:t>klajodami dviese“).</a:t>
            </a:r>
          </a:p>
          <a:p>
            <a:r>
              <a:rPr lang="lt-LT" b="1" dirty="0" smtClean="0"/>
              <a:t>Laimingas, besidžiaugiąs lydinčia sėkme, šlove;</a:t>
            </a:r>
          </a:p>
          <a:p>
            <a:r>
              <a:rPr lang="lt-LT" b="1" dirty="0" smtClean="0"/>
              <a:t>Idiliška aplinka skatina jo kūrybišką prigimtį.</a:t>
            </a:r>
            <a:endParaRPr lang="lt-LT" b="1" dirty="0"/>
          </a:p>
        </p:txBody>
      </p:sp>
      <p:pic>
        <p:nvPicPr>
          <p:cNvPr id="20482" name="Picture 2" descr="http://www.civilsociety.co.uk/images/thumbs/happiness_2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2514600"/>
            <a:ext cx="2762250" cy="32956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8721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ntraštė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Ryškūs Homero kūrinių motyvai</a:t>
            </a:r>
            <a:endParaRPr lang="lt-LT" dirty="0"/>
          </a:p>
        </p:txBody>
      </p:sp>
      <p:sp>
        <p:nvSpPr>
          <p:cNvPr id="9" name="Turinio vietos rezervavimo ženklas 8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lt-LT" b="1" u="sng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Iliada</a:t>
            </a:r>
            <a:r>
              <a:rPr lang="lt-LT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“ – „Mes karą ir kardą giedojom“: 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Trojos karo, kovų motyvas (achajai (graikai) nori atkovoti gražiąją Eleną, Menelajo, Spartos karaliaus, žmoną, kurią pagrobė Paris, Trojos karaliaus </a:t>
            </a:r>
            <a:r>
              <a:rPr lang="lt-LT" b="1" dirty="0" err="1" smtClean="0">
                <a:latin typeface="Times New Roman" pitchFamily="18" charset="0"/>
                <a:cs typeface="Times New Roman" pitchFamily="18" charset="0"/>
              </a:rPr>
              <a:t>Priamo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 sūnus);</a:t>
            </a:r>
          </a:p>
          <a:p>
            <a:r>
              <a:rPr lang="lt-LT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„Odisėja“ – „Ir riedančią bangą po kojom“: </a:t>
            </a:r>
            <a:r>
              <a:rPr lang="lt-LT" b="1" dirty="0" err="1" smtClean="0">
                <a:latin typeface="Times New Roman" pitchFamily="18" charset="0"/>
                <a:cs typeface="Times New Roman" pitchFamily="18" charset="0"/>
              </a:rPr>
              <a:t>Odisėjo</a:t>
            </a:r>
            <a:r>
              <a:rPr lang="lt-LT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klajonių jūromis, blaškymo po svetimus pasaulius motyvas;</a:t>
            </a:r>
            <a:endParaRPr lang="lt-LT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2709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smtClean="0"/>
              <a:t>Eilėraštis – tai prisiminimas, sapnas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6646" indent="-514350">
              <a:buFont typeface="+mj-lt"/>
              <a:buAutoNum type="arabicPeriod"/>
            </a:pP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Paskutinė strofa: „Kad ji </a:t>
            </a:r>
            <a:r>
              <a:rPr lang="lt-LT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neprikeltų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 manęs“;</a:t>
            </a:r>
          </a:p>
          <a:p>
            <a:pPr marL="596646" indent="-514350">
              <a:buFont typeface="+mj-lt"/>
              <a:buAutoNum type="arabicPeriod"/>
            </a:pP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Poetiškas pasaulis, vizija virš realiojo, kasdienybės;</a:t>
            </a:r>
          </a:p>
          <a:p>
            <a:pPr marL="596646" indent="-514350">
              <a:buFont typeface="+mj-lt"/>
              <a:buAutoNum type="arabicPeriod"/>
            </a:pP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Realybė „nužudyta“, išlaisvinama kelias vaizduotei, dominuoja šviesus sapno, pasakiškas, svajų pasaulis – kūrėjo įkvėpimo versmė.</a:t>
            </a:r>
            <a:endParaRPr lang="lt-LT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82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smtClean="0"/>
              <a:t>Užduotis raštu – pabaikite sakinius: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6646" indent="-514350">
              <a:buFont typeface="+mj-lt"/>
              <a:buAutoNum type="arabicPeriod"/>
            </a:pPr>
            <a:r>
              <a:rPr lang="lt-LT" sz="4000" b="1" dirty="0" smtClean="0">
                <a:latin typeface="Times New Roman" pitchFamily="18" charset="0"/>
                <a:cs typeface="Times New Roman" pitchFamily="18" charset="0"/>
              </a:rPr>
              <a:t>Tai eilėraštis apie ...</a:t>
            </a:r>
          </a:p>
          <a:p>
            <a:pPr marL="596646" indent="-514350">
              <a:buFont typeface="+mj-lt"/>
              <a:buAutoNum type="arabicPeriod"/>
            </a:pPr>
            <a:r>
              <a:rPr lang="lt-LT" sz="4000" b="1" dirty="0" smtClean="0">
                <a:latin typeface="Times New Roman" pitchFamily="18" charset="0"/>
                <a:cs typeface="Times New Roman" pitchFamily="18" charset="0"/>
              </a:rPr>
              <a:t>Juo teigiama, kad ...</a:t>
            </a:r>
          </a:p>
          <a:p>
            <a:pPr marL="596646" indent="-514350">
              <a:buFont typeface="+mj-lt"/>
              <a:buAutoNum type="arabicPeriod"/>
            </a:pPr>
            <a:r>
              <a:rPr lang="lt-LT" sz="4000" b="1" dirty="0" smtClean="0">
                <a:latin typeface="Times New Roman" pitchFamily="18" charset="0"/>
                <a:cs typeface="Times New Roman" pitchFamily="18" charset="0"/>
              </a:rPr>
              <a:t>Ryškūs šie Radausko kūrybos bruožai: ...</a:t>
            </a:r>
          </a:p>
          <a:p>
            <a:pPr marL="82296" indent="0">
              <a:buNone/>
            </a:pP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VERTINIMAS: už įtaigų, stilistiškai tvarkingą, įdomų požiūrį, išplėtotą atsakymą </a:t>
            </a:r>
            <a:r>
              <a:rPr lang="lt-LT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trys pliusai</a:t>
            </a:r>
            <a:r>
              <a:rPr lang="lt-LT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544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Pamokos uždavinys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lt-LT" sz="4000" b="1" dirty="0" smtClean="0">
                <a:latin typeface="Times New Roman" pitchFamily="18" charset="0"/>
                <a:cs typeface="Times New Roman" pitchFamily="18" charset="0"/>
              </a:rPr>
              <a:t>Mokytojai padedant, analizuodami eilėraštį „Homero jaunystė“ gebėsite užrašyti jo </a:t>
            </a:r>
            <a:r>
              <a:rPr lang="lt-LT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temą</a:t>
            </a:r>
            <a:r>
              <a:rPr lang="lt-LT" sz="4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lt-LT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idėją</a:t>
            </a:r>
            <a:r>
              <a:rPr lang="lt-LT" sz="4000" b="1" dirty="0" smtClean="0">
                <a:latin typeface="Times New Roman" pitchFamily="18" charset="0"/>
                <a:cs typeface="Times New Roman" pitchFamily="18" charset="0"/>
              </a:rPr>
              <a:t> bei įvardysite </a:t>
            </a:r>
            <a:r>
              <a:rPr lang="lt-LT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 – 3 Radausko kūrybos bruožus.</a:t>
            </a:r>
            <a:endParaRPr lang="lt-LT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429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5"/>
          <p:cNvSpPr>
            <a:spLocks noGrp="1" noChangeArrowheads="1"/>
          </p:cNvSpPr>
          <p:nvPr>
            <p:ph type="title"/>
          </p:nvPr>
        </p:nvSpPr>
        <p:spPr>
          <a:xfrm>
            <a:off x="1258888" y="457200"/>
            <a:ext cx="7686675" cy="1143000"/>
          </a:xfrm>
        </p:spPr>
        <p:txBody>
          <a:bodyPr/>
          <a:lstStyle/>
          <a:p>
            <a:r>
              <a:rPr lang="lt-LT" sz="5400" b="1" smtClean="0">
                <a:ea typeface="ＭＳ Ｐゴシック" pitchFamily="34" charset="-128"/>
              </a:rPr>
              <a:t>Įsivertinimas pamokoje</a:t>
            </a:r>
          </a:p>
        </p:txBody>
      </p:sp>
      <p:pic>
        <p:nvPicPr>
          <p:cNvPr id="69635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8175" y="5229225"/>
            <a:ext cx="1152525" cy="1127125"/>
          </a:xfrm>
        </p:spPr>
      </p:pic>
      <p:pic>
        <p:nvPicPr>
          <p:cNvPr id="6963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844675"/>
            <a:ext cx="1511300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3500438"/>
            <a:ext cx="121285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8" name="WordArt 11"/>
          <p:cNvSpPr>
            <a:spLocks noChangeArrowheads="1" noChangeShapeType="1" noTextEdit="1"/>
          </p:cNvSpPr>
          <p:nvPr/>
        </p:nvSpPr>
        <p:spPr bwMode="auto">
          <a:xfrm>
            <a:off x="3563938" y="2349500"/>
            <a:ext cx="1223962" cy="447675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/>
            <a:r>
              <a:rPr lang="lt-LT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P u i k i a i</a:t>
            </a:r>
            <a:endParaRPr lang="lt-LT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69639" name="WordArt 12"/>
          <p:cNvSpPr>
            <a:spLocks noChangeArrowheads="1" noChangeShapeType="1" noTextEdit="1"/>
          </p:cNvSpPr>
          <p:nvPr/>
        </p:nvSpPr>
        <p:spPr bwMode="auto">
          <a:xfrm>
            <a:off x="3635375" y="3860800"/>
            <a:ext cx="4943475" cy="576263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/>
            <a:r>
              <a:rPr lang="lt-L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Liko neatsakytų klausimų...</a:t>
            </a:r>
          </a:p>
        </p:txBody>
      </p:sp>
      <p:sp>
        <p:nvSpPr>
          <p:cNvPr id="69640" name="WordArt 13"/>
          <p:cNvSpPr>
            <a:spLocks noChangeArrowheads="1" noChangeShapeType="1" noTextEdit="1"/>
          </p:cNvSpPr>
          <p:nvPr/>
        </p:nvSpPr>
        <p:spPr bwMode="auto">
          <a:xfrm>
            <a:off x="3708400" y="5516563"/>
            <a:ext cx="1181100" cy="611187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/>
            <a:r>
              <a:rPr lang="lt-LT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B l o g a i</a:t>
            </a:r>
            <a:endParaRPr lang="lt-LT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551192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Refleksija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000" b="1" dirty="0">
                <a:ea typeface="ＭＳ Ｐゴシック" pitchFamily="34" charset="-128"/>
              </a:rPr>
              <a:t>Ką šiandien sužinojote</a:t>
            </a:r>
            <a:r>
              <a:rPr lang="lt-LT" sz="4000" b="1" dirty="0" smtClean="0">
                <a:ea typeface="ＭＳ Ｐゴシック" pitchFamily="34" charset="-128"/>
              </a:rPr>
              <a:t>?</a:t>
            </a:r>
          </a:p>
          <a:p>
            <a:r>
              <a:rPr lang="lt-LT" sz="4000" b="1" dirty="0" smtClean="0">
                <a:ea typeface="ＭＳ Ｐゴシック" pitchFamily="34" charset="-128"/>
              </a:rPr>
              <a:t>Kaip sekėsi dirbti?</a:t>
            </a:r>
          </a:p>
          <a:p>
            <a:r>
              <a:rPr lang="lt-LT" sz="4000" b="1" dirty="0" smtClean="0">
                <a:ea typeface="ＭＳ Ｐゴシック" pitchFamily="34" charset="-128"/>
              </a:rPr>
              <a:t>Kokia šios pamokos praktinė nauda?</a:t>
            </a:r>
          </a:p>
          <a:p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243504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ulėgrąža">
  <a:themeElements>
    <a:clrScheme name="Saulėgrąža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aulėgrąža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aulėgrąž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525</TotalTime>
  <Words>685</Words>
  <Application>Microsoft Office PowerPoint</Application>
  <PresentationFormat>Demonstracija ekrane (4:3)</PresentationFormat>
  <Paragraphs>82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15</vt:i4>
      </vt:variant>
    </vt:vector>
  </HeadingPairs>
  <TitlesOfParts>
    <vt:vector size="16" baseType="lpstr">
      <vt:lpstr>Saulėgrąža</vt:lpstr>
      <vt:lpstr>PowerPoint pristatymas</vt:lpstr>
      <vt:lpstr>Pamokos uždavinys</vt:lpstr>
      <vt:lpstr>HOMERAS (IX ar VIII a. pr. Kr.)</vt:lpstr>
      <vt:lpstr>Ar tikrai Homeras buvo aklas? </vt:lpstr>
      <vt:lpstr>Ar tikrai Homeras buvo aklas? </vt:lpstr>
      <vt:lpstr>HOMERO JAUNYSTĖ   </vt:lpstr>
      <vt:lpstr>Pavadinimas</vt:lpstr>
      <vt:lpstr>Eilėraščio pasaulis – grožis, šviesa</vt:lpstr>
      <vt:lpstr>Eilėraščio žmogus</vt:lpstr>
      <vt:lpstr>Ryškūs Homero kūrinių motyvai</vt:lpstr>
      <vt:lpstr>Eilėraštis – tai prisiminimas, sapnas</vt:lpstr>
      <vt:lpstr>Užduotis raštu – pabaikite sakinius:</vt:lpstr>
      <vt:lpstr>Pamokos uždavinys</vt:lpstr>
      <vt:lpstr>Įsivertinimas pamokoje</vt:lpstr>
      <vt:lpstr>Refleksija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Kaltinėnų Aleksandro Stulginskio gimnazija</dc:title>
  <dc:creator>Andrius</dc:creator>
  <cp:lastModifiedBy>User</cp:lastModifiedBy>
  <cp:revision>58</cp:revision>
  <dcterms:created xsi:type="dcterms:W3CDTF">2006-08-16T00:00:00Z</dcterms:created>
  <dcterms:modified xsi:type="dcterms:W3CDTF">2012-11-14T15:40:09Z</dcterms:modified>
</cp:coreProperties>
</file>