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2" r:id="rId15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01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2012.11.14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14462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2012.11.14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77294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2012.11.14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49906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2012.11.14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23288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2012.11.14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24448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2012.11.14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21172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2012.11.14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76027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2012.11.14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11718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2012.11.14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18901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2012.11.14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01672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2012.11.14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7949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95701-D5DE-4343-A520-60BC898F0EED}" type="datetimeFigureOut">
              <a:rPr lang="lt-LT" smtClean="0"/>
              <a:t>2012.11.14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52810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1628801"/>
            <a:ext cx="7772400" cy="1971650"/>
          </a:xfrm>
        </p:spPr>
        <p:txBody>
          <a:bodyPr>
            <a:noAutofit/>
          </a:bodyPr>
          <a:lstStyle/>
          <a:p>
            <a:r>
              <a:rPr lang="lt-LT" b="1" dirty="0" smtClean="0"/>
              <a:t>Žmogaus laikysena totalitarizmo akivaizdoje. </a:t>
            </a:r>
            <a:r>
              <a:rPr lang="lt-LT" b="1" u="sng" dirty="0" smtClean="0">
                <a:solidFill>
                  <a:srgbClr val="C00000"/>
                </a:solidFill>
              </a:rPr>
              <a:t>Bronius Krivickas </a:t>
            </a:r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b="1" dirty="0" smtClean="0"/>
              <a:t>(1919 -1952)</a:t>
            </a:r>
            <a:endParaRPr lang="lt-LT" b="1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b="1" dirty="0" smtClean="0">
                <a:solidFill>
                  <a:schemeClr val="tx1"/>
                </a:solidFill>
              </a:rPr>
              <a:t>1-oji pamoka</a:t>
            </a:r>
            <a:endParaRPr lang="lt-LT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02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rgbClr val="FF0000"/>
                </a:solidFill>
              </a:rPr>
              <a:t>Pamokos uždavinys</a:t>
            </a:r>
            <a:endParaRPr lang="lt-LT" b="1" dirty="0">
              <a:solidFill>
                <a:srgbClr val="FF000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4000" b="1" dirty="0" smtClean="0"/>
              <a:t>Klausydami mokytojos pateiktos medžiagos apie poetą B. Krivicką bei analizuodami jo  eilėraštį, gebėsite parašyti </a:t>
            </a:r>
            <a:r>
              <a:rPr lang="lt-LT" sz="4000" b="1" dirty="0" smtClean="0">
                <a:solidFill>
                  <a:srgbClr val="7030A0"/>
                </a:solidFill>
              </a:rPr>
              <a:t>5 – 8 sakinių </a:t>
            </a:r>
            <a:r>
              <a:rPr lang="lt-LT" sz="4000" b="1" dirty="0" smtClean="0"/>
              <a:t>eilėraščio „Mano dienos nebūtin pasvirę“ </a:t>
            </a:r>
            <a:r>
              <a:rPr lang="lt-LT" sz="4000" b="1" dirty="0" smtClean="0">
                <a:solidFill>
                  <a:srgbClr val="7030A0"/>
                </a:solidFill>
              </a:rPr>
              <a:t>analizę – komentarą. </a:t>
            </a:r>
            <a:endParaRPr lang="lt-LT" sz="4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44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rgbClr val="C00000"/>
                </a:solidFill>
              </a:rPr>
              <a:t>N. D. tikrinimas</a:t>
            </a:r>
            <a:r>
              <a:rPr lang="lt-LT" b="1" dirty="0" smtClean="0"/>
              <a:t>: poroms paaiškinti sąvokas apie egzistencializmą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lt-LT" sz="4400" b="1" dirty="0">
                <a:solidFill>
                  <a:srgbClr val="FF0000"/>
                </a:solidFill>
              </a:rPr>
              <a:t>VERTINIMAS: </a:t>
            </a:r>
            <a:endParaRPr lang="lt-LT" sz="4400" b="1" dirty="0" smtClean="0">
              <a:solidFill>
                <a:srgbClr val="FF0000"/>
              </a:solidFill>
            </a:endParaRPr>
          </a:p>
          <a:p>
            <a:r>
              <a:rPr lang="lt-LT" sz="4400" b="1" dirty="0" smtClean="0">
                <a:solidFill>
                  <a:srgbClr val="FF0000"/>
                </a:solidFill>
              </a:rPr>
              <a:t>jei </a:t>
            </a:r>
            <a:r>
              <a:rPr lang="lt-LT" sz="4400" b="1" u="sng" dirty="0">
                <a:solidFill>
                  <a:srgbClr val="FF0000"/>
                </a:solidFill>
              </a:rPr>
              <a:t>išsamiai</a:t>
            </a:r>
            <a:r>
              <a:rPr lang="lt-LT" sz="4400" b="1" dirty="0">
                <a:solidFill>
                  <a:srgbClr val="FF0000"/>
                </a:solidFill>
              </a:rPr>
              <a:t> – porai po plius 1 balą, jei ne – po 2 pliusus</a:t>
            </a:r>
            <a:r>
              <a:rPr lang="lt-LT" sz="4400" b="1" dirty="0" smtClean="0">
                <a:solidFill>
                  <a:srgbClr val="FF0000"/>
                </a:solidFill>
              </a:rPr>
              <a:t>.</a:t>
            </a:r>
          </a:p>
          <a:p>
            <a:endParaRPr lang="lt-LT" sz="4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1026" name="Picture 2" descr="C:\Users\User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933056"/>
            <a:ext cx="4536504" cy="292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39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354162"/>
          </a:xfrm>
        </p:spPr>
        <p:txBody>
          <a:bodyPr/>
          <a:lstStyle/>
          <a:p>
            <a:pPr algn="ctr"/>
            <a:r>
              <a:rPr lang="lt-LT" sz="4800" b="1" dirty="0" smtClean="0">
                <a:latin typeface="Times New Roman" pitchFamily="18" charset="0"/>
                <a:cs typeface="Times New Roman" pitchFamily="18" charset="0"/>
              </a:rPr>
              <a:t>„Temos žemėlapis“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lt-LT" dirty="0"/>
          </a:p>
        </p:txBody>
      </p:sp>
      <p:sp>
        <p:nvSpPr>
          <p:cNvPr id="4" name="Ovalas 3"/>
          <p:cNvSpPr/>
          <p:nvPr/>
        </p:nvSpPr>
        <p:spPr>
          <a:xfrm>
            <a:off x="2102024" y="3501008"/>
            <a:ext cx="3640388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Egzistencia-lizmas</a:t>
            </a:r>
            <a:endParaRPr lang="lt-LT" sz="3200" dirty="0">
              <a:solidFill>
                <a:srgbClr val="C00000"/>
              </a:solidFill>
            </a:endParaRPr>
          </a:p>
        </p:txBody>
      </p:sp>
      <p:sp>
        <p:nvSpPr>
          <p:cNvPr id="5" name="Stačiakampis 4"/>
          <p:cNvSpPr/>
          <p:nvPr/>
        </p:nvSpPr>
        <p:spPr>
          <a:xfrm>
            <a:off x="467544" y="3073028"/>
            <a:ext cx="163448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b="1" dirty="0" smtClean="0">
                <a:solidFill>
                  <a:schemeClr val="tx1"/>
                </a:solidFill>
              </a:rPr>
              <a:t>Egzistencijos prasmė - laikinumas...</a:t>
            </a:r>
            <a:endParaRPr lang="lt-LT" sz="2000" b="1" dirty="0">
              <a:solidFill>
                <a:schemeClr val="tx1"/>
              </a:solidFill>
            </a:endParaRPr>
          </a:p>
        </p:txBody>
      </p:sp>
      <p:sp>
        <p:nvSpPr>
          <p:cNvPr id="7" name="Rodyklė dešinėn 6"/>
          <p:cNvSpPr/>
          <p:nvPr/>
        </p:nvSpPr>
        <p:spPr>
          <a:xfrm flipH="1">
            <a:off x="2246040" y="3222688"/>
            <a:ext cx="52576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Stačiakampis 7"/>
          <p:cNvSpPr/>
          <p:nvPr/>
        </p:nvSpPr>
        <p:spPr>
          <a:xfrm>
            <a:off x="2915816" y="2132856"/>
            <a:ext cx="156247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b="1" dirty="0" smtClean="0">
                <a:solidFill>
                  <a:schemeClr val="tx1"/>
                </a:solidFill>
              </a:rPr>
              <a:t>Gilinasi į...</a:t>
            </a:r>
            <a:endParaRPr lang="lt-LT" sz="2000" b="1" dirty="0">
              <a:solidFill>
                <a:schemeClr val="tx1"/>
              </a:solidFill>
            </a:endParaRPr>
          </a:p>
        </p:txBody>
      </p:sp>
      <p:sp>
        <p:nvSpPr>
          <p:cNvPr id="9" name="Rodyklė žemyn 8"/>
          <p:cNvSpPr/>
          <p:nvPr/>
        </p:nvSpPr>
        <p:spPr>
          <a:xfrm flipV="1">
            <a:off x="3697052" y="2924944"/>
            <a:ext cx="484632" cy="5400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0" name="Stačiakampis 9"/>
          <p:cNvSpPr/>
          <p:nvPr/>
        </p:nvSpPr>
        <p:spPr>
          <a:xfrm>
            <a:off x="6012160" y="2852936"/>
            <a:ext cx="201622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b="1" dirty="0" smtClean="0">
                <a:solidFill>
                  <a:schemeClr val="tx1"/>
                </a:solidFill>
              </a:rPr>
              <a:t>Filosofai egzistencialistai</a:t>
            </a:r>
            <a:endParaRPr lang="lt-LT" sz="2000" b="1" dirty="0">
              <a:solidFill>
                <a:schemeClr val="tx1"/>
              </a:solidFill>
            </a:endParaRPr>
          </a:p>
        </p:txBody>
      </p:sp>
      <p:sp>
        <p:nvSpPr>
          <p:cNvPr id="11" name="Rodyklė dešinėn 10"/>
          <p:cNvSpPr/>
          <p:nvPr/>
        </p:nvSpPr>
        <p:spPr>
          <a:xfrm>
            <a:off x="5018900" y="322268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Stačiakampis 11"/>
          <p:cNvSpPr/>
          <p:nvPr/>
        </p:nvSpPr>
        <p:spPr>
          <a:xfrm>
            <a:off x="5690928" y="5157192"/>
            <a:ext cx="2376264" cy="12024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b="1" dirty="0" smtClean="0">
                <a:solidFill>
                  <a:schemeClr val="tx1"/>
                </a:solidFill>
              </a:rPr>
              <a:t>Kelia šiuos būties klausimus...</a:t>
            </a:r>
            <a:endParaRPr lang="lt-LT" sz="2000" b="1" dirty="0">
              <a:solidFill>
                <a:schemeClr val="tx1"/>
              </a:solidFill>
            </a:endParaRPr>
          </a:p>
        </p:txBody>
      </p:sp>
      <p:sp>
        <p:nvSpPr>
          <p:cNvPr id="13" name="Rodyklė žemyn 12"/>
          <p:cNvSpPr/>
          <p:nvPr/>
        </p:nvSpPr>
        <p:spPr>
          <a:xfrm>
            <a:off x="5508104" y="4339952"/>
            <a:ext cx="468616" cy="8172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4" name="Stačiakampis 13"/>
          <p:cNvSpPr/>
          <p:nvPr/>
        </p:nvSpPr>
        <p:spPr>
          <a:xfrm>
            <a:off x="3491880" y="5327848"/>
            <a:ext cx="187220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b="1" dirty="0" smtClean="0">
                <a:solidFill>
                  <a:schemeClr val="tx1"/>
                </a:solidFill>
              </a:rPr>
              <a:t>Žmogaus likimas priklauso nuo...</a:t>
            </a:r>
            <a:endParaRPr lang="lt-LT" sz="2000" b="1" dirty="0">
              <a:solidFill>
                <a:schemeClr val="tx1"/>
              </a:solidFill>
            </a:endParaRPr>
          </a:p>
        </p:txBody>
      </p:sp>
      <p:sp>
        <p:nvSpPr>
          <p:cNvPr id="15" name="Rodyklė žemyn 14"/>
          <p:cNvSpPr/>
          <p:nvPr/>
        </p:nvSpPr>
        <p:spPr>
          <a:xfrm>
            <a:off x="4181684" y="4748572"/>
            <a:ext cx="428044" cy="5526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6" name="Stačiakampis 15"/>
          <p:cNvSpPr/>
          <p:nvPr/>
        </p:nvSpPr>
        <p:spPr>
          <a:xfrm>
            <a:off x="755576" y="5157192"/>
            <a:ext cx="1944216" cy="12024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b="1" dirty="0" smtClean="0">
                <a:solidFill>
                  <a:schemeClr val="tx1"/>
                </a:solidFill>
              </a:rPr>
              <a:t>Pasaulis žmogui...</a:t>
            </a:r>
            <a:endParaRPr lang="lt-LT" sz="2000" b="1" dirty="0">
              <a:solidFill>
                <a:schemeClr val="tx1"/>
              </a:solidFill>
            </a:endParaRPr>
          </a:p>
        </p:txBody>
      </p:sp>
      <p:sp>
        <p:nvSpPr>
          <p:cNvPr id="17" name="Rodyklė žemyn 16"/>
          <p:cNvSpPr/>
          <p:nvPr/>
        </p:nvSpPr>
        <p:spPr>
          <a:xfrm>
            <a:off x="2411760" y="4509120"/>
            <a:ext cx="360040" cy="648072"/>
          </a:xfrm>
          <a:prstGeom prst="downArrow">
            <a:avLst>
              <a:gd name="adj1" fmla="val 57055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78900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/>
              <a:t>Partizanų literatūra (1949 – 1951)</a:t>
            </a:r>
            <a:br>
              <a:rPr lang="lt-LT" b="1" dirty="0" smtClean="0"/>
            </a:br>
            <a:r>
              <a:rPr lang="lt-LT" b="1" dirty="0" smtClean="0"/>
              <a:t> </a:t>
            </a:r>
            <a:r>
              <a:rPr lang="lt-LT" b="1" dirty="0" smtClean="0">
                <a:solidFill>
                  <a:srgbClr val="C00000"/>
                </a:solidFill>
              </a:rPr>
              <a:t>(už atsakymus pliusai)</a:t>
            </a:r>
            <a:endParaRPr lang="lt-LT" b="1" dirty="0">
              <a:solidFill>
                <a:srgbClr val="C0000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lt-LT" b="1" dirty="0" smtClean="0"/>
              <a:t>Istorinis kontekstas;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 smtClean="0"/>
              <a:t>Kodėl partizanų kovas galima laikyti labiau moraliniu pasipriešinimu nei kova?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 smtClean="0"/>
              <a:t>Kodėl dauguma rezistentų pasirašinėjo slapyvardžiais?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 smtClean="0"/>
              <a:t>Kokia kūrybos tematika?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 smtClean="0"/>
              <a:t>Kas būdinga poezijos žmogui?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 smtClean="0"/>
              <a:t>Kokias vertybes deklaruoja partizanų poezija?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 smtClean="0"/>
              <a:t>Kokia poezijos idėja?</a:t>
            </a:r>
          </a:p>
          <a:p>
            <a:pPr marL="514350" indent="-514350">
              <a:buFont typeface="+mj-lt"/>
              <a:buAutoNum type="arabicPeriod"/>
            </a:pPr>
            <a:endParaRPr lang="lt-LT" b="1" dirty="0" smtClean="0"/>
          </a:p>
          <a:p>
            <a:pPr marL="514350" indent="-514350">
              <a:buFont typeface="+mj-lt"/>
              <a:buAutoNum type="arabicPeriod"/>
            </a:pPr>
            <a:endParaRPr lang="lt-LT" b="1" dirty="0"/>
          </a:p>
        </p:txBody>
      </p:sp>
    </p:spTree>
    <p:extLst>
      <p:ext uri="{BB962C8B-B14F-4D97-AF65-F5344CB8AC3E}">
        <p14:creationId xmlns:p14="http://schemas.microsoft.com/office/powerpoint/2010/main" val="2150313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b="1" u="sng" dirty="0" smtClean="0">
                <a:solidFill>
                  <a:srgbClr val="C00000"/>
                </a:solidFill>
              </a:rPr>
              <a:t>Bronius Krivickas </a:t>
            </a:r>
            <a:r>
              <a:rPr lang="lt-LT" b="1" dirty="0" smtClean="0"/>
              <a:t>(1919 -1952)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b="1" dirty="0" smtClean="0"/>
              <a:t>Inteligentas (VDU studijavo lietuvių kalbą ir literatūrą, baigė VU);</a:t>
            </a:r>
          </a:p>
          <a:p>
            <a:r>
              <a:rPr lang="lt-LT" b="1" dirty="0" smtClean="0"/>
              <a:t>Jam pranašavo daug žadančio rašytojo, literatūros kritiko, vertėjo (vertė Gėtę) karjerą;</a:t>
            </a:r>
          </a:p>
          <a:p>
            <a:r>
              <a:rPr lang="lt-LT" b="1" dirty="0" smtClean="0"/>
              <a:t>Po karo gavo šaukimą į NKVD. Suprasdamas, kad tai gali reikšti tik areštą arba verbavimą, ėmė slapstytis, vėliau prisijungė prie partizanų (jų gretose jau kovojo du broliai);</a:t>
            </a:r>
            <a:endParaRPr lang="lt-LT" b="1" dirty="0"/>
          </a:p>
        </p:txBody>
      </p:sp>
    </p:spTree>
    <p:extLst>
      <p:ext uri="{BB962C8B-B14F-4D97-AF65-F5344CB8AC3E}">
        <p14:creationId xmlns:p14="http://schemas.microsoft.com/office/powerpoint/2010/main" val="230357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u="sng" dirty="0" smtClean="0">
                <a:solidFill>
                  <a:srgbClr val="C00000"/>
                </a:solidFill>
              </a:rPr>
              <a:t>Bronius Krivickas </a:t>
            </a:r>
            <a:r>
              <a:rPr lang="lt-LT" b="1" dirty="0" smtClean="0"/>
              <a:t>(1919 -1952)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1" dirty="0" smtClean="0"/>
              <a:t>Partizanaudamas išliko inteligentas, kultūros žmogus (po Biržų girią vaikščiodavo su skrybėle, akiniais, eilėraščius rašydavo atsisėdęs nuošaliau nuo kitų, užsižiūrėjęs į laužo liepsnas...);</a:t>
            </a:r>
          </a:p>
          <a:p>
            <a:r>
              <a:rPr lang="lt-LT" b="1" dirty="0" smtClean="0"/>
              <a:t>Žuvo Raguvos miške savo viršininkui – srities vadui – išdavus;</a:t>
            </a:r>
          </a:p>
          <a:p>
            <a:pPr marL="0" indent="0">
              <a:buNone/>
            </a:pPr>
            <a:endParaRPr lang="lt-LT" b="1" baseline="-25000" dirty="0"/>
          </a:p>
        </p:txBody>
      </p:sp>
    </p:spTree>
    <p:extLst>
      <p:ext uri="{BB962C8B-B14F-4D97-AF65-F5344CB8AC3E}">
        <p14:creationId xmlns:p14="http://schemas.microsoft.com/office/powerpoint/2010/main" val="203381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Kūrybos bruožai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b="1" dirty="0" smtClean="0"/>
              <a:t>Jei </a:t>
            </a:r>
            <a:r>
              <a:rPr lang="lt-LT" b="1" dirty="0" smtClean="0">
                <a:solidFill>
                  <a:srgbClr val="7030A0"/>
                </a:solidFill>
              </a:rPr>
              <a:t>partizanų kūryboje </a:t>
            </a:r>
            <a:r>
              <a:rPr lang="lt-LT" b="1" dirty="0" smtClean="0"/>
              <a:t>dominuoja meilės tėvynei, garbingos Lietuvos praeities, sielvarto dėl žuvusių brolių, pasiryžimo kautis tematika, tai </a:t>
            </a:r>
            <a:r>
              <a:rPr lang="lt-LT" b="1" dirty="0" smtClean="0">
                <a:solidFill>
                  <a:srgbClr val="7030A0"/>
                </a:solidFill>
              </a:rPr>
              <a:t>B. Krivicko poezija ryškūs egzistencializmo motyvai: tragizmo, beprasmybės, mirties nuojautos, kalbama apie egzistencinį žmogaus trapumą;</a:t>
            </a:r>
          </a:p>
          <a:p>
            <a:r>
              <a:rPr lang="lt-LT" b="1" dirty="0" smtClean="0">
                <a:solidFill>
                  <a:srgbClr val="7030A0"/>
                </a:solidFill>
              </a:rPr>
              <a:t>Mirtis </a:t>
            </a:r>
            <a:r>
              <a:rPr lang="lt-LT" b="1" dirty="0" smtClean="0"/>
              <a:t>suvokiama kaip vienintelis būdas iki galo atlikti </a:t>
            </a:r>
            <a:r>
              <a:rPr lang="lt-LT" b="1" dirty="0" smtClean="0">
                <a:solidFill>
                  <a:srgbClr val="7030A0"/>
                </a:solidFill>
              </a:rPr>
              <a:t>savo pareigą</a:t>
            </a:r>
            <a:r>
              <a:rPr lang="lt-LT" b="1" dirty="0" smtClean="0"/>
              <a:t>, savo gyvybės kaina atpirkti kitų kaltes (net ir tų, kurie 1940-uosius priėmė nuolankiai, nė karto neiššovė);</a:t>
            </a:r>
          </a:p>
          <a:p>
            <a:endParaRPr lang="lt-LT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93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Kūrybos bruožai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b="1" dirty="0" smtClean="0"/>
              <a:t>Svarbi žmogaus </a:t>
            </a:r>
            <a:r>
              <a:rPr lang="lt-LT" b="1" dirty="0" smtClean="0">
                <a:solidFill>
                  <a:srgbClr val="7030A0"/>
                </a:solidFill>
              </a:rPr>
              <a:t>garbės tema</a:t>
            </a:r>
            <a:r>
              <a:rPr lang="lt-LT" b="1" dirty="0" smtClean="0"/>
              <a:t>: mūšį net ir žūdamas laimės tas, kuris renkasi aukos kelią. Ši herojiška žmogaus laikysena – </a:t>
            </a:r>
            <a:r>
              <a:rPr lang="lt-LT" b="1" dirty="0" smtClean="0">
                <a:solidFill>
                  <a:srgbClr val="7030A0"/>
                </a:solidFill>
              </a:rPr>
              <a:t>moralinės pergalės įrodymas;</a:t>
            </a:r>
          </a:p>
          <a:p>
            <a:r>
              <a:rPr lang="lt-LT" b="1" dirty="0" smtClean="0"/>
              <a:t>Ryškus eilėraščių žmogaus pasiryžimo išsakymas, kai kalbantysis sau nepalieka jokios vilies – kelio kryptis tik viena, mirtis neišvengiama. Tokios literatūros lietuviai dar nebuvo turėję.</a:t>
            </a:r>
            <a:endParaRPr lang="lt-LT" b="1" dirty="0"/>
          </a:p>
        </p:txBody>
      </p:sp>
    </p:spTree>
    <p:extLst>
      <p:ext uri="{BB962C8B-B14F-4D97-AF65-F5344CB8AC3E}">
        <p14:creationId xmlns:p14="http://schemas.microsoft.com/office/powerpoint/2010/main" val="3820832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/>
              <a:t>Eilėraštis „Mano dienos nebūtin pasvirę“. Analizė.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lt-LT" b="1" dirty="0" smtClean="0"/>
              <a:t>Pavadinimo prasmė.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 smtClean="0"/>
              <a:t>Eilėraštis  - dviejų mirčių paralelė.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 smtClean="0"/>
              <a:t>Mirties ženklai eilėraštyje.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 smtClean="0"/>
              <a:t>Kokia spalva ir nuotaika lydi mirtį? Ką tai kalba apie žmogų?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 smtClean="0"/>
              <a:t>Eilėraščio žmogus. Užuomina į partizano situaciją.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 smtClean="0"/>
              <a:t>Kuo panašios Kristaus ir partizanų (eilėraščio žmogaus) situacijos?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 smtClean="0"/>
              <a:t>Kodėl eilėraštis filosofinis?</a:t>
            </a:r>
          </a:p>
          <a:p>
            <a:pPr marL="514350" indent="-514350">
              <a:buFont typeface="+mj-lt"/>
              <a:buAutoNum type="arabicPeriod"/>
            </a:pPr>
            <a:endParaRPr lang="lt-LT" b="1" dirty="0" smtClean="0"/>
          </a:p>
          <a:p>
            <a:pPr marL="514350" indent="-514350">
              <a:buFont typeface="+mj-lt"/>
              <a:buAutoNum type="arabicPeriod"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28605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Eilėraščio apibendrinimas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lt-LT" b="1" u="sng" dirty="0" smtClean="0">
                <a:solidFill>
                  <a:srgbClr val="C00000"/>
                </a:solidFill>
              </a:rPr>
              <a:t>UŽDUOTIS: </a:t>
            </a:r>
          </a:p>
          <a:p>
            <a:r>
              <a:rPr lang="lt-LT" b="1" dirty="0" smtClean="0"/>
              <a:t>parašyti šio eilėraščio </a:t>
            </a:r>
            <a:r>
              <a:rPr lang="lt-LT" b="1" dirty="0" smtClean="0">
                <a:solidFill>
                  <a:srgbClr val="7030A0"/>
                </a:solidFill>
              </a:rPr>
              <a:t>5 – 8 sakinių </a:t>
            </a:r>
            <a:r>
              <a:rPr lang="lt-LT" b="1" dirty="0" smtClean="0"/>
              <a:t>analizę – komentarą, išryškindami </a:t>
            </a:r>
            <a:r>
              <a:rPr lang="lt-LT" b="1" dirty="0" smtClean="0">
                <a:solidFill>
                  <a:srgbClr val="7030A0"/>
                </a:solidFill>
              </a:rPr>
              <a:t>dvasinę lyrinio subjekto būseną</a:t>
            </a:r>
            <a:r>
              <a:rPr lang="lt-LT" b="1" dirty="0" smtClean="0"/>
              <a:t>, jo </a:t>
            </a:r>
            <a:r>
              <a:rPr lang="lt-LT" b="1" dirty="0" smtClean="0">
                <a:solidFill>
                  <a:srgbClr val="7030A0"/>
                </a:solidFill>
              </a:rPr>
              <a:t>laikyseną mirties akivaizdoje</a:t>
            </a:r>
            <a:r>
              <a:rPr lang="lt-LT" b="1" dirty="0" smtClean="0"/>
              <a:t>. Susiekite su </a:t>
            </a:r>
            <a:r>
              <a:rPr lang="lt-LT" b="1" dirty="0" smtClean="0">
                <a:solidFill>
                  <a:srgbClr val="7030A0"/>
                </a:solidFill>
              </a:rPr>
              <a:t>egzistencializmo</a:t>
            </a:r>
            <a:r>
              <a:rPr lang="lt-LT" b="1" dirty="0" smtClean="0"/>
              <a:t> filosofija.</a:t>
            </a:r>
          </a:p>
          <a:p>
            <a:pPr marL="0" indent="0">
              <a:buNone/>
            </a:pPr>
            <a:r>
              <a:rPr lang="lt-LT" b="1" u="sng" dirty="0" smtClean="0">
                <a:solidFill>
                  <a:srgbClr val="C00000"/>
                </a:solidFill>
              </a:rPr>
              <a:t>VERTINIMAS:</a:t>
            </a:r>
            <a:r>
              <a:rPr lang="lt-LT" b="1" dirty="0" smtClean="0">
                <a:solidFill>
                  <a:srgbClr val="C00000"/>
                </a:solidFill>
              </a:rPr>
              <a:t> </a:t>
            </a:r>
            <a:r>
              <a:rPr lang="lt-LT" b="1" dirty="0" smtClean="0"/>
              <a:t>išsamus, aiškus, sklandus, </a:t>
            </a:r>
            <a:r>
              <a:rPr lang="lt-LT" b="1" u="sng" dirty="0" smtClean="0"/>
              <a:t>analizuojant tekstą (citatos) </a:t>
            </a:r>
            <a:r>
              <a:rPr lang="lt-LT" b="1" dirty="0" smtClean="0"/>
              <a:t>komentaras – </a:t>
            </a:r>
            <a:r>
              <a:rPr lang="lt-LT" b="1" dirty="0" smtClean="0">
                <a:solidFill>
                  <a:srgbClr val="C00000"/>
                </a:solidFill>
              </a:rPr>
              <a:t>plius balas</a:t>
            </a:r>
            <a:r>
              <a:rPr lang="lt-LT" b="1" dirty="0" smtClean="0"/>
              <a:t>. Jei yra trūkumų – </a:t>
            </a:r>
            <a:r>
              <a:rPr lang="lt-LT" b="1" dirty="0" smtClean="0">
                <a:solidFill>
                  <a:srgbClr val="C00000"/>
                </a:solidFill>
              </a:rPr>
              <a:t>pliusai.</a:t>
            </a:r>
            <a:endParaRPr lang="lt-LT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022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N. D. - Samprotavimo </a:t>
            </a:r>
            <a:r>
              <a:rPr lang="lt-LT" b="1" dirty="0"/>
              <a:t>pastraipa 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lt-LT" sz="4000" b="1" u="sng" dirty="0" smtClean="0">
                <a:solidFill>
                  <a:srgbClr val="C00000"/>
                </a:solidFill>
              </a:rPr>
              <a:t>Kas lemia </a:t>
            </a:r>
            <a:r>
              <a:rPr lang="lt-LT" sz="4000" b="1" dirty="0" err="1" smtClean="0">
                <a:solidFill>
                  <a:srgbClr val="C00000"/>
                </a:solidFill>
              </a:rPr>
              <a:t>stojišką</a:t>
            </a:r>
            <a:r>
              <a:rPr lang="lt-LT" sz="4000" b="1" dirty="0" smtClean="0">
                <a:solidFill>
                  <a:srgbClr val="C00000"/>
                </a:solidFill>
              </a:rPr>
              <a:t> žmogaus laikyseną grėsmės akivaizdoje? </a:t>
            </a:r>
            <a:r>
              <a:rPr lang="lt-LT" b="1" dirty="0" smtClean="0">
                <a:solidFill>
                  <a:srgbClr val="C00000"/>
                </a:solidFill>
              </a:rPr>
              <a:t>(B. Krivickas)</a:t>
            </a:r>
            <a:endParaRPr lang="lt-LT" b="1" u="sng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lt-LT" sz="3000" b="1" u="sng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lt-LT" sz="3000" b="1" u="sng" dirty="0" err="1" smtClean="0">
                <a:solidFill>
                  <a:srgbClr val="0070C0"/>
                </a:solidFill>
              </a:rPr>
              <a:t>Stojiškas</a:t>
            </a:r>
            <a:r>
              <a:rPr lang="lt-LT" sz="3000" b="1" u="sng" dirty="0" smtClean="0">
                <a:solidFill>
                  <a:srgbClr val="0070C0"/>
                </a:solidFill>
              </a:rPr>
              <a:t> -  </a:t>
            </a:r>
            <a:r>
              <a:rPr lang="lt-LT" sz="3000" b="1" dirty="0" smtClean="0">
                <a:solidFill>
                  <a:srgbClr val="0070C0"/>
                </a:solidFill>
              </a:rPr>
              <a:t>tvirtas, ištvermingas, ramiai pakeliantis sunkumus ir nelaimes. </a:t>
            </a:r>
          </a:p>
          <a:p>
            <a:pPr marL="0" indent="0">
              <a:buNone/>
            </a:pPr>
            <a:endParaRPr lang="lt-LT" sz="4000" b="1" u="sng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lt-LT" sz="4000" b="1" u="sng" dirty="0" smtClean="0">
                <a:solidFill>
                  <a:srgbClr val="C00000"/>
                </a:solidFill>
              </a:rPr>
              <a:t>VERTINIMAS</a:t>
            </a:r>
            <a:r>
              <a:rPr lang="lt-LT" sz="4000" b="1" u="sng" dirty="0">
                <a:solidFill>
                  <a:srgbClr val="C00000"/>
                </a:solidFill>
              </a:rPr>
              <a:t>:</a:t>
            </a:r>
            <a:r>
              <a:rPr lang="lt-LT" sz="4000" b="1" dirty="0">
                <a:solidFill>
                  <a:srgbClr val="C00000"/>
                </a:solidFill>
              </a:rPr>
              <a:t> </a:t>
            </a:r>
            <a:r>
              <a:rPr lang="lt-LT" sz="4000" b="1" dirty="0"/>
              <a:t>išsami, aiški, sklandi stilistiškai, </a:t>
            </a:r>
            <a:r>
              <a:rPr lang="lt-LT" sz="4000" b="1" u="sng" dirty="0"/>
              <a:t>analizuojant tekstą (perfrazuotos citatos) </a:t>
            </a:r>
            <a:r>
              <a:rPr lang="lt-LT" sz="4000" b="1" dirty="0"/>
              <a:t>pastraipa – </a:t>
            </a:r>
            <a:r>
              <a:rPr lang="lt-LT" sz="4000" b="1" dirty="0">
                <a:solidFill>
                  <a:srgbClr val="C00000"/>
                </a:solidFill>
              </a:rPr>
              <a:t>plius balas</a:t>
            </a:r>
            <a:r>
              <a:rPr lang="lt-LT" sz="4000" b="1" dirty="0"/>
              <a:t>. Jei yra trūkumų – </a:t>
            </a:r>
            <a:r>
              <a:rPr lang="lt-LT" sz="4000" b="1" dirty="0">
                <a:solidFill>
                  <a:srgbClr val="C00000"/>
                </a:solidFill>
              </a:rPr>
              <a:t>pliusai.</a:t>
            </a:r>
          </a:p>
          <a:p>
            <a:pPr marL="0" indent="0">
              <a:buNone/>
            </a:pPr>
            <a:endParaRPr lang="lt-LT" sz="4000" b="1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0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Apibendrinimas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23528" y="1268760"/>
            <a:ext cx="8363272" cy="540060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lt-LT" b="1" dirty="0" smtClean="0"/>
              <a:t>Kokia </a:t>
            </a:r>
            <a:r>
              <a:rPr lang="lt-LT" b="1" u="sng" dirty="0" smtClean="0"/>
              <a:t>žmogaus gyvenimo prasmė</a:t>
            </a:r>
            <a:r>
              <a:rPr lang="lt-LT" b="1" dirty="0" smtClean="0"/>
              <a:t> partizanų kūryboje?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 smtClean="0"/>
              <a:t>Kokia </a:t>
            </a:r>
            <a:r>
              <a:rPr lang="lt-LT" b="1" u="sng" dirty="0"/>
              <a:t>ž</a:t>
            </a:r>
            <a:r>
              <a:rPr lang="lt-LT" b="1" u="sng" dirty="0" smtClean="0"/>
              <a:t>mogaus laikysena </a:t>
            </a:r>
            <a:r>
              <a:rPr lang="lt-LT" b="1" dirty="0" smtClean="0"/>
              <a:t>totalitarizmo akivaizdoje?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 smtClean="0"/>
              <a:t>Dėl ko kyla </a:t>
            </a:r>
            <a:r>
              <a:rPr lang="lt-LT" b="1" u="sng" dirty="0" smtClean="0"/>
              <a:t>kančia</a:t>
            </a:r>
            <a:r>
              <a:rPr lang="lt-LT" b="1" dirty="0" smtClean="0"/>
              <a:t> B. Krivicko eilėraščiuose? 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 smtClean="0"/>
              <a:t>Kodėl sąvokos </a:t>
            </a:r>
            <a:r>
              <a:rPr lang="lt-LT" b="1" u="sng" dirty="0" smtClean="0"/>
              <a:t>„grožis ir kančia“ artimos </a:t>
            </a:r>
            <a:r>
              <a:rPr lang="lt-LT" b="1" dirty="0" smtClean="0"/>
              <a:t>J. Aisčio ir B. Krivicko kūryboje?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 smtClean="0"/>
              <a:t>Jei turėtumėte galimybę pastatyti B. Krivickui paminklą,  kokią </a:t>
            </a:r>
            <a:r>
              <a:rPr lang="lt-LT" b="1" u="sng" dirty="0" smtClean="0"/>
              <a:t>epitafiją</a:t>
            </a:r>
            <a:r>
              <a:rPr lang="lt-LT" b="1" dirty="0" smtClean="0"/>
              <a:t> ant jo užrašytumėte? Kodėl?</a:t>
            </a:r>
            <a:endParaRPr lang="lt-LT" b="1" dirty="0"/>
          </a:p>
        </p:txBody>
      </p:sp>
    </p:spTree>
    <p:extLst>
      <p:ext uri="{BB962C8B-B14F-4D97-AF65-F5344CB8AC3E}">
        <p14:creationId xmlns:p14="http://schemas.microsoft.com/office/powerpoint/2010/main" val="4182726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>
                <a:solidFill>
                  <a:schemeClr val="tx1"/>
                </a:solidFill>
              </a:rPr>
              <a:t>REFLEKSIJA</a:t>
            </a:r>
            <a:endParaRPr lang="lt-LT" b="1" dirty="0">
              <a:solidFill>
                <a:schemeClr val="tx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457200">
              <a:buFont typeface="+mj-lt"/>
              <a:buAutoNum type="arabicPeriod"/>
            </a:pPr>
            <a:r>
              <a:rPr lang="lt-LT" sz="4800" b="1" dirty="0" smtClean="0">
                <a:latin typeface="Times New Roman" pitchFamily="18" charset="0"/>
                <a:cs typeface="Times New Roman" pitchFamily="18" charset="0"/>
              </a:rPr>
              <a:t>Šiandien sužinojau...</a:t>
            </a:r>
          </a:p>
          <a:p>
            <a:pPr marL="571500" indent="-457200">
              <a:buFont typeface="+mj-lt"/>
              <a:buAutoNum type="arabicPeriod"/>
            </a:pPr>
            <a:r>
              <a:rPr lang="lt-LT" sz="4800" b="1" dirty="0" smtClean="0">
                <a:latin typeface="Times New Roman" pitchFamily="18" charset="0"/>
                <a:cs typeface="Times New Roman" pitchFamily="18" charset="0"/>
              </a:rPr>
              <a:t>Pritaikysiu praktiškai...</a:t>
            </a:r>
          </a:p>
          <a:p>
            <a:pPr marL="571500" indent="-457200">
              <a:buFont typeface="+mj-lt"/>
              <a:buAutoNum type="arabicPeriod"/>
            </a:pPr>
            <a:r>
              <a:rPr lang="lt-LT" sz="4800" b="1" dirty="0" smtClean="0">
                <a:latin typeface="Times New Roman" pitchFamily="18" charset="0"/>
                <a:cs typeface="Times New Roman" pitchFamily="18" charset="0"/>
              </a:rPr>
              <a:t>Nesupratau...</a:t>
            </a:r>
          </a:p>
          <a:p>
            <a:pPr marL="571500" indent="-457200">
              <a:buFont typeface="+mj-lt"/>
              <a:buAutoNum type="arabicPeriod"/>
            </a:pPr>
            <a:r>
              <a:rPr lang="lt-LT" sz="4800" b="1" dirty="0" smtClean="0">
                <a:latin typeface="Times New Roman" pitchFamily="18" charset="0"/>
                <a:cs typeface="Times New Roman" pitchFamily="18" charset="0"/>
              </a:rPr>
              <a:t>Pamoka buvo </a:t>
            </a:r>
            <a:r>
              <a:rPr lang="lt-LT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lt-LT" sz="4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ne)</a:t>
            </a:r>
            <a:r>
              <a:rPr lang="lt-LT" sz="4800" b="1" dirty="0" err="1" smtClean="0">
                <a:latin typeface="Times New Roman" pitchFamily="18" charset="0"/>
                <a:cs typeface="Times New Roman" pitchFamily="18" charset="0"/>
              </a:rPr>
              <a:t>nuobodi</a:t>
            </a:r>
            <a:r>
              <a:rPr lang="lt-LT" sz="4800" b="1" dirty="0" smtClean="0">
                <a:latin typeface="Times New Roman" pitchFamily="18" charset="0"/>
                <a:cs typeface="Times New Roman" pitchFamily="18" charset="0"/>
              </a:rPr>
              <a:t>, nes...</a:t>
            </a:r>
            <a:endParaRPr lang="lt-LT" sz="4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rg_hi" descr="https://encrypted-tbn1.gstatic.com/images?q=tbn:ANd9GcRKm0EClAGfGOte2R59U8o4f5jkn0KfWQIUxnMhKJ8pf2LL3xv1O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88640"/>
            <a:ext cx="2383532" cy="23042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587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634</Words>
  <Application>Microsoft Office PowerPoint</Application>
  <PresentationFormat>Demonstracija ekrane (4:3)</PresentationFormat>
  <Paragraphs>65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14</vt:i4>
      </vt:variant>
    </vt:vector>
  </HeadingPairs>
  <TitlesOfParts>
    <vt:vector size="15" baseType="lpstr">
      <vt:lpstr>Office tema</vt:lpstr>
      <vt:lpstr>Žmogaus laikysena totalitarizmo akivaizdoje. Bronius Krivickas  (1919 -1952)</vt:lpstr>
      <vt:lpstr>Pamokos uždavinys</vt:lpstr>
      <vt:lpstr>N. D. tikrinimas: poroms paaiškinti sąvokas apie egzistencializmą</vt:lpstr>
      <vt:lpstr>„Temos žemėlapis“</vt:lpstr>
      <vt:lpstr>Partizanų literatūra (1949 – 1951)  (už atsakymus pliusai)</vt:lpstr>
      <vt:lpstr>Bronius Krivickas (1919 -1952)</vt:lpstr>
      <vt:lpstr>Bronius Krivickas (1919 -1952)</vt:lpstr>
      <vt:lpstr>Kūrybos bruožai</vt:lpstr>
      <vt:lpstr>Kūrybos bruožai</vt:lpstr>
      <vt:lpstr>Eilėraštis „Mano dienos nebūtin pasvirę“. Analizė.</vt:lpstr>
      <vt:lpstr>Eilėraščio apibendrinimas</vt:lpstr>
      <vt:lpstr>N. D. - Samprotavimo pastraipa </vt:lpstr>
      <vt:lpstr>Apibendrinimas</vt:lpstr>
      <vt:lpstr>REFLEKSIJA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Žmogaus laikysena totalitarizmo akivaizdoje. Bronius Krivickas (1919 -1952)</dc:title>
  <dc:creator>User</dc:creator>
  <cp:lastModifiedBy>User</cp:lastModifiedBy>
  <cp:revision>10</cp:revision>
  <dcterms:created xsi:type="dcterms:W3CDTF">2012-11-13T15:26:30Z</dcterms:created>
  <dcterms:modified xsi:type="dcterms:W3CDTF">2012-11-14T15:41:28Z</dcterms:modified>
</cp:coreProperties>
</file>