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1230"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A4CCCB-B931-4211-B7CE-F2C0FA423873}" type="datetimeFigureOut">
              <a:rPr lang="lt-LT" smtClean="0"/>
              <a:pPr/>
              <a:t>2012.10.16</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278593-C302-4795-929B-BC03B5B208A7}" type="slidenum">
              <a:rPr lang="lt-LT" smtClean="0"/>
              <a:pPr/>
              <a:t>‹#›</a:t>
            </a:fld>
            <a:endParaRPr lang="lt-LT"/>
          </a:p>
        </p:txBody>
      </p:sp>
    </p:spTree>
    <p:extLst>
      <p:ext uri="{BB962C8B-B14F-4D97-AF65-F5344CB8AC3E}">
        <p14:creationId xmlns:p14="http://schemas.microsoft.com/office/powerpoint/2010/main" xmlns="" val="105601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02278593-C302-4795-929B-BC03B5B208A7}" type="slidenum">
              <a:rPr lang="lt-LT" smtClean="0"/>
              <a:pPr/>
              <a:t>2</a:t>
            </a:fld>
            <a:endParaRPr lang="lt-LT"/>
          </a:p>
        </p:txBody>
      </p:sp>
    </p:spTree>
    <p:extLst>
      <p:ext uri="{BB962C8B-B14F-4D97-AF65-F5344CB8AC3E}">
        <p14:creationId xmlns:p14="http://schemas.microsoft.com/office/powerpoint/2010/main" xmlns="" val="2895433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CDEA26-6994-49CF-AE12-FE495AE23789}"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CDEA26-6994-49CF-AE12-FE495AE23789}" type="slidenum">
              <a:rPr lang="lt-LT" smtClean="0"/>
              <a:pPr/>
              <a:t>‹#›</a:t>
            </a:fld>
            <a:endParaRPr lang="lt-LT"/>
          </a:p>
        </p:txBody>
      </p:sp>
      <p:sp>
        <p:nvSpPr>
          <p:cNvPr id="7" name="Title 6"/>
          <p:cNvSpPr>
            <a:spLocks noGrp="1"/>
          </p:cNvSpPr>
          <p:nvPr>
            <p:ph type="title"/>
          </p:nvPr>
        </p:nvSpPr>
        <p:spPr/>
        <p:txBody>
          <a:bodyPr/>
          <a:lstStyle/>
          <a:p>
            <a:r>
              <a:rPr lang="lt-LT" smtClean="0"/>
              <a:t>Spustelėję redag. ruoš. pavad. stilių</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CDEA26-6994-49CF-AE12-FE495AE23789}"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CDEA26-6994-49CF-AE12-FE495AE23789}" type="slidenum">
              <a:rPr lang="lt-LT" smtClean="0"/>
              <a:pPr/>
              <a:t>‹#›</a:t>
            </a:fld>
            <a:endParaRPr lang="lt-LT"/>
          </a:p>
        </p:txBody>
      </p:sp>
      <p:sp>
        <p:nvSpPr>
          <p:cNvPr id="9" name="Content Placeholder 8"/>
          <p:cNvSpPr>
            <a:spLocks noGrp="1"/>
          </p:cNvSpPr>
          <p:nvPr>
            <p:ph sz="quarter" idx="13"/>
          </p:nvPr>
        </p:nvSpPr>
        <p:spPr>
          <a:xfrm>
            <a:off x="676655" y="2679192"/>
            <a:ext cx="3822192" cy="34472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3CDEA26-6994-49CF-AE12-FE495AE23789}"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3CDEA26-6994-49CF-AE12-FE495AE23789}"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3CDEA26-6994-49CF-AE12-FE495AE23789}"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CDEA26-6994-49CF-AE12-FE495AE23789}" type="slidenum">
              <a:rPr lang="lt-LT" smtClean="0"/>
              <a:pPr/>
              <a:t>‹#›</a:t>
            </a:fld>
            <a:endParaRPr lang="lt-LT"/>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CDEA26-6994-49CF-AE12-FE495AE23789}" type="slidenum">
              <a:rPr lang="lt-LT" smtClean="0"/>
              <a:pPr/>
              <a:t>‹#›</a:t>
            </a:fld>
            <a:endParaRPr lang="lt-LT"/>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CDEA26-6994-49CF-AE12-FE495AE23789}"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E21BA21-BC72-47A2-A628-6D392ABA86C1}" type="datetimeFigureOut">
              <a:rPr lang="lt-LT" smtClean="0"/>
              <a:pPr/>
              <a:t>2012.10.16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CDEA26-6994-49CF-AE12-FE495AE23789}" type="slidenum">
              <a:rPr lang="lt-LT" smtClean="0"/>
              <a:pPr/>
              <a:t>‹#›</a:t>
            </a:fld>
            <a:endParaRPr lang="lt-LT"/>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E21BA21-BC72-47A2-A628-6D392ABA86C1}" type="datetimeFigureOut">
              <a:rPr lang="lt-LT" smtClean="0"/>
              <a:pPr/>
              <a:t>2012.10.16</a:t>
            </a:fld>
            <a:endParaRPr lang="lt-LT"/>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lt-LT"/>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3CDEA26-6994-49CF-AE12-FE495AE23789}" type="slidenum">
              <a:rPr lang="lt-LT" smtClean="0"/>
              <a:pPr/>
              <a:t>‹#›</a:t>
            </a:fld>
            <a:endParaRPr lang="lt-LT"/>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548680"/>
            <a:ext cx="7772400" cy="720080"/>
          </a:xfrm>
        </p:spPr>
        <p:txBody>
          <a:bodyPr>
            <a:normAutofit/>
          </a:bodyPr>
          <a:lstStyle/>
          <a:p>
            <a:endParaRPr lang="lt-LT" sz="2400" dirty="0">
              <a:latin typeface="Bradley Hand ITC" pitchFamily="66" charset="0"/>
            </a:endParaRPr>
          </a:p>
        </p:txBody>
      </p:sp>
      <p:sp>
        <p:nvSpPr>
          <p:cNvPr id="3" name="Antrinis pavadinimas 2"/>
          <p:cNvSpPr>
            <a:spLocks noGrp="1"/>
          </p:cNvSpPr>
          <p:nvPr>
            <p:ph type="subTitle" idx="1"/>
          </p:nvPr>
        </p:nvSpPr>
        <p:spPr>
          <a:xfrm>
            <a:off x="1371600" y="1772817"/>
            <a:ext cx="6400800" cy="1584176"/>
          </a:xfrm>
        </p:spPr>
        <p:txBody>
          <a:bodyPr>
            <a:normAutofit/>
          </a:bodyPr>
          <a:lstStyle/>
          <a:p>
            <a:r>
              <a:rPr lang="lt-LT" sz="8800" dirty="0" smtClean="0"/>
              <a:t>Perkūnas</a:t>
            </a:r>
          </a:p>
          <a:p>
            <a:endParaRPr lang="lt-LT" sz="8800" dirty="0"/>
          </a:p>
        </p:txBody>
      </p:sp>
    </p:spTree>
    <p:extLst>
      <p:ext uri="{BB962C8B-B14F-4D97-AF65-F5344CB8AC3E}">
        <p14:creationId xmlns:p14="http://schemas.microsoft.com/office/powerpoint/2010/main" xmlns="" val="38998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a:t>Perkūnas – senovės lietuvių ir baltų mitologijos </a:t>
            </a:r>
            <a:r>
              <a:rPr lang="lt-LT" dirty="0" smtClean="0"/>
              <a:t>dievas. Perkūnas yra viena iš pačių ryškiausių baltų mitologijos </a:t>
            </a:r>
            <a:r>
              <a:rPr lang="lt-LT" dirty="0" smtClean="0"/>
              <a:t>būtybių.</a:t>
            </a:r>
            <a:endParaRPr lang="lt-LT" dirty="0" smtClean="0"/>
          </a:p>
          <a:p>
            <a:r>
              <a:rPr lang="lt-LT" dirty="0" smtClean="0"/>
              <a:t>Perkūnas kartu yra žemės vaisintojas, be to, valo nuo jos blogio ir žiemos jėgas.</a:t>
            </a:r>
          </a:p>
          <a:p>
            <a:r>
              <a:rPr lang="lt-LT" dirty="0" smtClean="0"/>
              <a:t>Perkūnas buvo įsivaizduojamas  kaip stiprus ir jaunas </a:t>
            </a:r>
            <a:r>
              <a:rPr lang="lt-LT" dirty="0" smtClean="0"/>
              <a:t> vyras su </a:t>
            </a:r>
            <a:r>
              <a:rPr lang="lt-LT" dirty="0" smtClean="0"/>
              <a:t>vario barzda, su kirviu rankoje.</a:t>
            </a:r>
          </a:p>
          <a:p>
            <a:endParaRPr lang="lt-LT" dirty="0"/>
          </a:p>
        </p:txBody>
      </p:sp>
      <p:sp>
        <p:nvSpPr>
          <p:cNvPr id="3" name="Antraštė 2"/>
          <p:cNvSpPr>
            <a:spLocks noGrp="1"/>
          </p:cNvSpPr>
          <p:nvPr>
            <p:ph type="title"/>
          </p:nvPr>
        </p:nvSpPr>
        <p:spPr/>
        <p:txBody>
          <a:bodyPr/>
          <a:lstStyle/>
          <a:p>
            <a:r>
              <a:rPr lang="lt-LT" dirty="0" smtClean="0"/>
              <a:t>Perkūnas</a:t>
            </a:r>
            <a:endParaRPr lang="lt-LT"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92280" y="332656"/>
            <a:ext cx="1584176" cy="21122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9552" y="567189"/>
            <a:ext cx="2073509" cy="1547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7634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wedge">
                                      <p:cBhvr>
                                        <p:cTn id="25" dur="20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nodeType="clickEffect">
                                  <p:stCondLst>
                                    <p:cond delay="0"/>
                                  </p:stCondLst>
                                  <p:childTnLst>
                                    <p:set>
                                      <p:cBhvr>
                                        <p:cTn id="29" dur="1" fill="hold">
                                          <p:stCondLst>
                                            <p:cond delay="0"/>
                                          </p:stCondLst>
                                        </p:cTn>
                                        <p:tgtEl>
                                          <p:spTgt spid="1027"/>
                                        </p:tgtEl>
                                        <p:attrNameLst>
                                          <p:attrName>style.visibility</p:attrName>
                                        </p:attrNameLst>
                                      </p:cBhvr>
                                      <p:to>
                                        <p:strVal val="visible"/>
                                      </p:to>
                                    </p:set>
                                    <p:animEffect transition="in" filter="fade">
                                      <p:cBhvr>
                                        <p:cTn id="30" dur="2000"/>
                                        <p:tgtEl>
                                          <p:spTgt spid="1027"/>
                                        </p:tgtEl>
                                      </p:cBhvr>
                                    </p:animEffect>
                                    <p:anim calcmode="lin" valueType="num">
                                      <p:cBhvr>
                                        <p:cTn id="31" dur="2000" fill="hold"/>
                                        <p:tgtEl>
                                          <p:spTgt spid="1027"/>
                                        </p:tgtEl>
                                        <p:attrNameLst>
                                          <p:attrName>ppt_w</p:attrName>
                                        </p:attrNameLst>
                                      </p:cBhvr>
                                      <p:tavLst>
                                        <p:tav tm="0" fmla="#ppt_w*sin(2.5*pi*$)">
                                          <p:val>
                                            <p:fltVal val="0"/>
                                          </p:val>
                                        </p:tav>
                                        <p:tav tm="100000">
                                          <p:val>
                                            <p:fltVal val="1"/>
                                          </p:val>
                                        </p:tav>
                                      </p:tavLst>
                                    </p:anim>
                                    <p:anim calcmode="lin" valueType="num">
                                      <p:cBhvr>
                                        <p:cTn id="32" dur="2000" fill="hold"/>
                                        <p:tgtEl>
                                          <p:spTgt spid="1027"/>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3" presetClass="entr" presetSubtype="16" fill="hold" nodeType="click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plus(in)">
                                      <p:cBhvr>
                                        <p:cTn id="37" dur="2000"/>
                                        <p:tgtEl>
                                          <p:spTgt spid="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dissolve">
                                      <p:cBhvr>
                                        <p:cTn id="42" dur="500"/>
                                        <p:tgtEl>
                                          <p:spTgt spid="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Effect transition="in" filter="wipe(down)">
                                      <p:cBhvr>
                                        <p:cTn id="47" dur="580">
                                          <p:stCondLst>
                                            <p:cond delay="0"/>
                                          </p:stCondLst>
                                        </p:cTn>
                                        <p:tgtEl>
                                          <p:spTgt spid="2">
                                            <p:txEl>
                                              <p:pRg st="0" end="0"/>
                                            </p:txEl>
                                          </p:spTgt>
                                        </p:tgtEl>
                                      </p:cBhvr>
                                    </p:animEffect>
                                    <p:anim calcmode="lin" valueType="num">
                                      <p:cBhvr>
                                        <p:cTn id="4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2">
                                            <p:txEl>
                                              <p:pRg st="0" end="0"/>
                                            </p:txEl>
                                          </p:spTgt>
                                        </p:tgtEl>
                                      </p:cBhvr>
                                      <p:to x="100000" y="60000"/>
                                    </p:animScale>
                                    <p:animScale>
                                      <p:cBhvr>
                                        <p:cTn id="54" dur="166" decel="50000">
                                          <p:stCondLst>
                                            <p:cond delay="676"/>
                                          </p:stCondLst>
                                        </p:cTn>
                                        <p:tgtEl>
                                          <p:spTgt spid="2">
                                            <p:txEl>
                                              <p:pRg st="0" end="0"/>
                                            </p:txEl>
                                          </p:spTgt>
                                        </p:tgtEl>
                                      </p:cBhvr>
                                      <p:to x="100000" y="100000"/>
                                    </p:animScale>
                                    <p:animScale>
                                      <p:cBhvr>
                                        <p:cTn id="55" dur="26">
                                          <p:stCondLst>
                                            <p:cond delay="1312"/>
                                          </p:stCondLst>
                                        </p:cTn>
                                        <p:tgtEl>
                                          <p:spTgt spid="2">
                                            <p:txEl>
                                              <p:pRg st="0" end="0"/>
                                            </p:txEl>
                                          </p:spTgt>
                                        </p:tgtEl>
                                      </p:cBhvr>
                                      <p:to x="100000" y="80000"/>
                                    </p:animScale>
                                    <p:animScale>
                                      <p:cBhvr>
                                        <p:cTn id="56" dur="166" decel="50000">
                                          <p:stCondLst>
                                            <p:cond delay="1338"/>
                                          </p:stCondLst>
                                        </p:cTn>
                                        <p:tgtEl>
                                          <p:spTgt spid="2">
                                            <p:txEl>
                                              <p:pRg st="0" end="0"/>
                                            </p:txEl>
                                          </p:spTgt>
                                        </p:tgtEl>
                                      </p:cBhvr>
                                      <p:to x="100000" y="100000"/>
                                    </p:animScale>
                                    <p:animScale>
                                      <p:cBhvr>
                                        <p:cTn id="57" dur="26">
                                          <p:stCondLst>
                                            <p:cond delay="1642"/>
                                          </p:stCondLst>
                                        </p:cTn>
                                        <p:tgtEl>
                                          <p:spTgt spid="2">
                                            <p:txEl>
                                              <p:pRg st="0" end="0"/>
                                            </p:txEl>
                                          </p:spTgt>
                                        </p:tgtEl>
                                      </p:cBhvr>
                                      <p:to x="100000" y="90000"/>
                                    </p:animScale>
                                    <p:animScale>
                                      <p:cBhvr>
                                        <p:cTn id="58" dur="166" decel="50000">
                                          <p:stCondLst>
                                            <p:cond delay="1668"/>
                                          </p:stCondLst>
                                        </p:cTn>
                                        <p:tgtEl>
                                          <p:spTgt spid="2">
                                            <p:txEl>
                                              <p:pRg st="0" end="0"/>
                                            </p:txEl>
                                          </p:spTgt>
                                        </p:tgtEl>
                                      </p:cBhvr>
                                      <p:to x="100000" y="100000"/>
                                    </p:animScale>
                                    <p:animScale>
                                      <p:cBhvr>
                                        <p:cTn id="59" dur="26">
                                          <p:stCondLst>
                                            <p:cond delay="1808"/>
                                          </p:stCondLst>
                                        </p:cTn>
                                        <p:tgtEl>
                                          <p:spTgt spid="2">
                                            <p:txEl>
                                              <p:pRg st="0" end="0"/>
                                            </p:txEl>
                                          </p:spTgt>
                                        </p:tgtEl>
                                      </p:cBhvr>
                                      <p:to x="100000" y="95000"/>
                                    </p:animScale>
                                    <p:animScale>
                                      <p:cBhvr>
                                        <p:cTn id="6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smtClean="0"/>
              <a:t>Perkūnas (Dievaitis</a:t>
            </a:r>
            <a:r>
              <a:rPr lang="lt-LT" dirty="0"/>
              <a:t>, </a:t>
            </a:r>
            <a:r>
              <a:rPr lang="lt-LT" dirty="0" err="1"/>
              <a:t>Dundusėlis</a:t>
            </a:r>
            <a:r>
              <a:rPr lang="lt-LT" dirty="0"/>
              <a:t>, Dundulis, Dudutis, </a:t>
            </a:r>
            <a:r>
              <a:rPr lang="lt-LT" dirty="0" err="1"/>
              <a:t>Poškutis</a:t>
            </a:r>
            <a:r>
              <a:rPr lang="lt-LT" dirty="0"/>
              <a:t>, Akmeninis, Kalvis, Bruzdulis, Dūdų Senis, Karalius </a:t>
            </a:r>
            <a:r>
              <a:rPr lang="lt-LT" dirty="0" err="1"/>
              <a:t>Perkūnėlis</a:t>
            </a:r>
            <a:r>
              <a:rPr lang="lt-LT" dirty="0"/>
              <a:t>, Šarkutis</a:t>
            </a:r>
            <a:r>
              <a:rPr lang="lt-LT" dirty="0" smtClean="0"/>
              <a:t>).</a:t>
            </a:r>
            <a:endParaRPr lang="lt-LT" dirty="0"/>
          </a:p>
        </p:txBody>
      </p:sp>
      <p:sp>
        <p:nvSpPr>
          <p:cNvPr id="3" name="Antraštė 2"/>
          <p:cNvSpPr>
            <a:spLocks noGrp="1"/>
          </p:cNvSpPr>
          <p:nvPr>
            <p:ph type="title"/>
          </p:nvPr>
        </p:nvSpPr>
        <p:spPr/>
        <p:txBody>
          <a:bodyPr/>
          <a:lstStyle/>
          <a:p>
            <a:r>
              <a:rPr lang="lt-LT" dirty="0" smtClean="0"/>
              <a:t>Perkūno vardai</a:t>
            </a:r>
            <a:endParaRPr lang="lt-LT"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3861048"/>
            <a:ext cx="2376264" cy="2736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1756" y="3717033"/>
            <a:ext cx="3358676" cy="29890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2974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9" presetClass="entr" presetSubtype="1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 calcmode="lin" valueType="num">
                                      <p:cBhvr>
                                        <p:cTn id="16" dur="5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7" dur="5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2000"/>
                                        <p:tgtEl>
                                          <p:spTgt spid="2050"/>
                                        </p:tgtEl>
                                      </p:cBhvr>
                                    </p:animEffect>
                                    <p:anim calcmode="lin" valueType="num">
                                      <p:cBhvr>
                                        <p:cTn id="23" dur="2000" fill="hold"/>
                                        <p:tgtEl>
                                          <p:spTgt spid="2050"/>
                                        </p:tgtEl>
                                        <p:attrNameLst>
                                          <p:attrName>style.rotation</p:attrName>
                                        </p:attrNameLst>
                                      </p:cBhvr>
                                      <p:tavLst>
                                        <p:tav tm="0">
                                          <p:val>
                                            <p:fltVal val="720"/>
                                          </p:val>
                                        </p:tav>
                                        <p:tav tm="100000">
                                          <p:val>
                                            <p:fltVal val="0"/>
                                          </p:val>
                                        </p:tav>
                                      </p:tavLst>
                                    </p:anim>
                                    <p:anim calcmode="lin" valueType="num">
                                      <p:cBhvr>
                                        <p:cTn id="24" dur="2000" fill="hold"/>
                                        <p:tgtEl>
                                          <p:spTgt spid="2050"/>
                                        </p:tgtEl>
                                        <p:attrNameLst>
                                          <p:attrName>ppt_h</p:attrName>
                                        </p:attrNameLst>
                                      </p:cBhvr>
                                      <p:tavLst>
                                        <p:tav tm="0">
                                          <p:val>
                                            <p:fltVal val="0"/>
                                          </p:val>
                                        </p:tav>
                                        <p:tav tm="100000">
                                          <p:val>
                                            <p:strVal val="#ppt_h"/>
                                          </p:val>
                                        </p:tav>
                                      </p:tavLst>
                                    </p:anim>
                                    <p:anim calcmode="lin" valueType="num">
                                      <p:cBhvr>
                                        <p:cTn id="25" dur="2000" fill="hold"/>
                                        <p:tgtEl>
                                          <p:spTgt spid="2050"/>
                                        </p:tgtEl>
                                        <p:attrNameLst>
                                          <p:attrName>ppt_w</p:attrName>
                                        </p:attrNameLst>
                                      </p:cBhvr>
                                      <p:tavLst>
                                        <p:tav tm="0">
                                          <p:val>
                                            <p:fltVal val="0"/>
                                          </p:val>
                                        </p:tav>
                                        <p:tav tm="100000">
                                          <p:val>
                                            <p:strVal val="#ppt_w"/>
                                          </p:val>
                                        </p:tav>
                                      </p:tavLst>
                                    </p:anim>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fade">
                                      <p:cBhvr>
                                        <p:cTn id="30" dur="2000"/>
                                        <p:tgtEl>
                                          <p:spTgt spid="2051"/>
                                        </p:tgtEl>
                                      </p:cBhvr>
                                    </p:animEffect>
                                    <p:anim calcmode="lin" valueType="num">
                                      <p:cBhvr>
                                        <p:cTn id="31" dur="2000" fill="hold"/>
                                        <p:tgtEl>
                                          <p:spTgt spid="2051"/>
                                        </p:tgtEl>
                                        <p:attrNameLst>
                                          <p:attrName>style.rotation</p:attrName>
                                        </p:attrNameLst>
                                      </p:cBhvr>
                                      <p:tavLst>
                                        <p:tav tm="0">
                                          <p:val>
                                            <p:fltVal val="720"/>
                                          </p:val>
                                        </p:tav>
                                        <p:tav tm="100000">
                                          <p:val>
                                            <p:fltVal val="0"/>
                                          </p:val>
                                        </p:tav>
                                      </p:tavLst>
                                    </p:anim>
                                    <p:anim calcmode="lin" valueType="num">
                                      <p:cBhvr>
                                        <p:cTn id="32" dur="2000" fill="hold"/>
                                        <p:tgtEl>
                                          <p:spTgt spid="2051"/>
                                        </p:tgtEl>
                                        <p:attrNameLst>
                                          <p:attrName>ppt_h</p:attrName>
                                        </p:attrNameLst>
                                      </p:cBhvr>
                                      <p:tavLst>
                                        <p:tav tm="0">
                                          <p:val>
                                            <p:fltVal val="0"/>
                                          </p:val>
                                        </p:tav>
                                        <p:tav tm="100000">
                                          <p:val>
                                            <p:strVal val="#ppt_h"/>
                                          </p:val>
                                        </p:tav>
                                      </p:tavLst>
                                    </p:anim>
                                    <p:anim calcmode="lin" valueType="num">
                                      <p:cBhvr>
                                        <p:cTn id="33" dur="2000" fill="hold"/>
                                        <p:tgtEl>
                                          <p:spTgt spid="205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r>
              <a:rPr lang="lt-LT" dirty="0" smtClean="0"/>
              <a:t>Perkūno gyvuliai: bulius ir ožys.</a:t>
            </a:r>
          </a:p>
          <a:p>
            <a:r>
              <a:rPr lang="lt-LT" dirty="0" smtClean="0"/>
              <a:t>Perkūno medis – ąžuolas. </a:t>
            </a:r>
          </a:p>
          <a:p>
            <a:r>
              <a:rPr lang="lt-LT" dirty="0" smtClean="0"/>
              <a:t>Ąžuole glūdi šventa Perkūno ugnis.</a:t>
            </a:r>
          </a:p>
          <a:p>
            <a:endParaRPr lang="lt-LT" dirty="0" smtClean="0"/>
          </a:p>
        </p:txBody>
      </p:sp>
      <p:sp>
        <p:nvSpPr>
          <p:cNvPr id="3" name="Antraštė 2"/>
          <p:cNvSpPr>
            <a:spLocks noGrp="1"/>
          </p:cNvSpPr>
          <p:nvPr>
            <p:ph type="title"/>
          </p:nvPr>
        </p:nvSpPr>
        <p:spPr/>
        <p:txBody>
          <a:bodyPr/>
          <a:lstStyle/>
          <a:p>
            <a:r>
              <a:rPr lang="lt-LT" dirty="0" smtClean="0"/>
              <a:t>Perkūno gyvuliai </a:t>
            </a:r>
            <a:endParaRPr lang="lt-LT"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4253923"/>
            <a:ext cx="3168352" cy="2376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48064" y="4098489"/>
            <a:ext cx="3190453" cy="2592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0932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 calcmode="lin" valueType="num">
                                      <p:cBhvr>
                                        <p:cTn id="19"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p:cTn id="2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6" presetClass="entr" presetSubtype="0" fill="hold" nodeType="clickEffect">
                                  <p:stCondLst>
                                    <p:cond delay="0"/>
                                  </p:stCondLst>
                                  <p:iterate type="lt">
                                    <p:tmPct val="10000"/>
                                  </p:iterate>
                                  <p:childTnLst>
                                    <p:set>
                                      <p:cBhvr>
                                        <p:cTn id="33" dur="1" fill="hold">
                                          <p:stCondLst>
                                            <p:cond delay="0"/>
                                          </p:stCondLst>
                                        </p:cTn>
                                        <p:tgtEl>
                                          <p:spTgt spid="2">
                                            <p:txEl>
                                              <p:pRg st="2" end="2"/>
                                            </p:txEl>
                                          </p:spTgt>
                                        </p:tgtEl>
                                        <p:attrNameLst>
                                          <p:attrName>style.visibility</p:attrName>
                                        </p:attrNameLst>
                                      </p:cBhvr>
                                      <p:to>
                                        <p:strVal val="visible"/>
                                      </p:to>
                                    </p:set>
                                    <p:anim by="(-#ppt_w*2)" calcmode="lin" valueType="num">
                                      <p:cBhvr rctx="PPT">
                                        <p:cTn id="34" dur="500" autoRev="1" fill="hold">
                                          <p:stCondLst>
                                            <p:cond delay="0"/>
                                          </p:stCondLst>
                                        </p:cTn>
                                        <p:tgtEl>
                                          <p:spTgt spid="2">
                                            <p:txEl>
                                              <p:pRg st="2" end="2"/>
                                            </p:txEl>
                                          </p:spTgt>
                                        </p:tgtEl>
                                        <p:attrNameLst>
                                          <p:attrName>ppt_w</p:attrName>
                                        </p:attrNameLst>
                                      </p:cBhvr>
                                    </p:anim>
                                    <p:anim by="(#ppt_w*0.50)" calcmode="lin" valueType="num">
                                      <p:cBhvr>
                                        <p:cTn id="35" dur="500" decel="50000" autoRev="1" fill="hold">
                                          <p:stCondLst>
                                            <p:cond delay="0"/>
                                          </p:stCondLst>
                                        </p:cTn>
                                        <p:tgtEl>
                                          <p:spTgt spid="2">
                                            <p:txEl>
                                              <p:pRg st="2" end="2"/>
                                            </p:txEl>
                                          </p:spTgt>
                                        </p:tgtEl>
                                        <p:attrNameLst>
                                          <p:attrName>ppt_x</p:attrName>
                                        </p:attrNameLst>
                                      </p:cBhvr>
                                    </p:anim>
                                    <p:anim from="(-#ppt_h/2)" to="(#ppt_y)" calcmode="lin" valueType="num">
                                      <p:cBhvr>
                                        <p:cTn id="36" dur="1000" fill="hold">
                                          <p:stCondLst>
                                            <p:cond delay="0"/>
                                          </p:stCondLst>
                                        </p:cTn>
                                        <p:tgtEl>
                                          <p:spTgt spid="2">
                                            <p:txEl>
                                              <p:pRg st="2" end="2"/>
                                            </p:txEl>
                                          </p:spTgt>
                                        </p:tgtEl>
                                        <p:attrNameLst>
                                          <p:attrName>ppt_y</p:attrName>
                                        </p:attrNameLst>
                                      </p:cBhvr>
                                    </p:anim>
                                    <p:animRot by="21600000">
                                      <p:cBhvr>
                                        <p:cTn id="37" dur="1000" fill="hold">
                                          <p:stCondLst>
                                            <p:cond delay="0"/>
                                          </p:stCondLst>
                                        </p:cTn>
                                        <p:tgtEl>
                                          <p:spTgt spid="2">
                                            <p:txEl>
                                              <p:pRg st="2" end="2"/>
                                            </p:txEl>
                                          </p:spTgt>
                                        </p:tgtEl>
                                        <p:attrNameLst>
                                          <p:attrName>r</p:attrName>
                                        </p:attrNameLst>
                                      </p:cBhvr>
                                    </p:animRo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3074"/>
                                        </p:tgtEl>
                                        <p:attrNameLst>
                                          <p:attrName>style.visibility</p:attrName>
                                        </p:attrNameLst>
                                      </p:cBhvr>
                                      <p:to>
                                        <p:strVal val="visible"/>
                                      </p:to>
                                    </p:set>
                                    <p:animScale>
                                      <p:cBhvr>
                                        <p:cTn id="42" dur="1000" decel="50000" fill="hold">
                                          <p:stCondLst>
                                            <p:cond delay="0"/>
                                          </p:stCondLst>
                                        </p:cTn>
                                        <p:tgtEl>
                                          <p:spTgt spid="30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074"/>
                                        </p:tgtEl>
                                        <p:attrNameLst>
                                          <p:attrName>ppt_x</p:attrName>
                                          <p:attrName>ppt_y</p:attrName>
                                        </p:attrNameLst>
                                      </p:cBhvr>
                                    </p:animMotion>
                                    <p:animEffect transition="in" filter="fade">
                                      <p:cBhvr>
                                        <p:cTn id="44" dur="1000"/>
                                        <p:tgtEl>
                                          <p:spTgt spid="3074"/>
                                        </p:tgtEl>
                                      </p:cBhvr>
                                    </p:animEffect>
                                  </p:childTnLst>
                                </p:cTn>
                              </p:par>
                            </p:childTnLst>
                          </p:cTn>
                        </p:par>
                      </p:childTnLst>
                    </p:cTn>
                  </p:par>
                  <p:par>
                    <p:cTn id="45" fill="hold">
                      <p:stCondLst>
                        <p:cond delay="indefinite"/>
                      </p:stCondLst>
                      <p:childTnLst>
                        <p:par>
                          <p:cTn id="46" fill="hold">
                            <p:stCondLst>
                              <p:cond delay="0"/>
                            </p:stCondLst>
                            <p:childTnLst>
                              <p:par>
                                <p:cTn id="47" presetID="35" presetClass="entr" presetSubtype="0" fill="hold" nodeType="clickEffect">
                                  <p:stCondLst>
                                    <p:cond delay="0"/>
                                  </p:stCondLst>
                                  <p:childTnLst>
                                    <p:set>
                                      <p:cBhvr>
                                        <p:cTn id="48" dur="1" fill="hold">
                                          <p:stCondLst>
                                            <p:cond delay="0"/>
                                          </p:stCondLst>
                                        </p:cTn>
                                        <p:tgtEl>
                                          <p:spTgt spid="3075"/>
                                        </p:tgtEl>
                                        <p:attrNameLst>
                                          <p:attrName>style.visibility</p:attrName>
                                        </p:attrNameLst>
                                      </p:cBhvr>
                                      <p:to>
                                        <p:strVal val="visible"/>
                                      </p:to>
                                    </p:set>
                                    <p:animEffect transition="in" filter="fade">
                                      <p:cBhvr>
                                        <p:cTn id="49" dur="2000"/>
                                        <p:tgtEl>
                                          <p:spTgt spid="3075"/>
                                        </p:tgtEl>
                                      </p:cBhvr>
                                    </p:animEffect>
                                    <p:anim calcmode="lin" valueType="num">
                                      <p:cBhvr>
                                        <p:cTn id="50" dur="2000" fill="hold"/>
                                        <p:tgtEl>
                                          <p:spTgt spid="3075"/>
                                        </p:tgtEl>
                                        <p:attrNameLst>
                                          <p:attrName>style.rotation</p:attrName>
                                        </p:attrNameLst>
                                      </p:cBhvr>
                                      <p:tavLst>
                                        <p:tav tm="0">
                                          <p:val>
                                            <p:fltVal val="720"/>
                                          </p:val>
                                        </p:tav>
                                        <p:tav tm="100000">
                                          <p:val>
                                            <p:fltVal val="0"/>
                                          </p:val>
                                        </p:tav>
                                      </p:tavLst>
                                    </p:anim>
                                    <p:anim calcmode="lin" valueType="num">
                                      <p:cBhvr>
                                        <p:cTn id="51" dur="2000" fill="hold"/>
                                        <p:tgtEl>
                                          <p:spTgt spid="3075"/>
                                        </p:tgtEl>
                                        <p:attrNameLst>
                                          <p:attrName>ppt_h</p:attrName>
                                        </p:attrNameLst>
                                      </p:cBhvr>
                                      <p:tavLst>
                                        <p:tav tm="0">
                                          <p:val>
                                            <p:fltVal val="0"/>
                                          </p:val>
                                        </p:tav>
                                        <p:tav tm="100000">
                                          <p:val>
                                            <p:strVal val="#ppt_h"/>
                                          </p:val>
                                        </p:tav>
                                      </p:tavLst>
                                    </p:anim>
                                    <p:anim calcmode="lin" valueType="num">
                                      <p:cBhvr>
                                        <p:cTn id="52" dur="2000" fill="hold"/>
                                        <p:tgtEl>
                                          <p:spTgt spid="307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1700808"/>
            <a:ext cx="7408333" cy="4968551"/>
          </a:xfrm>
        </p:spPr>
        <p:txBody>
          <a:bodyPr>
            <a:normAutofit/>
          </a:bodyPr>
          <a:lstStyle/>
          <a:p>
            <a:r>
              <a:rPr lang="lt-LT" dirty="0"/>
              <a:t>Perkūnas turėjo žmoną Žemyną ir devynis sūnus. Kitur pažinojo devynis Perkūnus – aštuonis vyrus, devintą moterį </a:t>
            </a:r>
            <a:r>
              <a:rPr lang="lt-LT" dirty="0" err="1"/>
              <a:t>Perkūnę</a:t>
            </a:r>
            <a:r>
              <a:rPr lang="lt-LT" dirty="0"/>
              <a:t>, seniausią griaustinio ir žaibų deivę, kurią patriarchato laikais pakeitė vyras Perkūnas.</a:t>
            </a:r>
          </a:p>
          <a:p>
            <a:endParaRPr lang="lt-LT" dirty="0"/>
          </a:p>
          <a:p>
            <a:r>
              <a:rPr lang="lt-LT" dirty="0"/>
              <a:t> Kai kur sakoma, kad Perkūnas neturi šeimos, nes dėl savo rūstumo nerado žmonos, neturi brolių nei seserų.</a:t>
            </a:r>
          </a:p>
          <a:p>
            <a:endParaRPr lang="lt-LT" dirty="0"/>
          </a:p>
          <a:p>
            <a:r>
              <a:rPr lang="lt-LT" dirty="0"/>
              <a:t> Dar kitur yra keturi broliai Perkūnai: Rytų, Vakarų, Pietų, Šiaurės.</a:t>
            </a:r>
          </a:p>
        </p:txBody>
      </p:sp>
      <p:sp>
        <p:nvSpPr>
          <p:cNvPr id="3" name="Antraštė 2"/>
          <p:cNvSpPr>
            <a:spLocks noGrp="1"/>
          </p:cNvSpPr>
          <p:nvPr>
            <p:ph type="title"/>
          </p:nvPr>
        </p:nvSpPr>
        <p:spPr/>
        <p:txBody>
          <a:bodyPr/>
          <a:lstStyle/>
          <a:p>
            <a:r>
              <a:rPr lang="lt-LT" dirty="0" smtClean="0"/>
              <a:t>Perkūno šeima</a:t>
            </a:r>
            <a:endParaRPr lang="lt-LT" dirty="0"/>
          </a:p>
        </p:txBody>
      </p:sp>
    </p:spTree>
    <p:extLst>
      <p:ext uri="{BB962C8B-B14F-4D97-AF65-F5344CB8AC3E}">
        <p14:creationId xmlns:p14="http://schemas.microsoft.com/office/powerpoint/2010/main" xmlns="" val="177414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3"/>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38" presetClass="entr" presetSubtype="0" accel="50000" fill="hold" nodeType="clickEffect">
                                  <p:stCondLst>
                                    <p:cond delay="0"/>
                                  </p:stCondLst>
                                  <p:iterate type="lt">
                                    <p:tmPct val="50000"/>
                                  </p:iterate>
                                  <p:childTnLst>
                                    <p:set>
                                      <p:cBhvr>
                                        <p:cTn id="10" dur="1" fill="hold">
                                          <p:stCondLst>
                                            <p:cond delay="0"/>
                                          </p:stCondLst>
                                        </p:cTn>
                                        <p:tgtEl>
                                          <p:spTgt spid="2">
                                            <p:txEl>
                                              <p:pRg st="0" end="0"/>
                                            </p:txEl>
                                          </p:spTgt>
                                        </p:tgtEl>
                                        <p:attrNameLst>
                                          <p:attrName>style.visibility</p:attrName>
                                        </p:attrNameLst>
                                      </p:cBhvr>
                                      <p:to>
                                        <p:strVal val="visible"/>
                                      </p:to>
                                    </p:set>
                                    <p:set>
                                      <p:cBhvr>
                                        <p:cTn id="11" dur="455" fill="hold">
                                          <p:stCondLst>
                                            <p:cond delay="0"/>
                                          </p:stCondLst>
                                        </p:cTn>
                                        <p:tgtEl>
                                          <p:spTgt spid="2">
                                            <p:txEl>
                                              <p:pRg st="0" end="0"/>
                                            </p:txEl>
                                          </p:spTgt>
                                        </p:tgtEl>
                                        <p:attrNameLst>
                                          <p:attrName>style.rotation</p:attrName>
                                        </p:attrNameLst>
                                      </p:cBhvr>
                                      <p:to>
                                        <p:strVal val="-45.0"/>
                                      </p:to>
                                    </p:set>
                                    <p:anim calcmode="lin" valueType="num">
                                      <p:cBhvr>
                                        <p:cTn id="12" dur="455" fill="hold">
                                          <p:stCondLst>
                                            <p:cond delay="455"/>
                                          </p:stCondLst>
                                        </p:cTn>
                                        <p:tgtEl>
                                          <p:spTgt spid="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2">
                                            <p:txEl>
                                              <p:pRg st="0" end="0"/>
                                            </p:txEl>
                                          </p:spTgt>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2">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nodeType="clickEffect">
                                  <p:stCondLst>
                                    <p:cond delay="0"/>
                                  </p:stCondLst>
                                  <p:iterate type="lt">
                                    <p:tmPct val="10000"/>
                                  </p:iterate>
                                  <p:childTnLst>
                                    <p:set>
                                      <p:cBhvr>
                                        <p:cTn id="26" dur="1" fill="hold">
                                          <p:stCondLst>
                                            <p:cond delay="0"/>
                                          </p:stCondLst>
                                        </p:cTn>
                                        <p:tgtEl>
                                          <p:spTgt spid="2">
                                            <p:txEl>
                                              <p:pRg st="4" end="4"/>
                                            </p:txEl>
                                          </p:spTgt>
                                        </p:tgtEl>
                                        <p:attrNameLst>
                                          <p:attrName>style.visibility</p:attrName>
                                        </p:attrNameLst>
                                      </p:cBhvr>
                                      <p:to>
                                        <p:strVal val="visible"/>
                                      </p:to>
                                    </p:set>
                                    <p:anim by="(-#ppt_w*2)" calcmode="lin" valueType="num">
                                      <p:cBhvr rctx="PPT">
                                        <p:cTn id="27" dur="500" autoRev="1" fill="hold">
                                          <p:stCondLst>
                                            <p:cond delay="0"/>
                                          </p:stCondLst>
                                        </p:cTn>
                                        <p:tgtEl>
                                          <p:spTgt spid="2">
                                            <p:txEl>
                                              <p:pRg st="4" end="4"/>
                                            </p:txEl>
                                          </p:spTgt>
                                        </p:tgtEl>
                                        <p:attrNameLst>
                                          <p:attrName>ppt_w</p:attrName>
                                        </p:attrNameLst>
                                      </p:cBhvr>
                                    </p:anim>
                                    <p:anim by="(#ppt_w*0.50)" calcmode="lin" valueType="num">
                                      <p:cBhvr>
                                        <p:cTn id="28" dur="500" decel="50000" autoRev="1" fill="hold">
                                          <p:stCondLst>
                                            <p:cond delay="0"/>
                                          </p:stCondLst>
                                        </p:cTn>
                                        <p:tgtEl>
                                          <p:spTgt spid="2">
                                            <p:txEl>
                                              <p:pRg st="4" end="4"/>
                                            </p:txEl>
                                          </p:spTgt>
                                        </p:tgtEl>
                                        <p:attrNameLst>
                                          <p:attrName>ppt_x</p:attrName>
                                        </p:attrNameLst>
                                      </p:cBhvr>
                                    </p:anim>
                                    <p:anim from="(-#ppt_h/2)" to="(#ppt_y)" calcmode="lin" valueType="num">
                                      <p:cBhvr>
                                        <p:cTn id="29" dur="1000" fill="hold">
                                          <p:stCondLst>
                                            <p:cond delay="0"/>
                                          </p:stCondLst>
                                        </p:cTn>
                                        <p:tgtEl>
                                          <p:spTgt spid="2">
                                            <p:txEl>
                                              <p:pRg st="4" end="4"/>
                                            </p:txEl>
                                          </p:spTgt>
                                        </p:tgtEl>
                                        <p:attrNameLst>
                                          <p:attrName>ppt_y</p:attrName>
                                        </p:attrNameLst>
                                      </p:cBhvr>
                                    </p:anim>
                                    <p:animRot by="21600000">
                                      <p:cBhvr>
                                        <p:cTn id="30" dur="1000" fill="hold">
                                          <p:stCondLst>
                                            <p:cond delay="0"/>
                                          </p:stCondLst>
                                        </p:cTn>
                                        <p:tgtEl>
                                          <p:spTgt spid="2">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lt-LT" dirty="0"/>
          </a:p>
        </p:txBody>
      </p:sp>
      <p:sp>
        <p:nvSpPr>
          <p:cNvPr id="3" name="Antraštė 2"/>
          <p:cNvSpPr>
            <a:spLocks noGrp="1"/>
          </p:cNvSpPr>
          <p:nvPr>
            <p:ph type="title"/>
          </p:nvPr>
        </p:nvSpPr>
        <p:spPr/>
        <p:txBody>
          <a:bodyPr/>
          <a:lstStyle/>
          <a:p>
            <a:r>
              <a:rPr lang="lt-LT" dirty="0" smtClean="0"/>
              <a:t>Keletas nuotraukų</a:t>
            </a:r>
            <a:endParaRPr lang="lt-LT"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1628800"/>
            <a:ext cx="3816424" cy="2847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32040" y="1281631"/>
            <a:ext cx="3168352" cy="3541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4175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 calcmode="lin" valueType="num">
                                      <p:cBhvr>
                                        <p:cTn id="14" dur="500" fill="hold"/>
                                        <p:tgtEl>
                                          <p:spTgt spid="4098"/>
                                        </p:tgtEl>
                                        <p:attrNameLst>
                                          <p:attrName>style.rotation</p:attrName>
                                        </p:attrNameLst>
                                      </p:cBhvr>
                                      <p:tavLst>
                                        <p:tav tm="0">
                                          <p:val>
                                            <p:fltVal val="360"/>
                                          </p:val>
                                        </p:tav>
                                        <p:tav tm="100000">
                                          <p:val>
                                            <p:fltVal val="0"/>
                                          </p:val>
                                        </p:tav>
                                      </p:tavLst>
                                    </p:anim>
                                    <p:animEffect transition="in" filter="fade">
                                      <p:cBhvr>
                                        <p:cTn id="15" dur="500"/>
                                        <p:tgtEl>
                                          <p:spTgt spid="4098"/>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4099"/>
                                        </p:tgtEl>
                                        <p:attrNameLst>
                                          <p:attrName>style.visibility</p:attrName>
                                        </p:attrNameLst>
                                      </p:cBhvr>
                                      <p:to>
                                        <p:strVal val="visible"/>
                                      </p:to>
                                    </p:set>
                                    <p:anim calcmode="lin" valueType="num">
                                      <p:cBhvr>
                                        <p:cTn id="20" dur="1000" fill="hold"/>
                                        <p:tgtEl>
                                          <p:spTgt spid="4099"/>
                                        </p:tgtEl>
                                        <p:attrNameLst>
                                          <p:attrName>ppt_w</p:attrName>
                                        </p:attrNameLst>
                                      </p:cBhvr>
                                      <p:tavLst>
                                        <p:tav tm="0">
                                          <p:val>
                                            <p:fltVal val="0"/>
                                          </p:val>
                                        </p:tav>
                                        <p:tav tm="100000">
                                          <p:val>
                                            <p:strVal val="#ppt_w"/>
                                          </p:val>
                                        </p:tav>
                                      </p:tavLst>
                                    </p:anim>
                                    <p:anim calcmode="lin" valueType="num">
                                      <p:cBhvr>
                                        <p:cTn id="21" dur="1000" fill="hold"/>
                                        <p:tgtEl>
                                          <p:spTgt spid="4099"/>
                                        </p:tgtEl>
                                        <p:attrNameLst>
                                          <p:attrName>ppt_h</p:attrName>
                                        </p:attrNameLst>
                                      </p:cBhvr>
                                      <p:tavLst>
                                        <p:tav tm="0">
                                          <p:val>
                                            <p:fltVal val="0"/>
                                          </p:val>
                                        </p:tav>
                                        <p:tav tm="100000">
                                          <p:val>
                                            <p:strVal val="#ppt_h"/>
                                          </p:val>
                                        </p:tav>
                                      </p:tavLst>
                                    </p:anim>
                                    <p:anim calcmode="lin" valueType="num">
                                      <p:cBhvr>
                                        <p:cTn id="22" dur="1000" fill="hold"/>
                                        <p:tgtEl>
                                          <p:spTgt spid="4099"/>
                                        </p:tgtEl>
                                        <p:attrNameLst>
                                          <p:attrName>style.rotation</p:attrName>
                                        </p:attrNameLst>
                                      </p:cBhvr>
                                      <p:tavLst>
                                        <p:tav tm="0">
                                          <p:val>
                                            <p:fltVal val="90"/>
                                          </p:val>
                                        </p:tav>
                                        <p:tav tm="100000">
                                          <p:val>
                                            <p:fltVal val="0"/>
                                          </p:val>
                                        </p:tav>
                                      </p:tavLst>
                                    </p:anim>
                                    <p:animEffect transition="in" filter="fade">
                                      <p:cBhvr>
                                        <p:cTn id="23"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929" y="624828"/>
            <a:ext cx="3455311" cy="25881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2" y="908720"/>
            <a:ext cx="3634084" cy="27220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9929" y="3546547"/>
            <a:ext cx="2292255" cy="31683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44008" y="4086224"/>
            <a:ext cx="3024336" cy="25294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2966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decel="50000" fill="hold">
                                          <p:stCondLst>
                                            <p:cond delay="0"/>
                                          </p:stCondLst>
                                        </p:cTn>
                                        <p:tgtEl>
                                          <p:spTgt spid="512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12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122"/>
                                        </p:tgtEl>
                                        <p:attrNameLst>
                                          <p:attrName>ppt_w</p:attrName>
                                        </p:attrNameLst>
                                      </p:cBhvr>
                                      <p:tavLst>
                                        <p:tav tm="0">
                                          <p:val>
                                            <p:strVal val="#ppt_w*.05"/>
                                          </p:val>
                                        </p:tav>
                                        <p:tav tm="100000">
                                          <p:val>
                                            <p:strVal val="#ppt_w"/>
                                          </p:val>
                                        </p:tav>
                                      </p:tavLst>
                                    </p:anim>
                                    <p:anim calcmode="lin" valueType="num">
                                      <p:cBhvr>
                                        <p:cTn id="10" dur="1000" fill="hold"/>
                                        <p:tgtEl>
                                          <p:spTgt spid="512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12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12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12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5123"/>
                                        </p:tgtEl>
                                        <p:attrNameLst>
                                          <p:attrName>style.visibility</p:attrName>
                                        </p:attrNameLst>
                                      </p:cBhvr>
                                      <p:to>
                                        <p:strVal val="visible"/>
                                      </p:to>
                                    </p:set>
                                    <p:animEffect transition="in" filter="diamond(in)">
                                      <p:cBhvr>
                                        <p:cTn id="19" dur="2000"/>
                                        <p:tgtEl>
                                          <p:spTgt spid="5123"/>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blinds(horizontal)">
                                      <p:cBhvr>
                                        <p:cTn id="24" dur="500"/>
                                        <p:tgtEl>
                                          <p:spTgt spid="5124"/>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5125"/>
                                        </p:tgtEl>
                                        <p:attrNameLst>
                                          <p:attrName>style.visibility</p:attrName>
                                        </p:attrNameLst>
                                      </p:cBhvr>
                                      <p:to>
                                        <p:strVal val="visible"/>
                                      </p:to>
                                    </p:set>
                                    <p:animEffect transition="in" filter="randombar(horizontal)">
                                      <p:cBhvr>
                                        <p:cTn id="29"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fontScale="92500"/>
          </a:bodyPr>
          <a:lstStyle/>
          <a:p>
            <a:r>
              <a:rPr lang="lt-LT" dirty="0"/>
              <a:t>Perkūnas yra viena iš pačių ryškiausių baltų mitologijos būtybių. Dievaitis Perkūnas laikytas galingesniu už daugelį kitų patriarchalinio panteono dievų, bet visgi neužėmė pagrindinės vietos ir buvo priklausomas nuo aukščiausiojo dangaus ir žemės dievo. Perkūną sukūrė Dievas, apgyvendino aukštame neprieinamame kalne (puikiuose rūmuose, esančiuose debesyse) ir pavedė valdyti </a:t>
            </a:r>
            <a:r>
              <a:rPr lang="lt-LT" dirty="0" smtClean="0"/>
              <a:t>orą [</a:t>
            </a:r>
            <a:r>
              <a:rPr lang="lt-LT" dirty="0"/>
              <a:t>reikalingas šaltinis]. Perkūnas buvo jo valios vykdytojas, dar greičiausiai vadintas Dievo rykštė </a:t>
            </a:r>
            <a:r>
              <a:rPr lang="lt-LT" dirty="0" smtClean="0"/>
              <a:t>tačiau spėjimas </a:t>
            </a:r>
            <a:r>
              <a:rPr lang="lt-LT" dirty="0"/>
              <a:t>nėra visiškai patikimas.</a:t>
            </a:r>
          </a:p>
          <a:p>
            <a:endParaRPr lang="lt-LT" dirty="0"/>
          </a:p>
        </p:txBody>
      </p:sp>
      <p:sp>
        <p:nvSpPr>
          <p:cNvPr id="3" name="Antraštė 2"/>
          <p:cNvSpPr>
            <a:spLocks noGrp="1"/>
          </p:cNvSpPr>
          <p:nvPr>
            <p:ph type="title"/>
          </p:nvPr>
        </p:nvSpPr>
        <p:spPr/>
        <p:txBody>
          <a:bodyPr/>
          <a:lstStyle/>
          <a:p>
            <a:r>
              <a:rPr lang="lt-LT" dirty="0"/>
              <a:t>Vieta dievybių hierarchijoje</a:t>
            </a:r>
          </a:p>
        </p:txBody>
      </p:sp>
    </p:spTree>
    <p:extLst>
      <p:ext uri="{BB962C8B-B14F-4D97-AF65-F5344CB8AC3E}">
        <p14:creationId xmlns:p14="http://schemas.microsoft.com/office/powerpoint/2010/main" xmlns="" val="288972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nodeType="clickEffect">
                                  <p:stCondLst>
                                    <p:cond delay="0"/>
                                  </p:stCondLst>
                                  <p:iterate type="lt">
                                    <p:tmPct val="10000"/>
                                  </p:iterate>
                                  <p:childTnLst>
                                    <p:set>
                                      <p:cBhvr>
                                        <p:cTn id="11" dur="1" fill="hold">
                                          <p:stCondLst>
                                            <p:cond delay="0"/>
                                          </p:stCondLst>
                                        </p:cTn>
                                        <p:tgtEl>
                                          <p:spTgt spid="2">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2">
                                            <p:txEl>
                                              <p:pRg st="0" end="0"/>
                                            </p:txEl>
                                          </p:spTgt>
                                        </p:tgtEl>
                                        <p:attrNameLst>
                                          <p:attrName>ppt_w</p:attrName>
                                        </p:attrNameLst>
                                      </p:cBhvr>
                                    </p:anim>
                                    <p:anim by="(#ppt_w*0.50)" calcmode="lin" valueType="num">
                                      <p:cBhvr>
                                        <p:cTn id="13" dur="500" decel="50000" autoRev="1" fill="hold">
                                          <p:stCondLst>
                                            <p:cond delay="0"/>
                                          </p:stCondLst>
                                        </p:cTn>
                                        <p:tgtEl>
                                          <p:spTgt spid="2">
                                            <p:txEl>
                                              <p:pRg st="0" end="0"/>
                                            </p:txEl>
                                          </p:spTgt>
                                        </p:tgtEl>
                                        <p:attrNameLst>
                                          <p:attrName>ppt_x</p:attrName>
                                        </p:attrNameLst>
                                      </p:cBhvr>
                                    </p:anim>
                                    <p:anim from="(-#ppt_h/2)" to="(#ppt_y)" calcmode="lin" valueType="num">
                                      <p:cBhvr>
                                        <p:cTn id="14" dur="1000" fill="hold">
                                          <p:stCondLst>
                                            <p:cond delay="0"/>
                                          </p:stCondLst>
                                        </p:cTn>
                                        <p:tgtEl>
                                          <p:spTgt spid="2">
                                            <p:txEl>
                                              <p:pRg st="0" end="0"/>
                                            </p:txEl>
                                          </p:spTgt>
                                        </p:tgtEl>
                                        <p:attrNameLst>
                                          <p:attrName>ppt_y</p:attrName>
                                        </p:attrNameLst>
                                      </p:cBhvr>
                                    </p:anim>
                                    <p:animRot by="21600000">
                                      <p:cBhvr>
                                        <p:cTn id="15" dur="1000" fill="hold">
                                          <p:stCondLst>
                                            <p:cond delay="0"/>
                                          </p:stCondLst>
                                        </p:cTn>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lt-LT"/>
          </a:p>
        </p:txBody>
      </p:sp>
      <p:sp>
        <p:nvSpPr>
          <p:cNvPr id="3" name="Antraštė 2"/>
          <p:cNvSpPr>
            <a:spLocks noGrp="1"/>
          </p:cNvSpPr>
          <p:nvPr>
            <p:ph type="title"/>
          </p:nvPr>
        </p:nvSpPr>
        <p:spPr/>
        <p:txBody>
          <a:bodyPr/>
          <a:lstStyle/>
          <a:p>
            <a:endParaRPr lang="lt-LT"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1628800"/>
            <a:ext cx="8043446" cy="45365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37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anim calcmode="lin" valueType="num">
                                      <p:cBhvr>
                                        <p:cTn id="8" dur="2000" fill="hold"/>
                                        <p:tgtEl>
                                          <p:spTgt spid="6146"/>
                                        </p:tgtEl>
                                        <p:attrNameLst>
                                          <p:attrName>style.rotation</p:attrName>
                                        </p:attrNameLst>
                                      </p:cBhvr>
                                      <p:tavLst>
                                        <p:tav tm="0">
                                          <p:val>
                                            <p:fltVal val="720"/>
                                          </p:val>
                                        </p:tav>
                                        <p:tav tm="100000">
                                          <p:val>
                                            <p:fltVal val="0"/>
                                          </p:val>
                                        </p:tav>
                                      </p:tavLst>
                                    </p:anim>
                                    <p:anim calcmode="lin" valueType="num">
                                      <p:cBhvr>
                                        <p:cTn id="9" dur="2000" fill="hold"/>
                                        <p:tgtEl>
                                          <p:spTgt spid="6146"/>
                                        </p:tgtEl>
                                        <p:attrNameLst>
                                          <p:attrName>ppt_h</p:attrName>
                                        </p:attrNameLst>
                                      </p:cBhvr>
                                      <p:tavLst>
                                        <p:tav tm="0">
                                          <p:val>
                                            <p:fltVal val="0"/>
                                          </p:val>
                                        </p:tav>
                                        <p:tav tm="100000">
                                          <p:val>
                                            <p:strVal val="#ppt_h"/>
                                          </p:val>
                                        </p:tav>
                                      </p:tavLst>
                                    </p:anim>
                                    <p:anim calcmode="lin" valueType="num">
                                      <p:cBhvr>
                                        <p:cTn id="10" dur="2000" fill="hold"/>
                                        <p:tgtEl>
                                          <p:spTgt spid="614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971600" y="1628800"/>
            <a:ext cx="7408333" cy="3450696"/>
          </a:xfrm>
        </p:spPr>
        <p:txBody>
          <a:bodyPr/>
          <a:lstStyle/>
          <a:p>
            <a:r>
              <a:rPr lang="lt-LT" dirty="0" smtClean="0"/>
              <a:t>Perkūnas yra teisingumo dievas (tiesus, nekantrus, nepermaldaujamas, labai gerbiamas) jo buvo </a:t>
            </a:r>
            <a:r>
              <a:rPr lang="lt-LT" dirty="0" err="1" smtClean="0"/>
              <a:t>bijojama</a:t>
            </a:r>
            <a:r>
              <a:rPr lang="lt-LT" dirty="0" smtClean="0"/>
              <a:t>.</a:t>
            </a:r>
          </a:p>
          <a:p>
            <a:r>
              <a:rPr lang="lt-LT" dirty="0" smtClean="0"/>
              <a:t>Be reikalo negalima minėti jo vardo. Jį gali ištarti tik vyresni žmonės ir pagarbiai, paprastai mažybine ar malonine forma – </a:t>
            </a:r>
            <a:r>
              <a:rPr lang="lt-LT" dirty="0" err="1" smtClean="0"/>
              <a:t>Perkūnėlis</a:t>
            </a:r>
            <a:r>
              <a:rPr lang="lt-LT" dirty="0" smtClean="0"/>
              <a:t>.</a:t>
            </a:r>
            <a:endParaRPr lang="lt-LT" dirty="0"/>
          </a:p>
        </p:txBody>
      </p:sp>
      <p:sp>
        <p:nvSpPr>
          <p:cNvPr id="3" name="Antraštė 2"/>
          <p:cNvSpPr>
            <a:spLocks noGrp="1"/>
          </p:cNvSpPr>
          <p:nvPr>
            <p:ph type="title"/>
          </p:nvPr>
        </p:nvSpPr>
        <p:spPr/>
        <p:txBody>
          <a:bodyPr/>
          <a:lstStyle/>
          <a:p>
            <a:r>
              <a:rPr lang="lt-LT" dirty="0" smtClean="0"/>
              <a:t>Perkūnas</a:t>
            </a:r>
            <a:endParaRPr lang="lt-LT" dirty="0"/>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4048" y="3895249"/>
            <a:ext cx="1728192" cy="26848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87624" y="4149080"/>
            <a:ext cx="3172435" cy="2376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8637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nodeType="clickEffect">
                                  <p:stCondLst>
                                    <p:cond delay="0"/>
                                  </p:stCondLst>
                                  <p:childTnLst>
                                    <p:set>
                                      <p:cBhvr>
                                        <p:cTn id="19" dur="1" fill="hold">
                                          <p:stCondLst>
                                            <p:cond delay="0"/>
                                          </p:stCondLst>
                                        </p:cTn>
                                        <p:tgtEl>
                                          <p:spTgt spid="7172"/>
                                        </p:tgtEl>
                                        <p:attrNameLst>
                                          <p:attrName>style.visibility</p:attrName>
                                        </p:attrNameLst>
                                      </p:cBhvr>
                                      <p:to>
                                        <p:strVal val="visible"/>
                                      </p:to>
                                    </p:set>
                                    <p:anim calcmode="lin" valueType="num">
                                      <p:cBhvr>
                                        <p:cTn id="20" dur="500" decel="50000" fill="hold">
                                          <p:stCondLst>
                                            <p:cond delay="0"/>
                                          </p:stCondLst>
                                        </p:cTn>
                                        <p:tgtEl>
                                          <p:spTgt spid="7172"/>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7172"/>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7172"/>
                                        </p:tgtEl>
                                        <p:attrNameLst>
                                          <p:attrName>ppt_w</p:attrName>
                                        </p:attrNameLst>
                                      </p:cBhvr>
                                      <p:tavLst>
                                        <p:tav tm="0">
                                          <p:val>
                                            <p:strVal val="#ppt_w*.05"/>
                                          </p:val>
                                        </p:tav>
                                        <p:tav tm="100000">
                                          <p:val>
                                            <p:strVal val="#ppt_w"/>
                                          </p:val>
                                        </p:tav>
                                      </p:tavLst>
                                    </p:anim>
                                    <p:anim calcmode="lin" valueType="num">
                                      <p:cBhvr>
                                        <p:cTn id="23" dur="1000" fill="hold"/>
                                        <p:tgtEl>
                                          <p:spTgt spid="7172"/>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7172"/>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7172"/>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7172"/>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717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171"/>
                                        </p:tgtEl>
                                        <p:attrNameLst>
                                          <p:attrName>style.visibility</p:attrName>
                                        </p:attrNameLst>
                                      </p:cBhvr>
                                      <p:to>
                                        <p:strVal val="visible"/>
                                      </p:to>
                                    </p:set>
                                    <p:animEffect transition="in" filter="fade">
                                      <p:cBhvr>
                                        <p:cTn id="32"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lnSpcReduction="10000"/>
          </a:bodyPr>
          <a:lstStyle/>
          <a:p>
            <a:endParaRPr lang="lt-LT" dirty="0" smtClean="0"/>
          </a:p>
          <a:p>
            <a:endParaRPr lang="lt-LT" dirty="0"/>
          </a:p>
          <a:p>
            <a:endParaRPr lang="lt-LT" dirty="0" smtClean="0"/>
          </a:p>
          <a:p>
            <a:endParaRPr lang="lt-LT" dirty="0"/>
          </a:p>
          <a:p>
            <a:endParaRPr lang="lt-LT" dirty="0" smtClean="0"/>
          </a:p>
          <a:p>
            <a:endParaRPr lang="lt-LT" dirty="0"/>
          </a:p>
          <a:p>
            <a:endParaRPr lang="lt-LT" dirty="0" smtClean="0"/>
          </a:p>
          <a:p>
            <a:r>
              <a:rPr lang="lt-LT" dirty="0" smtClean="0"/>
              <a:t>Skaidres kūrė 6a klasės mokinė Dovilė Petrauskaitė</a:t>
            </a:r>
            <a:endParaRPr lang="lt-LT" dirty="0"/>
          </a:p>
        </p:txBody>
      </p:sp>
      <p:sp>
        <p:nvSpPr>
          <p:cNvPr id="3" name="Antraštė 2"/>
          <p:cNvSpPr>
            <a:spLocks noGrp="1"/>
          </p:cNvSpPr>
          <p:nvPr>
            <p:ph type="title"/>
          </p:nvPr>
        </p:nvSpPr>
        <p:spPr>
          <a:xfrm>
            <a:off x="539552" y="692696"/>
            <a:ext cx="8229600" cy="1252728"/>
          </a:xfrm>
        </p:spPr>
        <p:txBody>
          <a:bodyPr>
            <a:normAutofit fontScale="90000"/>
          </a:bodyPr>
          <a:lstStyle/>
          <a:p>
            <a:r>
              <a:rPr lang="lt-LT" sz="8000" dirty="0" smtClean="0">
                <a:latin typeface="GungsuhChe" pitchFamily="49" charset="-127"/>
                <a:ea typeface="GungsuhChe" pitchFamily="49" charset="-127"/>
              </a:rPr>
              <a:t> AČIŪ UŽ DĖMESĮ   </a:t>
            </a:r>
            <a:r>
              <a:rPr lang="lt-LT" dirty="0" smtClean="0">
                <a:latin typeface="GungsuhChe" pitchFamily="49" charset="-127"/>
                <a:ea typeface="GungsuhChe" pitchFamily="49" charset="-127"/>
              </a:rPr>
              <a:t>                     </a:t>
            </a:r>
            <a:endParaRPr lang="lt-LT" dirty="0">
              <a:latin typeface="GungsuhChe" pitchFamily="49" charset="-127"/>
              <a:ea typeface="GungsuhChe" pitchFamily="49" charset="-127"/>
            </a:endParaRPr>
          </a:p>
        </p:txBody>
      </p:sp>
      <p:pic>
        <p:nvPicPr>
          <p:cNvPr id="8197"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63888" y="2564904"/>
            <a:ext cx="2055862" cy="2055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431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nodeType="clickEffect">
                                  <p:stCondLst>
                                    <p:cond delay="0"/>
                                  </p:stCondLst>
                                  <p:iterate type="lt">
                                    <p:tmPct val="10000"/>
                                  </p:iterate>
                                  <p:childTnLst>
                                    <p:set>
                                      <p:cBhvr>
                                        <p:cTn id="11" dur="1" fill="hold">
                                          <p:stCondLst>
                                            <p:cond delay="0"/>
                                          </p:stCondLst>
                                        </p:cTn>
                                        <p:tgtEl>
                                          <p:spTgt spid="2">
                                            <p:txEl>
                                              <p:pRg st="7" end="7"/>
                                            </p:txEl>
                                          </p:spTgt>
                                        </p:tgtEl>
                                        <p:attrNameLst>
                                          <p:attrName>style.visibility</p:attrName>
                                        </p:attrNameLst>
                                      </p:cBhvr>
                                      <p:to>
                                        <p:strVal val="visible"/>
                                      </p:to>
                                    </p:set>
                                    <p:anim by="(-#ppt_w*2)" calcmode="lin" valueType="num">
                                      <p:cBhvr rctx="PPT">
                                        <p:cTn id="12" dur="500" autoRev="1" fill="hold">
                                          <p:stCondLst>
                                            <p:cond delay="0"/>
                                          </p:stCondLst>
                                        </p:cTn>
                                        <p:tgtEl>
                                          <p:spTgt spid="2">
                                            <p:txEl>
                                              <p:pRg st="7" end="7"/>
                                            </p:txEl>
                                          </p:spTgt>
                                        </p:tgtEl>
                                        <p:attrNameLst>
                                          <p:attrName>ppt_w</p:attrName>
                                        </p:attrNameLst>
                                      </p:cBhvr>
                                    </p:anim>
                                    <p:anim by="(#ppt_w*0.50)" calcmode="lin" valueType="num">
                                      <p:cBhvr>
                                        <p:cTn id="13" dur="500" decel="50000" autoRev="1" fill="hold">
                                          <p:stCondLst>
                                            <p:cond delay="0"/>
                                          </p:stCondLst>
                                        </p:cTn>
                                        <p:tgtEl>
                                          <p:spTgt spid="2">
                                            <p:txEl>
                                              <p:pRg st="7" end="7"/>
                                            </p:txEl>
                                          </p:spTgt>
                                        </p:tgtEl>
                                        <p:attrNameLst>
                                          <p:attrName>ppt_x</p:attrName>
                                        </p:attrNameLst>
                                      </p:cBhvr>
                                    </p:anim>
                                    <p:anim from="(-#ppt_h/2)" to="(#ppt_y)" calcmode="lin" valueType="num">
                                      <p:cBhvr>
                                        <p:cTn id="14" dur="1000" fill="hold">
                                          <p:stCondLst>
                                            <p:cond delay="0"/>
                                          </p:stCondLst>
                                        </p:cTn>
                                        <p:tgtEl>
                                          <p:spTgt spid="2">
                                            <p:txEl>
                                              <p:pRg st="7" end="7"/>
                                            </p:txEl>
                                          </p:spTgt>
                                        </p:tgtEl>
                                        <p:attrNameLst>
                                          <p:attrName>ppt_y</p:attrName>
                                        </p:attrNameLst>
                                      </p:cBhvr>
                                    </p:anim>
                                    <p:animRot by="21600000">
                                      <p:cBhvr>
                                        <p:cTn id="15" dur="1000" fill="hold">
                                          <p:stCondLst>
                                            <p:cond delay="0"/>
                                          </p:stCondLst>
                                        </p:cTn>
                                        <p:tgtEl>
                                          <p:spTgt spid="2">
                                            <p:txEl>
                                              <p:pRg st="7" end="7"/>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nodeType="clickEffect">
                                  <p:stCondLst>
                                    <p:cond delay="0"/>
                                  </p:stCondLst>
                                  <p:childTnLst>
                                    <p:set>
                                      <p:cBhvr>
                                        <p:cTn id="19" dur="1" fill="hold">
                                          <p:stCondLst>
                                            <p:cond delay="0"/>
                                          </p:stCondLst>
                                        </p:cTn>
                                        <p:tgtEl>
                                          <p:spTgt spid="8197"/>
                                        </p:tgtEl>
                                        <p:attrNameLst>
                                          <p:attrName>style.visibility</p:attrName>
                                        </p:attrNameLst>
                                      </p:cBhvr>
                                      <p:to>
                                        <p:strVal val="visible"/>
                                      </p:to>
                                    </p:set>
                                    <p:animEffect transition="in" filter="fade">
                                      <p:cBhvr>
                                        <p:cTn id="20" dur="2000"/>
                                        <p:tgtEl>
                                          <p:spTgt spid="8197"/>
                                        </p:tgtEl>
                                      </p:cBhvr>
                                    </p:animEffect>
                                    <p:anim calcmode="lin" valueType="num">
                                      <p:cBhvr>
                                        <p:cTn id="21" dur="2000" fill="hold"/>
                                        <p:tgtEl>
                                          <p:spTgt spid="8197"/>
                                        </p:tgtEl>
                                        <p:attrNameLst>
                                          <p:attrName>style.rotation</p:attrName>
                                        </p:attrNameLst>
                                      </p:cBhvr>
                                      <p:tavLst>
                                        <p:tav tm="0">
                                          <p:val>
                                            <p:fltVal val="720"/>
                                          </p:val>
                                        </p:tav>
                                        <p:tav tm="100000">
                                          <p:val>
                                            <p:fltVal val="0"/>
                                          </p:val>
                                        </p:tav>
                                      </p:tavLst>
                                    </p:anim>
                                    <p:anim calcmode="lin" valueType="num">
                                      <p:cBhvr>
                                        <p:cTn id="22" dur="2000" fill="hold"/>
                                        <p:tgtEl>
                                          <p:spTgt spid="8197"/>
                                        </p:tgtEl>
                                        <p:attrNameLst>
                                          <p:attrName>ppt_h</p:attrName>
                                        </p:attrNameLst>
                                      </p:cBhvr>
                                      <p:tavLst>
                                        <p:tav tm="0">
                                          <p:val>
                                            <p:fltVal val="0"/>
                                          </p:val>
                                        </p:tav>
                                        <p:tav tm="100000">
                                          <p:val>
                                            <p:strVal val="#ppt_h"/>
                                          </p:val>
                                        </p:tav>
                                      </p:tavLst>
                                    </p:anim>
                                    <p:anim calcmode="lin" valueType="num">
                                      <p:cBhvr>
                                        <p:cTn id="23" dur="2000" fill="hold"/>
                                        <p:tgtEl>
                                          <p:spTgt spid="819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gos forma">
  <a:themeElements>
    <a:clrScheme name="Bangos form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Bangos form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ngos form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68</TotalTime>
  <Words>311</Words>
  <Application>Microsoft Office PowerPoint</Application>
  <PresentationFormat>Demonstracija ekrane (4:3)</PresentationFormat>
  <Paragraphs>33</Paragraphs>
  <Slides>11</Slides>
  <Notes>1</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Bangos forma</vt:lpstr>
      <vt:lpstr>Skaidrė 1</vt:lpstr>
      <vt:lpstr>Perkūnas</vt:lpstr>
      <vt:lpstr>Perkūno vardai</vt:lpstr>
      <vt:lpstr>Perkūno gyvuliai </vt:lpstr>
      <vt:lpstr>Perkūno šeima</vt:lpstr>
      <vt:lpstr>Keletas nuotraukų</vt:lpstr>
      <vt:lpstr>Skaidrė 7</vt:lpstr>
      <vt:lpstr>Vieta dievybių hierarchijoje</vt:lpstr>
      <vt:lpstr>Skaidrė 9</vt:lpstr>
      <vt:lpstr>Perkūnas</vt:lpstr>
      <vt:lpstr> AČIŪ UŽ DĖMESĮ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Perkūnas</dc:title>
  <dc:creator>Tomas</dc:creator>
  <cp:lastModifiedBy>Petras</cp:lastModifiedBy>
  <cp:revision>9</cp:revision>
  <dcterms:created xsi:type="dcterms:W3CDTF">2012-10-12T15:07:13Z</dcterms:created>
  <dcterms:modified xsi:type="dcterms:W3CDTF">2012-10-16T13:35:51Z</dcterms:modified>
</cp:coreProperties>
</file>