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62" r:id="rId4"/>
    <p:sldId id="257" r:id="rId5"/>
    <p:sldId id="260" r:id="rId6"/>
    <p:sldId id="259" r:id="rId7"/>
    <p:sldId id="266" r:id="rId8"/>
    <p:sldId id="268" r:id="rId9"/>
    <p:sldId id="272" r:id="rId10"/>
    <p:sldId id="269" r:id="rId11"/>
    <p:sldId id="273" r:id="rId12"/>
    <p:sldId id="270" r:id="rId13"/>
    <p:sldId id="271" r:id="rId14"/>
    <p:sldId id="274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2" autoAdjust="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79CFB-A6FB-4542-801F-CA22561EAFD6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537E8-B589-461A-9562-99A6F8108EA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6356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0A7F-B401-48CE-A097-E5D86434DEFF}" type="datetime1">
              <a:rPr lang="lt-LT" smtClean="0"/>
              <a:t>2012.10.15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6658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1E212-9779-48F6-9FA6-9A61E3689F07}" type="datetime1">
              <a:rPr lang="lt-LT" smtClean="0"/>
              <a:t>2012.10.15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0822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00AA9-7308-41D0-9ACB-7B73D0F879D7}" type="datetime1">
              <a:rPr lang="lt-LT" smtClean="0"/>
              <a:t>2012.10.15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7665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FE76-15E9-46B5-AE6E-642F07A75003}" type="datetime1">
              <a:rPr lang="lt-LT" smtClean="0"/>
              <a:t>2012.10.15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0750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F650-223F-4FE3-B3A4-ACA991002EB0}" type="datetime1">
              <a:rPr lang="lt-LT" smtClean="0"/>
              <a:t>2012.10.15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3639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4731-D05D-4655-825A-61E8F47AEE7A}" type="datetime1">
              <a:rPr lang="lt-LT" smtClean="0"/>
              <a:t>2012.10.15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5521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EE00-B198-4847-8EDA-3823D3ECDA14}" type="datetime1">
              <a:rPr lang="lt-LT" smtClean="0"/>
              <a:t>2012.10.15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9113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ADBD-43EB-43D5-8A10-098CE7E4A581}" type="datetime1">
              <a:rPr lang="lt-LT" smtClean="0"/>
              <a:t>2012.10.15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999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DBF24-46A7-4589-8BC8-54DA4CAF4483}" type="datetime1">
              <a:rPr lang="lt-LT" smtClean="0"/>
              <a:t>2012.10.15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0382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4FD5-3B23-421E-B7B7-18A3D0150BCC}" type="datetime1">
              <a:rPr lang="lt-LT" smtClean="0"/>
              <a:t>2012.10.15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590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37D1-DF07-4EA4-8AFB-95F55AC273B7}" type="datetime1">
              <a:rPr lang="lt-LT" smtClean="0"/>
              <a:t>2012.10.15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794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CABB3-1B32-4A87-87BB-AD38719BF593}" type="datetime1">
              <a:rPr lang="lt-LT" smtClean="0"/>
              <a:t>2012.10.15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 smtClean="0"/>
              <a:t>V. S.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77803-F780-4933-B423-B690DD6134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4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347864" y="3284984"/>
            <a:ext cx="5542384" cy="2403698"/>
          </a:xfrm>
        </p:spPr>
        <p:txBody>
          <a:bodyPr/>
          <a:lstStyle/>
          <a:p>
            <a:r>
              <a:rPr lang="lt-LT" dirty="0" smtClean="0"/>
              <a:t>LEONAS SAPIEGA</a:t>
            </a:r>
            <a:br>
              <a:rPr lang="lt-LT" dirty="0" smtClean="0"/>
            </a:br>
            <a:r>
              <a:rPr lang="lt-LT" dirty="0" smtClean="0"/>
              <a:t>(1557–1633) 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27156"/>
            <a:ext cx="3283039" cy="4320480"/>
          </a:xfrm>
          <a:prstGeom prst="rect">
            <a:avLst/>
          </a:prstGeom>
        </p:spPr>
      </p:pic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014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71600" y="4365104"/>
            <a:ext cx="7344816" cy="1584176"/>
          </a:xfrm>
        </p:spPr>
        <p:txBody>
          <a:bodyPr>
            <a:normAutofit fontScale="90000"/>
          </a:bodyPr>
          <a:lstStyle/>
          <a:p>
            <a:pPr algn="just"/>
            <a:r>
              <a:rPr lang="lt-LT" sz="2400" dirty="0" smtClean="0"/>
              <a:t>	Dar mažametį Leoną tėvas buvo atidavęs mokytis į Mikalojaus Radvilos Juodojo dvarą. 1570 </a:t>
            </a:r>
            <a:r>
              <a:rPr lang="lt-LT" sz="2400" dirty="0" err="1" smtClean="0"/>
              <a:t>m</a:t>
            </a:r>
            <a:r>
              <a:rPr lang="lt-LT" sz="2400" dirty="0" smtClean="0"/>
              <a:t>. vos 13 metų sulaukęs Leonas drauge su Radvilos sūnumis išvyko į Leipcigo universitetą, kurį baigęs pratęsė mokslus dar kitur. Grįžęs į Lietuvą, priėmė protestantų tikėjimą ir stebino visus istorijos, lotynų kalbos ir teisės mokėjimu.</a:t>
            </a:r>
            <a:endParaRPr lang="lt-LT" sz="24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023" y="692697"/>
            <a:ext cx="2317992" cy="3456384"/>
          </a:xfrm>
          <a:prstGeom prst="rect">
            <a:avLst/>
          </a:prstGeom>
        </p:spPr>
      </p:pic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339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4293096"/>
            <a:ext cx="7488832" cy="1944216"/>
          </a:xfrm>
        </p:spPr>
        <p:txBody>
          <a:bodyPr>
            <a:normAutofit/>
          </a:bodyPr>
          <a:lstStyle/>
          <a:p>
            <a:pPr algn="just"/>
            <a:r>
              <a:rPr lang="lt-LT" sz="2800" dirty="0" smtClean="0"/>
              <a:t>	Aplankė Italijoje Romą, Neapolį, o Prancūzijoje ir Austrijoje viešėjo pas tų kraštų monarchus. Laisvai kalbėjo septyniomis kalbomis ir žavėjo amžininkus savo iškalbingumu.</a:t>
            </a:r>
            <a:endParaRPr lang="lt-LT" sz="2800" dirty="0"/>
          </a:p>
        </p:txBody>
      </p:sp>
      <p:pic>
        <p:nvPicPr>
          <p:cNvPr id="1026" name="Picture 2" descr="http://mokslasplius.lt/mokslo-lietuva/2006-2011/files/images/LSapie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836712"/>
            <a:ext cx="2219325" cy="369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806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908720"/>
            <a:ext cx="2562285" cy="2664296"/>
          </a:xfrm>
          <a:prstGeom prst="rect">
            <a:avLst/>
          </a:prstGeom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3645024"/>
            <a:ext cx="7344816" cy="2223120"/>
          </a:xfrm>
        </p:spPr>
        <p:txBody>
          <a:bodyPr>
            <a:noAutofit/>
          </a:bodyPr>
          <a:lstStyle/>
          <a:p>
            <a:pPr algn="just"/>
            <a:r>
              <a:rPr lang="lt-LT" sz="2800" b="1" dirty="0" smtClean="0"/>
              <a:t>	</a:t>
            </a:r>
            <a:r>
              <a:rPr lang="lt-LT" sz="2400" dirty="0" smtClean="0"/>
              <a:t>Leonas Sapiega– LDK valstybės politinis veikėjas, Lietuvos didysis sekretorius (1580 m.), Lietuvos </a:t>
            </a:r>
            <a:r>
              <a:rPr lang="lt-LT" sz="2400" dirty="0" err="1" smtClean="0"/>
              <a:t>pakancleris</a:t>
            </a:r>
            <a:r>
              <a:rPr lang="lt-LT" sz="2400" dirty="0" smtClean="0"/>
              <a:t> (1585- 1589 m.), Lietuvos didysis kancleris (1589- 1623 m.), Vilniaus Vaivada (nuo 1623 m.), LDK didysis etmonas (nuo 1625 m.), prisidėjo 1581 m. įkuriant LDK vyriausiąjį tribunolą, vadovavo III Lietuvos Statuto (1588 m.) rengimui.</a:t>
            </a:r>
            <a:endParaRPr lang="lt-LT" sz="2400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625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632849" cy="1440160"/>
          </a:xfrm>
        </p:spPr>
        <p:txBody>
          <a:bodyPr/>
          <a:lstStyle/>
          <a:p>
            <a:pPr algn="ctr"/>
            <a:r>
              <a:rPr lang="lt-LT" dirty="0"/>
              <a:t>LDK Vyriausiasis Tribunolas</a:t>
            </a:r>
            <a:br>
              <a:rPr lang="lt-LT" dirty="0"/>
            </a:b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955799" y="4797152"/>
            <a:ext cx="7344816" cy="1296146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dirty="0" smtClean="0">
                <a:solidFill>
                  <a:schemeClr val="tx1"/>
                </a:solidFill>
              </a:rPr>
              <a:t>	Leonas Sapiega ėjo aukščiausias pareigas didžiojoje kunigaikštijoje, ilgametis seimo maršalas, 1589 m. tapęs didžiuoju kancleriu kartu su kitais valstybės pareigūnais 1581 m. įsteigė LDK Vyriausiąjį Tribunolą.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340769"/>
            <a:ext cx="2416671" cy="3312368"/>
          </a:xfrm>
          <a:prstGeom prst="rect">
            <a:avLst/>
          </a:prstGeom>
        </p:spPr>
      </p:pic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592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659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Lietuvos III-</a:t>
            </a:r>
            <a:r>
              <a:rPr lang="lt-LT" b="1" dirty="0" err="1" smtClean="0"/>
              <a:t>iojo</a:t>
            </a:r>
            <a:r>
              <a:rPr lang="lt-LT" b="1" dirty="0" smtClean="0"/>
              <a:t> Statuto rengimas</a:t>
            </a:r>
            <a:br>
              <a:rPr lang="lt-LT" b="1" dirty="0" smtClean="0"/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15616" y="4077073"/>
            <a:ext cx="6912768" cy="201622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lt-LT" sz="2800" dirty="0" smtClean="0"/>
              <a:t>	Tai Leono Sapiegos nuopelnas, kad rengiamame 1588 m. Lietuvos III- </a:t>
            </a:r>
            <a:r>
              <a:rPr lang="lt-LT" sz="2800" dirty="0" err="1" smtClean="0"/>
              <a:t>ajame</a:t>
            </a:r>
            <a:r>
              <a:rPr lang="lt-LT" sz="2800" dirty="0" smtClean="0"/>
              <a:t> Statute liko apsaugotos lietuvių teisės, atgaivinant jame 1447 m. privilegijos punktą, pagal kurį svetimšaliams (tarp jų ir lenkams) draudžiama įsigyti nuosavybę Lietuvoje ir užimti joje valstybines vietas.</a:t>
            </a:r>
            <a:endParaRPr lang="lt-LT" sz="2800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48" y="1037462"/>
            <a:ext cx="1866135" cy="293605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12026"/>
            <a:ext cx="4389120" cy="2761488"/>
          </a:xfrm>
          <a:prstGeom prst="rect">
            <a:avLst/>
          </a:prstGeom>
        </p:spPr>
      </p:pic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914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1115616" y="4437111"/>
            <a:ext cx="7056784" cy="165618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lt-LT" dirty="0" smtClean="0"/>
              <a:t> 	</a:t>
            </a:r>
            <a:r>
              <a:rPr lang="lt-LT" sz="2800" dirty="0" smtClean="0"/>
              <a:t>Kai LDK prasidėjo religinės kovos tarp katalikų, protestantų ir unitų, L. Sapiega stengėsi būti tolerantiškas, raminti aistras, teigdamas, kad į smurtą negalima atsakyti smurtu.</a:t>
            </a:r>
            <a:endParaRPr lang="lt-LT" sz="2800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764704"/>
            <a:ext cx="2369046" cy="3586334"/>
          </a:xfrm>
          <a:prstGeom prst="rect">
            <a:avLst/>
          </a:prstGeom>
        </p:spPr>
      </p:pic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988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edia.valdovurumai.lt/images/720x720/da1dc2600ee64f1c9e0a6396b8b962c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836712"/>
            <a:ext cx="4314825" cy="518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646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95936" y="2992054"/>
            <a:ext cx="4248472" cy="3107108"/>
          </a:xfrm>
        </p:spPr>
        <p:txBody>
          <a:bodyPr>
            <a:noAutofit/>
          </a:bodyPr>
          <a:lstStyle/>
          <a:p>
            <a:pPr algn="just"/>
            <a:r>
              <a:rPr lang="lt-LT" sz="2400" b="1" dirty="0" smtClean="0"/>
              <a:t>	Leonas </a:t>
            </a:r>
            <a:r>
              <a:rPr lang="lt-LT" sz="2400" b="1" dirty="0"/>
              <a:t>Sapiega</a:t>
            </a:r>
            <a:r>
              <a:rPr lang="lt-LT" sz="2400" dirty="0"/>
              <a:t> – Vilniaus kalyklos nuomotojas (1596–1601), vyriausias kalyklos prižiūrėtojas (1585–91). Ženklas – „Lis“. 1585–86 </a:t>
            </a:r>
            <a:r>
              <a:rPr lang="lt-LT" sz="2400" dirty="0" err="1"/>
              <a:t>m</a:t>
            </a:r>
            <a:r>
              <a:rPr lang="lt-LT" sz="2400" dirty="0"/>
              <a:t>. trečiokai, 1585 </a:t>
            </a:r>
            <a:r>
              <a:rPr lang="lt-LT" sz="2400" dirty="0" err="1"/>
              <a:t>m</a:t>
            </a:r>
            <a:r>
              <a:rPr lang="lt-LT" sz="2400" dirty="0"/>
              <a:t>. šeštokai, taleriai, dukatai.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1"/>
            <a:ext cx="2662034" cy="5288809"/>
          </a:xfrm>
          <a:prstGeom prst="rect">
            <a:avLst/>
          </a:prstGeom>
        </p:spPr>
      </p:pic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440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407" y="908720"/>
            <a:ext cx="3774355" cy="4469653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2051720" y="5714523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i="1" dirty="0"/>
              <a:t>Heraldinis Leono Sapiegos bareljefo fragmentas</a:t>
            </a:r>
            <a:endParaRPr lang="lt-LT" dirty="0"/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453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rigin.lt/forumas/download/file.php?id=31980&amp;t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576" y="3019302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56.radikal.ru/i151/1003/ff/ab400da71e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4057650" cy="489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7175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5168640"/>
            <a:ext cx="7869560" cy="1347576"/>
          </a:xfrm>
        </p:spPr>
        <p:txBody>
          <a:bodyPr>
            <a:noAutofit/>
          </a:bodyPr>
          <a:lstStyle/>
          <a:p>
            <a:pPr algn="l"/>
            <a:r>
              <a:rPr lang="lt-LT" sz="2800" dirty="0" smtClean="0"/>
              <a:t>	Valdovų </a:t>
            </a:r>
            <a:r>
              <a:rPr lang="lt-LT" sz="2800" dirty="0"/>
              <a:t>rūmų koklis su kanclerio Leono Sapiegos inicialais ir 1616 </a:t>
            </a:r>
            <a:r>
              <a:rPr lang="lt-LT" sz="2800" dirty="0" err="1"/>
              <a:t>m</a:t>
            </a:r>
            <a:r>
              <a:rPr lang="lt-LT" sz="2800" dirty="0"/>
              <a:t>. data.</a:t>
            </a:r>
            <a:br>
              <a:rPr lang="lt-LT" sz="2800" dirty="0"/>
            </a:br>
            <a:endParaRPr lang="lt-LT" sz="28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764704"/>
            <a:ext cx="3217509" cy="4403936"/>
          </a:xfrm>
          <a:prstGeom prst="rect">
            <a:avLst/>
          </a:prstGeom>
        </p:spPr>
      </p:pic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2329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lh5.ggpht.com/-Fptdg9LYIHw/S8H3LGivcmI/AAAAAAAAeBM/7u_VFnuf70M/%2525C5%2525A0v.%252520Kazimiero%252520ba%2525C5%2525BEny%2525C4%25258Dia%252520%2525280%2525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-1910"/>
          <a:stretch/>
        </p:blipFill>
        <p:spPr bwMode="auto">
          <a:xfrm>
            <a:off x="2843808" y="692696"/>
            <a:ext cx="3328416" cy="401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509120"/>
            <a:ext cx="7200800" cy="1728192"/>
          </a:xfrm>
        </p:spPr>
        <p:txBody>
          <a:bodyPr>
            <a:normAutofit fontScale="90000"/>
          </a:bodyPr>
          <a:lstStyle/>
          <a:p>
            <a:pPr algn="just"/>
            <a:r>
              <a:rPr lang="lt-LT" sz="2800" dirty="0" smtClean="0"/>
              <a:t>	Švento </a:t>
            </a:r>
            <a:r>
              <a:rPr lang="lt-LT" sz="2800" dirty="0"/>
              <a:t>Kazimiero bažnyčia – tai pirmoji Lietuvoje baroko bažnyčia. Švento Kazimiero atminimui ją pastatė vienuoliai jėzuitai, remiami Lietuvos Didžiojo kanclerio Leono Sapiegos. </a:t>
            </a:r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5441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2132856"/>
            <a:ext cx="7416824" cy="2448272"/>
          </a:xfrm>
        </p:spPr>
        <p:txBody>
          <a:bodyPr>
            <a:normAutofit fontScale="90000"/>
          </a:bodyPr>
          <a:lstStyle/>
          <a:p>
            <a:pPr algn="just"/>
            <a:r>
              <a:rPr lang="lt-LT" dirty="0" smtClean="0"/>
              <a:t/>
            </a:r>
            <a:br>
              <a:rPr lang="lt-LT" dirty="0" smtClean="0"/>
            </a:br>
            <a:r>
              <a:rPr lang="lt-LT" sz="4900" b="1" dirty="0" smtClean="0"/>
              <a:t>Užduotis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	        Pasamprotaukite, kokios </a:t>
            </a:r>
            <a:br>
              <a:rPr lang="lt-LT" dirty="0" smtClean="0"/>
            </a:br>
            <a:r>
              <a:rPr lang="lt-LT" dirty="0" smtClean="0"/>
              <a:t>L. Sapiegos mintys aktualios ir šiandien.</a:t>
            </a:r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V. 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4898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71</Words>
  <Application>Microsoft Office PowerPoint</Application>
  <PresentationFormat>Demonstracija ekrane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Office tema</vt:lpstr>
      <vt:lpstr>LEONAS SAPIEGA (1557–1633) </vt:lpstr>
      <vt:lpstr> Dar mažametį Leoną tėvas buvo atidavęs mokytis į Mikalojaus Radvilos Juodojo dvarą. 1570 m. vos 13 metų sulaukęs Leonas drauge su Radvilos sūnumis išvyko į Leipcigo universitetą, kurį baigęs pratęsė mokslus dar kitur. Grįžęs į Lietuvą, priėmė protestantų tikėjimą ir stebino visus istorijos, lotynų kalbos ir teisės mokėjimu.</vt:lpstr>
      <vt:lpstr> Aplankė Italijoje Romą, Neapolį, o Prancūzijoje ir Austrijoje viešėjo pas tų kraštų monarchus. Laisvai kalbėjo septyniomis kalbomis ir žavėjo amžininkus savo iškalbingumu.</vt:lpstr>
      <vt:lpstr> Leonas Sapiega– LDK valstybės politinis veikėjas, Lietuvos didysis sekretorius (1580 m.), Lietuvos pakancleris (1585- 1589 m.), Lietuvos didysis kancleris (1589- 1623 m.), Vilniaus Vaivada (nuo 1623 m.), LDK didysis etmonas (nuo 1625 m.), prisidėjo 1581 m. įkuriant LDK vyriausiąjį tribunolą, vadovavo III Lietuvos Statuto (1588 m.) rengimui.</vt:lpstr>
      <vt:lpstr>LDK Vyriausiasis Tribunolas </vt:lpstr>
      <vt:lpstr>Lietuvos III-iojo Statuto rengimas </vt:lpstr>
      <vt:lpstr>PowerPoint pristatymas</vt:lpstr>
      <vt:lpstr>PowerPoint pristatymas</vt:lpstr>
      <vt:lpstr> Leonas Sapiega – Vilniaus kalyklos nuomotojas (1596–1601), vyriausias kalyklos prižiūrėtojas (1585–91). Ženklas – „Lis“. 1585–86 m. trečiokai, 1585 m. šeštokai, taleriai, dukatai.</vt:lpstr>
      <vt:lpstr>PowerPoint pristatymas</vt:lpstr>
      <vt:lpstr>PowerPoint pristatymas</vt:lpstr>
      <vt:lpstr> Valdovų rūmų koklis su kanclerio Leono Sapiegos inicialais ir 1616 m. data. </vt:lpstr>
      <vt:lpstr> Švento Kazimiero bažnyčia – tai pirmoji Lietuvoje baroko bažnyčia. Švento Kazimiero atminimui ją pastatė vienuoliai jėzuitai, remiami Lietuvos Didžiojo kanclerio Leono Sapiegos. </vt:lpstr>
      <vt:lpstr> Užduotis           Pasamprotaukite, kokios  L. Sapiegos mintys aktualios ir šiandien.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LEONAS SAPIEGA </dc:title>
  <dc:creator>Vida</dc:creator>
  <cp:lastModifiedBy>Vida</cp:lastModifiedBy>
  <cp:revision>49</cp:revision>
  <dcterms:created xsi:type="dcterms:W3CDTF">2012-10-13T16:45:13Z</dcterms:created>
  <dcterms:modified xsi:type="dcterms:W3CDTF">2012-10-15T07:37:47Z</dcterms:modified>
</cp:coreProperties>
</file>