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34559" autoAdjust="0"/>
    <p:restoredTop sz="86380" autoAdjust="0"/>
  </p:normalViewPr>
  <p:slideViewPr>
    <p:cSldViewPr>
      <p:cViewPr varScale="1">
        <p:scale>
          <a:sx n="49" d="100"/>
          <a:sy n="49" d="100"/>
        </p:scale>
        <p:origin x="-141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8005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CF86577-3EA0-4D4E-B888-02D687076050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lt-LT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002E118-3B18-4E20-B016-BC21882EC02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CF86577-3EA0-4D4E-B888-02D687076050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002E118-3B18-4E20-B016-BC21882EC023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  <p:transition spd="med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CF86577-3EA0-4D4E-B888-02D687076050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lt-LT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002E118-3B18-4E20-B016-BC21882EC02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6577-3EA0-4D4E-B888-02D687076050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E118-3B18-4E20-B016-BC21882EC023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6577-3EA0-4D4E-B888-02D687076050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E118-3B18-4E20-B016-BC21882EC023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spd="med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CF86577-3EA0-4D4E-B888-02D687076050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002E118-3B18-4E20-B016-BC21882EC023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  <p:transition spd="med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6577-3EA0-4D4E-B888-02D687076050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E118-3B18-4E20-B016-BC21882EC02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med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CF86577-3EA0-4D4E-B888-02D687076050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002E118-3B18-4E20-B016-BC21882EC023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CF86577-3EA0-4D4E-B888-02D687076050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002E118-3B18-4E20-B016-BC21882EC023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  <p:transition spd="med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6577-3EA0-4D4E-B888-02D687076050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E118-3B18-4E20-B016-BC21882EC02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med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6577-3EA0-4D4E-B888-02D687076050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2E118-3B18-4E20-B016-BC21882EC02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med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CF86577-3EA0-4D4E-B888-02D687076050}" type="datetimeFigureOut">
              <a:rPr lang="lt-LT" smtClean="0"/>
              <a:pPr/>
              <a:t>2012.10.26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002E118-3B18-4E20-B016-BC21882EC023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newsflash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Henrikas Radauskas </a:t>
            </a:r>
            <a:br>
              <a:rPr lang="lt-LT" dirty="0" smtClean="0"/>
            </a:br>
            <a:r>
              <a:rPr lang="lt-LT" dirty="0" smtClean="0"/>
              <a:t> ,, Apolonas”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57422" y="4929198"/>
            <a:ext cx="6172200" cy="1371600"/>
          </a:xfrm>
        </p:spPr>
        <p:txBody>
          <a:bodyPr/>
          <a:lstStyle/>
          <a:p>
            <a:r>
              <a:rPr lang="lt-LT" dirty="0" smtClean="0"/>
              <a:t>Darbo autorius : </a:t>
            </a:r>
          </a:p>
          <a:p>
            <a:r>
              <a:rPr lang="lt-LT" dirty="0" smtClean="0"/>
              <a:t>  </a:t>
            </a:r>
            <a:r>
              <a:rPr lang="lt-LT" dirty="0" smtClean="0"/>
              <a:t>Ugnė</a:t>
            </a:r>
            <a:endParaRPr lang="lt-LT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,, </a:t>
            </a:r>
            <a:r>
              <a:rPr lang="lt-LT" sz="4400" dirty="0" smtClean="0"/>
              <a:t>Apolonas”</a:t>
            </a:r>
            <a:endParaRPr lang="lt-LT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357158" y="1571612"/>
            <a:ext cx="3929090" cy="392909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lt-LT" sz="2200" dirty="0" smtClean="0"/>
              <a:t>Jo profilis skaudus ir plonas </a:t>
            </a:r>
          </a:p>
          <a:p>
            <a:pPr>
              <a:buNone/>
            </a:pPr>
            <a:r>
              <a:rPr lang="lt-LT" sz="2200" dirty="0" smtClean="0"/>
              <a:t>Kaip kardo ašmens. Neseniai </a:t>
            </a:r>
          </a:p>
          <a:p>
            <a:pPr>
              <a:buNone/>
            </a:pPr>
            <a:r>
              <a:rPr lang="lt-LT" sz="2200" dirty="0" smtClean="0"/>
              <a:t>Čionai praėjo Apolonas, </a:t>
            </a:r>
          </a:p>
          <a:p>
            <a:pPr>
              <a:buNone/>
            </a:pPr>
            <a:r>
              <a:rPr lang="lt-LT" sz="2200" dirty="0" smtClean="0"/>
              <a:t>Ir pasiliko amžinai. </a:t>
            </a:r>
          </a:p>
          <a:p>
            <a:pPr>
              <a:buNone/>
            </a:pPr>
            <a:endParaRPr lang="lt-LT" sz="2200" dirty="0" smtClean="0"/>
          </a:p>
          <a:p>
            <a:pPr marL="108000" indent="-108000">
              <a:spcBef>
                <a:spcPts val="600"/>
              </a:spcBef>
              <a:buNone/>
            </a:pPr>
            <a:r>
              <a:rPr lang="lt-LT" sz="2200" dirty="0" smtClean="0"/>
              <a:t>Stiklinis jojo lyros aidas </a:t>
            </a:r>
          </a:p>
          <a:p>
            <a:pPr marL="108000" indent="-108000">
              <a:spcBef>
                <a:spcPts val="600"/>
              </a:spcBef>
              <a:buNone/>
            </a:pPr>
            <a:r>
              <a:rPr lang="lt-LT" sz="2200" dirty="0" smtClean="0"/>
              <a:t>Erdvėj baimingų kambarių </a:t>
            </a:r>
          </a:p>
          <a:p>
            <a:pPr marL="108000" indent="-108000">
              <a:spcBef>
                <a:spcPts val="600"/>
              </a:spcBef>
              <a:buNone/>
            </a:pPr>
            <a:r>
              <a:rPr lang="lt-LT" sz="2200" dirty="0" smtClean="0"/>
              <a:t>Ir šaltas marmurinis veidas </a:t>
            </a:r>
          </a:p>
          <a:p>
            <a:pPr marL="108000" indent="-108000">
              <a:spcBef>
                <a:spcPts val="600"/>
              </a:spcBef>
              <a:buNone/>
            </a:pPr>
            <a:r>
              <a:rPr lang="lt-LT" sz="2200" dirty="0" smtClean="0"/>
              <a:t>Žiaurioj nakty, ir aš turiu </a:t>
            </a:r>
          </a:p>
          <a:p>
            <a:pPr marL="108000" indent="-108000">
              <a:spcBef>
                <a:spcPts val="600"/>
              </a:spcBef>
              <a:buNone/>
            </a:pPr>
            <a:r>
              <a:rPr lang="lt-LT" sz="2200" dirty="0" smtClean="0"/>
              <a:t>Dainuot pavargusias, senas </a:t>
            </a:r>
          </a:p>
          <a:p>
            <a:pPr marL="108000" indent="-108000">
              <a:spcBef>
                <a:spcPts val="600"/>
              </a:spcBef>
              <a:buNone/>
            </a:pPr>
            <a:r>
              <a:rPr lang="lt-LT" sz="2200" dirty="0" smtClean="0"/>
              <a:t>Numirusių žmonių dainas..</a:t>
            </a:r>
            <a:br>
              <a:rPr lang="lt-LT" sz="2200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.</a:t>
            </a:r>
            <a:endParaRPr lang="lt-LT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71934" y="1428736"/>
            <a:ext cx="3571900" cy="2286016"/>
          </a:xfrm>
        </p:spPr>
        <p:txBody>
          <a:bodyPr>
            <a:normAutofit fontScale="92500" lnSpcReduction="10000"/>
          </a:bodyPr>
          <a:lstStyle/>
          <a:p>
            <a:pPr marL="108000" indent="-108000">
              <a:spcBef>
                <a:spcPts val="600"/>
              </a:spcBef>
              <a:buNone/>
            </a:pPr>
            <a:r>
              <a:rPr lang="lt-LT" sz="1900" dirty="0" smtClean="0"/>
              <a:t>Danguj kryžiuojas kregždės greitos,</a:t>
            </a:r>
          </a:p>
          <a:p>
            <a:pPr marL="108000" indent="-108000">
              <a:spcBef>
                <a:spcPts val="600"/>
              </a:spcBef>
              <a:buNone/>
            </a:pPr>
            <a:r>
              <a:rPr lang="lt-LT" sz="1900" dirty="0" smtClean="0"/>
              <a:t> Miškely šoka linksmos fleitos,</a:t>
            </a:r>
          </a:p>
          <a:p>
            <a:pPr marL="108000" indent="-108000">
              <a:spcBef>
                <a:spcPts val="600"/>
              </a:spcBef>
              <a:buNone/>
            </a:pPr>
            <a:r>
              <a:rPr lang="lt-LT" sz="1900" dirty="0" smtClean="0"/>
              <a:t> Ir saulė skambantį peizažą </a:t>
            </a:r>
          </a:p>
          <a:p>
            <a:pPr marL="108000" indent="-108000">
              <a:spcBef>
                <a:spcPts val="600"/>
              </a:spcBef>
              <a:buNone/>
            </a:pPr>
            <a:r>
              <a:rPr lang="lt-LT" sz="1900" dirty="0" smtClean="0"/>
              <a:t>Rausvai kaip moterį nudažo, </a:t>
            </a:r>
          </a:p>
          <a:p>
            <a:pPr marL="108000" indent="-108000">
              <a:spcBef>
                <a:spcPts val="600"/>
              </a:spcBef>
              <a:buNone/>
            </a:pPr>
            <a:r>
              <a:rPr lang="lt-LT" sz="1900" dirty="0" smtClean="0"/>
              <a:t>O aš turiu dainuot senas</a:t>
            </a:r>
          </a:p>
          <a:p>
            <a:pPr marL="108000" indent="-108000">
              <a:spcBef>
                <a:spcPts val="600"/>
              </a:spcBef>
              <a:buNone/>
            </a:pPr>
            <a:r>
              <a:rPr lang="lt-LT" sz="1900" dirty="0" smtClean="0"/>
              <a:t> Numirusių žmonių dainas.</a:t>
            </a:r>
            <a:endParaRPr lang="lt-LT" sz="1900" dirty="0"/>
          </a:p>
        </p:txBody>
      </p:sp>
      <p:pic>
        <p:nvPicPr>
          <p:cNvPr id="21506" name="Picture 2" descr="http://www.wga.hu/art/m/maratti/apollo_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3786190"/>
            <a:ext cx="3596530" cy="285749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Pavadinimo Reikšmė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Pavadinimas ,, Apolonas” nusako pagrindinę eilėraščio temą;</a:t>
            </a:r>
          </a:p>
          <a:p>
            <a:r>
              <a:rPr lang="lt-LT" dirty="0" smtClean="0"/>
              <a:t>Eilėraštyje jam skiriamas ypatingas dėmesys – jis neatsiejamas nuo lyrinio subjekto gyvenimo;</a:t>
            </a:r>
          </a:p>
          <a:p>
            <a:r>
              <a:rPr lang="lt-LT" dirty="0" smtClean="0"/>
              <a:t>Apolonas – graikų mitologijoje buvo menų globėjas;</a:t>
            </a:r>
          </a:p>
          <a:p>
            <a:endParaRPr lang="lt-LT" dirty="0"/>
          </a:p>
        </p:txBody>
      </p:sp>
      <p:pic>
        <p:nvPicPr>
          <p:cNvPr id="5122" name="Picture 2" descr="C:\Documents and Settings\Monika\Desktop\640px-Tiepolo,_Giovanni_Battista_-_Apollo_and_Marsyas_-_1720-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3789040"/>
            <a:ext cx="3456384" cy="252028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Eilėraščio tema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Šaltas klasikinis menas, varžantis kūrėją (</a:t>
            </a:r>
            <a:r>
              <a:rPr lang="lt-LT" dirty="0" smtClean="0"/>
              <a:t>kanonų </a:t>
            </a:r>
            <a:r>
              <a:rPr lang="lt-LT" dirty="0" smtClean="0"/>
              <a:t>menas);</a:t>
            </a:r>
          </a:p>
          <a:p>
            <a:r>
              <a:rPr lang="lt-LT" dirty="0" smtClean="0"/>
              <a:t>Apolonas – meno dievas, klasicistai sekė Antika ir propagavo griežtą, gryną meną, todėl čia Apolono profilis šaltas. Kaip kardo ašmens – kanonai, griežtos taisyklės, reikalavimai menui yra nepriimtini laisvam kūrėjui;</a:t>
            </a:r>
            <a:endParaRPr lang="lt-LT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Eilėraščio pasaulis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898776" cy="4873752"/>
          </a:xfrm>
        </p:spPr>
        <p:txBody>
          <a:bodyPr>
            <a:normAutofit/>
          </a:bodyPr>
          <a:lstStyle/>
          <a:p>
            <a:pPr marL="108000" indent="-108000">
              <a:buFont typeface="Courier New" pitchFamily="49" charset="0"/>
              <a:buChar char="o"/>
            </a:pPr>
            <a:r>
              <a:rPr lang="lt-LT" dirty="0" smtClean="0"/>
              <a:t>Eilėraščio vaizdas atšiaurus, šaltas, jaučiamas nusivylimas : </a:t>
            </a:r>
            <a:r>
              <a:rPr lang="lt-LT" sz="2000" i="1" dirty="0" smtClean="0"/>
              <a:t>,, Ir šaltas marmurinis veidas/Žiaurioj nakty, ir aš turiu/Dainuot pavargusias, senas /Numirusių žmonių dainas...”</a:t>
            </a:r>
          </a:p>
          <a:p>
            <a:pPr marL="108000" indent="-108000">
              <a:buFont typeface="Courier New" pitchFamily="49" charset="0"/>
              <a:buChar char="o"/>
            </a:pPr>
            <a:r>
              <a:rPr lang="lt-LT" dirty="0" smtClean="0"/>
              <a:t> Šis eilėraštis nepasižymi spalvų žaismingumu, įvairove negu kaip dauguma H. Radausko eilėraščių;</a:t>
            </a:r>
          </a:p>
        </p:txBody>
      </p:sp>
      <p:pic>
        <p:nvPicPr>
          <p:cNvPr id="1026" name="Picture 2" descr="C:\Documents and Settings\Monika\My Documents\Monikos dokumentai\Artist Point at Sunset, Mount Baker Wilderness, Washingt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1844824"/>
            <a:ext cx="4248472" cy="333594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Eilėraščio žmogus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Eilėraščio lyrinis ,,aš” ne iš karto pradeda kalbėti apie savo vidinę būseną, kas jį labiausiai slegia;</a:t>
            </a:r>
          </a:p>
          <a:p>
            <a:r>
              <a:rPr lang="lt-LT" dirty="0" smtClean="0"/>
              <a:t>Vėliau lyrinis subjektas išreiškia savo nusivylimą esama padėtimi, jis trokšta pokyčių, naujovių;</a:t>
            </a:r>
            <a:endParaRPr lang="lt-LT" dirty="0"/>
          </a:p>
        </p:txBody>
      </p:sp>
      <p:pic>
        <p:nvPicPr>
          <p:cNvPr id="3074" name="Picture 2" descr="C:\Documents and Settings\Monika\My Documents\Monikos dokumentai\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3284984"/>
            <a:ext cx="3528392" cy="330594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eilėraščio nuotaika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Iš pradžių eilėraščio nuotaika slogi, niūri, jaučiamas nepasitenkinimas, noras kažką keisti;</a:t>
            </a:r>
          </a:p>
          <a:p>
            <a:pPr marL="108000" indent="-108000">
              <a:buFont typeface="Courier New" pitchFamily="49" charset="0"/>
              <a:buChar char="o"/>
            </a:pPr>
            <a:r>
              <a:rPr lang="lt-LT" dirty="0" smtClean="0"/>
              <a:t>Nuotaika trumpam tarsi pragiedrėja paskutiniojo posmo pradžioje : </a:t>
            </a:r>
            <a:r>
              <a:rPr lang="lt-LT" sz="2000" i="1" dirty="0" smtClean="0"/>
              <a:t>,, Miškely šoka linksmos fleitos,/Ir saulė skambantį peizažą /Rausvai kaip moterį nudažo..”</a:t>
            </a:r>
          </a:p>
          <a:p>
            <a:pPr marL="108000" indent="-108000">
              <a:buFont typeface="Courier New" pitchFamily="49" charset="0"/>
              <a:buChar char="o"/>
            </a:pPr>
            <a:endParaRPr lang="lt-LT" dirty="0"/>
          </a:p>
        </p:txBody>
      </p:sp>
      <p:pic>
        <p:nvPicPr>
          <p:cNvPr id="4100" name="Picture 4" descr="http://www.metmuseum.org/toah/images/h2/h2_62.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3571876"/>
            <a:ext cx="3786215" cy="310469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Eilėraščio idėja ir vertybės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Naujovių, permainų troškimas mene;</a:t>
            </a:r>
          </a:p>
          <a:p>
            <a:pPr marL="108000" indent="-108000">
              <a:buFont typeface="Courier New" pitchFamily="49" charset="0"/>
              <a:buChar char="o"/>
            </a:pPr>
            <a:r>
              <a:rPr lang="lt-LT" dirty="0" smtClean="0"/>
              <a:t>Gamtos grožis: </a:t>
            </a:r>
            <a:r>
              <a:rPr lang="lt-LT" sz="2000" i="1" dirty="0" smtClean="0"/>
              <a:t>,, Danguj kryžiuojas kregždės greitos,/ Miškely šoka linksmos fleitos...”</a:t>
            </a:r>
          </a:p>
          <a:p>
            <a:endParaRPr lang="lt-LT" dirty="0"/>
          </a:p>
        </p:txBody>
      </p:sp>
      <p:pic>
        <p:nvPicPr>
          <p:cNvPr id="3074" name="Picture 2" descr="http://static.ddmcdn.com/gif/vincent-van-gogh-final-paintings-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3071810"/>
            <a:ext cx="3810000" cy="298132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Eilėraščio kalba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322712" cy="4873752"/>
          </a:xfrm>
        </p:spPr>
        <p:txBody>
          <a:bodyPr/>
          <a:lstStyle/>
          <a:p>
            <a:r>
              <a:rPr lang="lt-LT" dirty="0" smtClean="0"/>
              <a:t>Eilėraštyje kalbama glaustai, santūriai;</a:t>
            </a:r>
          </a:p>
          <a:p>
            <a:r>
              <a:rPr lang="lt-LT" dirty="0" smtClean="0"/>
              <a:t>Rimavimo būdas kryžminis;</a:t>
            </a:r>
          </a:p>
          <a:p>
            <a:endParaRPr lang="lt-LT" dirty="0"/>
          </a:p>
        </p:txBody>
      </p:sp>
      <p:pic>
        <p:nvPicPr>
          <p:cNvPr id="2050" name="Picture 2" descr="C:\Documents and Settings\Monika\My Documents\Monikos dokumentai\wallpaper-3000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2132856"/>
            <a:ext cx="3878935" cy="30461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Šaltiniai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186106" cy="1328734"/>
          </a:xfrm>
        </p:spPr>
        <p:txBody>
          <a:bodyPr/>
          <a:lstStyle/>
          <a:p>
            <a:r>
              <a:rPr lang="lt-LT" dirty="0" smtClean="0"/>
              <a:t>www.antologija.lt;</a:t>
            </a:r>
            <a:endParaRPr lang="lt-LT" dirty="0"/>
          </a:p>
        </p:txBody>
      </p:sp>
      <p:pic>
        <p:nvPicPr>
          <p:cNvPr id="4098" name="Picture 2" descr="C:\Documents and Settings\Monika\My Documents\Monikos dokumentai\read-books-that-you-enjoy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1484784"/>
            <a:ext cx="4752527" cy="412340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355</TotalTime>
  <Words>304</Words>
  <Application>Microsoft Office PowerPoint</Application>
  <PresentationFormat>Demonstracija ekrane (4:3)</PresentationFormat>
  <Paragraphs>45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Oriel</vt:lpstr>
      <vt:lpstr>Henrikas Radauskas   ,, Apolonas” </vt:lpstr>
      <vt:lpstr>,, Apolonas”</vt:lpstr>
      <vt:lpstr>Pavadinimo Reikšmė </vt:lpstr>
      <vt:lpstr>Eilėraščio tema </vt:lpstr>
      <vt:lpstr> Eilėraščio pasaulis </vt:lpstr>
      <vt:lpstr>Eilėraščio žmogus </vt:lpstr>
      <vt:lpstr> eilėraščio nuotaika </vt:lpstr>
      <vt:lpstr>Eilėraščio idėja ir vertybės </vt:lpstr>
      <vt:lpstr>Eilėraščio kalba </vt:lpstr>
      <vt:lpstr>Šaltiniai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Vartotojas</dc:creator>
  <cp:lastModifiedBy>Petras</cp:lastModifiedBy>
  <cp:revision>31</cp:revision>
  <dcterms:created xsi:type="dcterms:W3CDTF">2012-10-13T17:28:32Z</dcterms:created>
  <dcterms:modified xsi:type="dcterms:W3CDTF">2012-10-26T11:38:46Z</dcterms:modified>
</cp:coreProperties>
</file>