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99" autoAdjust="0"/>
    <p:restoredTop sz="94576" autoAdjust="0"/>
  </p:normalViewPr>
  <p:slideViewPr>
    <p:cSldViewPr>
      <p:cViewPr varScale="1">
        <p:scale>
          <a:sx n="46" d="100"/>
          <a:sy n="46" d="100"/>
        </p:scale>
        <p:origin x="-117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2508" y="-7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E73800-449D-4E77-BA0B-FEBBE17015EF}" type="datetimeFigureOut">
              <a:rPr lang="lt-LT" smtClean="0"/>
              <a:pPr/>
              <a:t>2012.10.26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3FE884-7A69-45CA-85CB-006F3075891A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FE884-7A69-45CA-85CB-006F3075891A}" type="slidenum">
              <a:rPr lang="lt-LT" smtClean="0"/>
              <a:pPr/>
              <a:t>3</a:t>
            </a:fld>
            <a:endParaRPr lang="lt-L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atusis trikampis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Antraštė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17" name="Paantraštė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lt-LT" smtClean="0"/>
              <a:t>Spustelėkite ruošinio paantraštės stiliui keisti</a:t>
            </a:r>
            <a:endParaRPr kumimoji="0" lang="en-US"/>
          </a:p>
        </p:txBody>
      </p:sp>
      <p:grpSp>
        <p:nvGrpSpPr>
          <p:cNvPr id="2" name="Grupė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Laisva forma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Laisva forma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Laisva forma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Tiesioji jungtis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os vietos rezervavimo ženklas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577E7DF-F7C6-4746-B374-5B292DC8BBC6}" type="datetimeFigureOut">
              <a:rPr lang="lt-LT" smtClean="0"/>
              <a:pPr/>
              <a:t>2012.10.26</a:t>
            </a:fld>
            <a:endParaRPr lang="lt-LT"/>
          </a:p>
        </p:txBody>
      </p:sp>
      <p:sp>
        <p:nvSpPr>
          <p:cNvPr id="19" name="Poraštės vietos rezervavimo ženklas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lt-LT"/>
          </a:p>
        </p:txBody>
      </p:sp>
      <p:sp>
        <p:nvSpPr>
          <p:cNvPr id="27" name="Skaidrės numerio vietos rezervavimo ženklas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7AF5F1D-90D4-4ABC-94BF-AB825FDFC1BA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577E7DF-F7C6-4746-B374-5B292DC8BBC6}" type="datetimeFigureOut">
              <a:rPr lang="lt-LT" smtClean="0"/>
              <a:pPr/>
              <a:t>2012.10.26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AF5F1D-90D4-4ABC-94BF-AB825FDFC1BA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7" name="Antraštė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577E7DF-F7C6-4746-B374-5B292DC8BBC6}" type="datetimeFigureOut">
              <a:rPr lang="lt-LT" smtClean="0"/>
              <a:pPr/>
              <a:t>2012.10.26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AF5F1D-90D4-4ABC-94BF-AB825FDFC1BA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7" name="Ševronas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Ševronas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577E7DF-F7C6-4746-B374-5B292DC8BBC6}" type="datetimeFigureOut">
              <a:rPr lang="lt-LT" smtClean="0"/>
              <a:pPr/>
              <a:t>2012.10.26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AF5F1D-90D4-4ABC-94BF-AB825FDFC1BA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8" name="Antraštė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5" name="Turinio vietos rezervavimo ženklas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577E7DF-F7C6-4746-B374-5B292DC8BBC6}" type="datetimeFigureOut">
              <a:rPr lang="lt-LT" smtClean="0"/>
              <a:pPr/>
              <a:t>2012.10.26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AF5F1D-90D4-4ABC-94BF-AB825FDFC1BA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577E7DF-F7C6-4746-B374-5B292DC8BBC6}" type="datetimeFigureOut">
              <a:rPr lang="lt-LT" smtClean="0"/>
              <a:pPr/>
              <a:t>2012.10.26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AF5F1D-90D4-4ABC-94BF-AB825FDFC1BA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6" name="Antraštė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577E7DF-F7C6-4746-B374-5B292DC8BBC6}" type="datetimeFigureOut">
              <a:rPr lang="lt-LT" smtClean="0"/>
              <a:pPr/>
              <a:t>2012.10.26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AF5F1D-90D4-4ABC-94BF-AB825FDFC1BA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6577E7DF-F7C6-4746-B374-5B292DC8BBC6}" type="datetimeFigureOut">
              <a:rPr lang="lt-LT" smtClean="0"/>
              <a:pPr/>
              <a:t>2012.10.26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AF5F1D-90D4-4ABC-94BF-AB825FDFC1BA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lt-LT" smtClean="0"/>
              <a:t>Spustelėkite piktogramą, jei norite įtraukti paveikslėlį</a:t>
            </a:r>
            <a:endParaRPr kumimoji="0" lang="en-US" dirty="0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577E7DF-F7C6-4746-B374-5B292DC8BBC6}" type="datetimeFigureOut">
              <a:rPr lang="lt-LT" smtClean="0"/>
              <a:pPr/>
              <a:t>2012.10.26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7AF5F1D-90D4-4ABC-94BF-AB825FDFC1BA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8" name="Laisva forma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Laisva forma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Statusis trikampis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Tiesioji jungtis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Ševronas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Ševronas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577E7DF-F7C6-4746-B374-5B292DC8BBC6}" type="datetimeFigureOut">
              <a:rPr lang="lt-LT" smtClean="0"/>
              <a:pPr/>
              <a:t>2012.10.26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AF5F1D-90D4-4ABC-94BF-AB825FDFC1BA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577E7DF-F7C6-4746-B374-5B292DC8BBC6}" type="datetimeFigureOut">
              <a:rPr lang="lt-LT" smtClean="0"/>
              <a:pPr/>
              <a:t>2012.10.26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AF5F1D-90D4-4ABC-94BF-AB825FDFC1BA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aisva forma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Laisva forma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Statusis trikampis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Tiesioji jungtis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avadinimo vietos rezervavimo ženklas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0" name="Teksto vietos rezervavimo ženklas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10" name="Datos vietos rezervavimo ženklas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6577E7DF-F7C6-4746-B374-5B292DC8BBC6}" type="datetimeFigureOut">
              <a:rPr lang="lt-LT" smtClean="0"/>
              <a:pPr/>
              <a:t>2012.10.26</a:t>
            </a:fld>
            <a:endParaRPr lang="lt-LT"/>
          </a:p>
        </p:txBody>
      </p:sp>
      <p:sp>
        <p:nvSpPr>
          <p:cNvPr id="22" name="Poraštės vietos rezervavimo ženklas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lt-LT"/>
          </a:p>
        </p:txBody>
      </p:sp>
      <p:sp>
        <p:nvSpPr>
          <p:cNvPr id="18" name="Skaidrės numerio vietos rezervavimo ženklas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7AF5F1D-90D4-4ABC-94BF-AB825FDFC1BA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ransition spd="slow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1907704" y="1484784"/>
            <a:ext cx="6984776" cy="1800200"/>
          </a:xfrm>
        </p:spPr>
        <p:txBody>
          <a:bodyPr>
            <a:noAutofit/>
          </a:bodyPr>
          <a:lstStyle/>
          <a:p>
            <a:r>
              <a:rPr lang="lt-LT" sz="4800" dirty="0" smtClean="0"/>
              <a:t>Henrikas Radauskas </a:t>
            </a:r>
            <a:br>
              <a:rPr lang="lt-LT" sz="4800" dirty="0" smtClean="0"/>
            </a:br>
            <a:r>
              <a:rPr lang="lt-LT" sz="4800" dirty="0" smtClean="0"/>
              <a:t>,, Dainos gimimas ” </a:t>
            </a:r>
            <a:endParaRPr lang="lt-LT" sz="4800" dirty="0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>
          <a:xfrm>
            <a:off x="1763688" y="4293096"/>
            <a:ext cx="6560234" cy="1752600"/>
          </a:xfrm>
        </p:spPr>
        <p:txBody>
          <a:bodyPr>
            <a:normAutofit fontScale="92500" lnSpcReduction="10000"/>
          </a:bodyPr>
          <a:lstStyle/>
          <a:p>
            <a:r>
              <a:rPr lang="lt-LT" dirty="0" smtClean="0"/>
              <a:t>Darbo autorius:</a:t>
            </a:r>
          </a:p>
          <a:p>
            <a:r>
              <a:rPr lang="lt-LT" dirty="0" smtClean="0"/>
              <a:t> </a:t>
            </a:r>
            <a:r>
              <a:rPr lang="lt-LT" dirty="0" smtClean="0"/>
              <a:t>Ingrida</a:t>
            </a:r>
            <a:endParaRPr lang="lt-LT" dirty="0" smtClean="0"/>
          </a:p>
          <a:p>
            <a:endParaRPr lang="lt-LT" dirty="0" smtClean="0"/>
          </a:p>
          <a:p>
            <a:pPr algn="ctr"/>
            <a:r>
              <a:rPr lang="lt-LT" dirty="0" smtClean="0"/>
              <a:t>2012 m. </a:t>
            </a:r>
            <a:endParaRPr lang="lt-LT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79512" y="1052736"/>
            <a:ext cx="5400600" cy="518457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lt-LT" sz="1900" dirty="0" smtClean="0"/>
              <a:t>Aš nestatau namų, aš nevedu tautos,</a:t>
            </a:r>
          </a:p>
          <a:p>
            <a:pPr>
              <a:buNone/>
            </a:pPr>
            <a:r>
              <a:rPr lang="lt-LT" sz="1900" dirty="0" smtClean="0"/>
              <a:t>Aš sėdžiu po šakom akacijos baltos,</a:t>
            </a:r>
          </a:p>
          <a:p>
            <a:pPr>
              <a:buNone/>
            </a:pPr>
            <a:r>
              <a:rPr lang="lt-LT" sz="1900" dirty="0" smtClean="0"/>
              <a:t> </a:t>
            </a:r>
          </a:p>
          <a:p>
            <a:pPr>
              <a:buNone/>
            </a:pPr>
            <a:r>
              <a:rPr lang="lt-LT" sz="1900" dirty="0" smtClean="0"/>
              <a:t>Ir vėjas dangiškas į jos lapus atklysta,</a:t>
            </a:r>
          </a:p>
          <a:p>
            <a:pPr>
              <a:buNone/>
            </a:pPr>
            <a:r>
              <a:rPr lang="lt-LT" sz="1900" dirty="0" smtClean="0"/>
              <a:t>Ir paukštis čiulbantis joj suka savo lizdą,</a:t>
            </a:r>
          </a:p>
          <a:p>
            <a:pPr>
              <a:buNone/>
            </a:pPr>
            <a:r>
              <a:rPr lang="lt-LT" sz="1900" dirty="0" smtClean="0"/>
              <a:t> </a:t>
            </a:r>
          </a:p>
          <a:p>
            <a:pPr>
              <a:buNone/>
            </a:pPr>
            <a:r>
              <a:rPr lang="lt-LT" sz="1900" dirty="0" smtClean="0"/>
              <a:t>Ir skamba medyje melodija tyli,</a:t>
            </a:r>
          </a:p>
          <a:p>
            <a:pPr>
              <a:buNone/>
            </a:pPr>
            <a:r>
              <a:rPr lang="lt-LT" sz="1900" dirty="0" smtClean="0"/>
              <a:t>O aš klausausi jos ir užrašau smėly,</a:t>
            </a:r>
          </a:p>
          <a:p>
            <a:pPr>
              <a:buNone/>
            </a:pPr>
            <a:r>
              <a:rPr lang="lt-LT" sz="1900" dirty="0" smtClean="0"/>
              <a:t> </a:t>
            </a:r>
          </a:p>
          <a:p>
            <a:pPr>
              <a:buNone/>
            </a:pPr>
            <a:r>
              <a:rPr lang="lt-LT" sz="1900" dirty="0" smtClean="0"/>
              <a:t>Ir vamzdį paimu, ir groju, ir dainuoju</a:t>
            </a:r>
          </a:p>
          <a:p>
            <a:pPr>
              <a:buNone/>
            </a:pPr>
            <a:r>
              <a:rPr lang="lt-LT" sz="1900" dirty="0" smtClean="0"/>
              <a:t>Su vėju ir paukščiu ir su medžiu baltuoju,</a:t>
            </a:r>
          </a:p>
          <a:p>
            <a:pPr>
              <a:buNone/>
            </a:pPr>
            <a:r>
              <a:rPr lang="lt-LT" sz="1900" dirty="0" smtClean="0"/>
              <a:t> </a:t>
            </a:r>
          </a:p>
          <a:p>
            <a:pPr>
              <a:buNone/>
            </a:pPr>
            <a:r>
              <a:rPr lang="lt-LT" sz="1900" dirty="0" smtClean="0"/>
              <a:t>Ir ūžia debesys nežemiškos spalvos</a:t>
            </a:r>
          </a:p>
          <a:p>
            <a:pPr>
              <a:buNone/>
            </a:pPr>
            <a:r>
              <a:rPr lang="lt-LT" sz="1900" dirty="0" smtClean="0"/>
              <a:t>Virš tos dainuojančios ir grojančios kalvos.</a:t>
            </a:r>
          </a:p>
          <a:p>
            <a:pPr>
              <a:buNone/>
            </a:pPr>
            <a:endParaRPr lang="lt-LT" dirty="0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499176" cy="508918"/>
          </a:xfrm>
        </p:spPr>
        <p:txBody>
          <a:bodyPr>
            <a:normAutofit fontScale="90000"/>
          </a:bodyPr>
          <a:lstStyle/>
          <a:p>
            <a:pPr algn="ctr"/>
            <a:r>
              <a:rPr lang="lt-LT" sz="3200" b="1" i="1" dirty="0" smtClean="0"/>
              <a:t>,, Dainos gimimas “ </a:t>
            </a:r>
            <a:endParaRPr lang="lt-LT" sz="3200" b="1" i="1" dirty="0"/>
          </a:p>
        </p:txBody>
      </p:sp>
      <p:pic>
        <p:nvPicPr>
          <p:cNvPr id="4" name="Paveikslėlis 3" descr="P1010879-v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36096" y="836712"/>
            <a:ext cx="3528392" cy="5328592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Pavadinimas ,,Dainos gimimas” iš dalies nusako eilėraščio temą. </a:t>
            </a:r>
          </a:p>
          <a:p>
            <a:pPr>
              <a:buNone/>
            </a:pPr>
            <a:endParaRPr lang="lt-LT" dirty="0" smtClean="0"/>
          </a:p>
          <a:p>
            <a:r>
              <a:rPr lang="lt-LT" dirty="0" smtClean="0"/>
              <a:t>Kalbančiojo požiūris dar nenusakomas.</a:t>
            </a:r>
          </a:p>
          <a:p>
            <a:endParaRPr lang="lt-LT" dirty="0" smtClean="0"/>
          </a:p>
          <a:p>
            <a:r>
              <a:rPr lang="lt-LT" dirty="0" smtClean="0"/>
              <a:t> Dainą, melodiją atneša ,,dangiškas vėjas’’</a:t>
            </a:r>
            <a:endParaRPr lang="lt-LT" dirty="0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7467600" cy="580926"/>
          </a:xfrm>
        </p:spPr>
        <p:txBody>
          <a:bodyPr>
            <a:normAutofit fontScale="90000"/>
          </a:bodyPr>
          <a:lstStyle/>
          <a:p>
            <a:pPr algn="ctr"/>
            <a:r>
              <a:rPr lang="lt-LT" b="1" dirty="0" smtClean="0"/>
              <a:t>Pavadinimo reikšmė </a:t>
            </a:r>
            <a:endParaRPr lang="lt-LT" b="1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79512" y="1628800"/>
            <a:ext cx="4860032" cy="4392488"/>
          </a:xfrm>
        </p:spPr>
        <p:txBody>
          <a:bodyPr/>
          <a:lstStyle/>
          <a:p>
            <a:r>
              <a:rPr lang="lt-LT" dirty="0" smtClean="0"/>
              <a:t>Kūrėjo, poeto paskirtis ir misija- kurti grožį. </a:t>
            </a:r>
          </a:p>
          <a:p>
            <a:pPr>
              <a:buNone/>
            </a:pPr>
            <a:endParaRPr lang="lt-LT" dirty="0" smtClean="0"/>
          </a:p>
          <a:p>
            <a:r>
              <a:rPr lang="lt-LT" dirty="0" smtClean="0"/>
              <a:t> Kūrybos prasmė. </a:t>
            </a:r>
          </a:p>
          <a:p>
            <a:pPr>
              <a:buNone/>
            </a:pPr>
            <a:endParaRPr lang="lt-LT" dirty="0" smtClean="0"/>
          </a:p>
          <a:p>
            <a:r>
              <a:rPr lang="lt-LT" dirty="0" smtClean="0"/>
              <a:t>Poeto santykis su kūryba.</a:t>
            </a:r>
          </a:p>
          <a:p>
            <a:endParaRPr lang="lt-LT" dirty="0" smtClean="0"/>
          </a:p>
          <a:p>
            <a:endParaRPr lang="lt-LT" dirty="0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7467600" cy="796950"/>
          </a:xfrm>
        </p:spPr>
        <p:txBody>
          <a:bodyPr/>
          <a:lstStyle/>
          <a:p>
            <a:pPr algn="ctr"/>
            <a:r>
              <a:rPr lang="lt-LT" b="1" dirty="0" smtClean="0"/>
              <a:t>Eilėraščio tema </a:t>
            </a:r>
            <a:endParaRPr lang="lt-LT" b="1" dirty="0"/>
          </a:p>
        </p:txBody>
      </p:sp>
      <p:pic>
        <p:nvPicPr>
          <p:cNvPr id="7170" name="Picture 2" descr="http://t0.gstatic.com/images?q=tbn:ANd9GcRqs8r_DVs_eNTS5Ux-Io7_jrHraAz-p9hHt9AxX6_BBu2LvVa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64312" y="1988840"/>
            <a:ext cx="3700176" cy="3600400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251520" y="1196752"/>
            <a:ext cx="4968552" cy="5400600"/>
          </a:xfrm>
        </p:spPr>
        <p:txBody>
          <a:bodyPr>
            <a:normAutofit fontScale="92500" lnSpcReduction="10000"/>
          </a:bodyPr>
          <a:lstStyle/>
          <a:p>
            <a:r>
              <a:rPr lang="lt-LT" sz="2200" dirty="0" smtClean="0"/>
              <a:t>Kalbama „aš“ vardu. </a:t>
            </a:r>
          </a:p>
          <a:p>
            <a:r>
              <a:rPr lang="lt-LT" sz="2200" dirty="0" smtClean="0"/>
              <a:t>Eilėraščio žmogus paneigia poezijos visuomeniškumą, patriotizmą.</a:t>
            </a:r>
          </a:p>
          <a:p>
            <a:r>
              <a:rPr lang="lt-LT" sz="2200" dirty="0" smtClean="0"/>
              <a:t>Jis atsisakė praktiko ir pranašo vaidmens: ,,Aš nestatau namų, aš nevedu tautos”</a:t>
            </a:r>
          </a:p>
          <a:p>
            <a:r>
              <a:rPr lang="lt-LT" sz="2200" dirty="0" smtClean="0"/>
              <a:t>Smėlyje užsirašo tai, ką jam kalba gamta: ,,O aš klausausi jos ir užrašau smėly”</a:t>
            </a:r>
          </a:p>
          <a:p>
            <a:r>
              <a:rPr lang="lt-LT" sz="2200" dirty="0" smtClean="0"/>
              <a:t>Savo veiksmus nusako nuoširdžiai, atvirai.</a:t>
            </a:r>
          </a:p>
          <a:p>
            <a:r>
              <a:rPr lang="lt-LT" sz="2200" dirty="0" smtClean="0"/>
              <a:t>Lyrinis subjektas - šiuolaikiškas ir europietiškas, nes minima akacija - augalas, paplitęs visame pasaulyje.</a:t>
            </a:r>
          </a:p>
          <a:p>
            <a:r>
              <a:rPr lang="lt-LT" sz="2200" dirty="0" smtClean="0"/>
              <a:t>Taip pat lyrinis subjektas artimas gamtai, grožiui, menui.</a:t>
            </a:r>
          </a:p>
          <a:p>
            <a:endParaRPr lang="lt-LT" dirty="0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 smtClean="0"/>
              <a:t>Eilėraščio žmogus </a:t>
            </a:r>
            <a:endParaRPr lang="lt-LT" b="1" dirty="0"/>
          </a:p>
        </p:txBody>
      </p:sp>
      <p:pic>
        <p:nvPicPr>
          <p:cNvPr id="4" name="Paveikslėlis 3" descr="upload-30853-1257014116.preview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64088" y="1196752"/>
            <a:ext cx="3600400" cy="5256584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95536" y="980728"/>
            <a:ext cx="3754760" cy="5688632"/>
          </a:xfrm>
        </p:spPr>
        <p:txBody>
          <a:bodyPr>
            <a:normAutofit lnSpcReduction="10000"/>
          </a:bodyPr>
          <a:lstStyle/>
          <a:p>
            <a:r>
              <a:rPr lang="lt-LT" sz="2200" dirty="0" smtClean="0"/>
              <a:t>Veiksmas vyksta gamtos fone. </a:t>
            </a:r>
            <a:r>
              <a:rPr lang="lt-LT" sz="2000" dirty="0" smtClean="0"/>
              <a:t>Laikas neįvardytas, bet iš aprašymų galima nujausti, kad tai vasara. </a:t>
            </a:r>
            <a:endParaRPr lang="lt-LT" sz="2200" dirty="0" smtClean="0"/>
          </a:p>
          <a:p>
            <a:r>
              <a:rPr lang="lt-LT" sz="2200" dirty="0" smtClean="0"/>
              <a:t>Kūrybinio įkvėpimo valandą pasaulis atsiveria kaip naujas grožio stebuklas, kuriame susilieja tikrovės ir meno galimybės.</a:t>
            </a:r>
          </a:p>
          <a:p>
            <a:r>
              <a:rPr lang="lt-LT" sz="2200" dirty="0" smtClean="0"/>
              <a:t>Pasaulis susipina kosmoso stichijomis ir muzikos melodijomis: </a:t>
            </a:r>
          </a:p>
          <a:p>
            <a:pPr>
              <a:buNone/>
            </a:pPr>
            <a:r>
              <a:rPr lang="lt-LT" sz="1500" dirty="0" smtClean="0"/>
              <a:t>,,Ir ūžia debesys nežemiškos spalvos</a:t>
            </a:r>
          </a:p>
          <a:p>
            <a:pPr>
              <a:buNone/>
            </a:pPr>
            <a:r>
              <a:rPr lang="lt-LT" sz="1500" dirty="0" smtClean="0"/>
              <a:t>  Virš tos dainuojančios ir grojančios kalvos” </a:t>
            </a:r>
            <a:endParaRPr lang="lt-LT" sz="1500" dirty="0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7467600" cy="432048"/>
          </a:xfrm>
        </p:spPr>
        <p:txBody>
          <a:bodyPr>
            <a:normAutofit fontScale="90000"/>
          </a:bodyPr>
          <a:lstStyle/>
          <a:p>
            <a:pPr algn="ctr"/>
            <a:r>
              <a:rPr lang="lt-LT" b="1" dirty="0" smtClean="0"/>
              <a:t>Eilėraščio pasaulis </a:t>
            </a:r>
            <a:endParaRPr lang="lt-LT" b="1" dirty="0"/>
          </a:p>
        </p:txBody>
      </p:sp>
      <p:pic>
        <p:nvPicPr>
          <p:cNvPr id="4" name="Paveikslėlis 3" descr="O-saule-tai-i-debesis-44281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25567" y="1340768"/>
            <a:ext cx="4818433" cy="4536504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2664297"/>
          </a:xfrm>
        </p:spPr>
        <p:txBody>
          <a:bodyPr/>
          <a:lstStyle/>
          <a:p>
            <a:r>
              <a:rPr lang="lt-LT" dirty="0" smtClean="0"/>
              <a:t> Džiaugsminga, kai lyrinis ,,aš” girdi gamtos melodiją: ,,Ir skamba medyje melodija tyli,</a:t>
            </a:r>
          </a:p>
          <a:p>
            <a:pPr>
              <a:buNone/>
            </a:pPr>
            <a:r>
              <a:rPr lang="lt-LT" dirty="0" smtClean="0"/>
              <a:t>                 O aš klausausi jos ir užrašau smėly ”</a:t>
            </a:r>
          </a:p>
          <a:p>
            <a:pPr>
              <a:buNone/>
            </a:pPr>
            <a:endParaRPr lang="lt-LT" dirty="0" smtClean="0"/>
          </a:p>
          <a:p>
            <a:r>
              <a:rPr lang="lt-LT" dirty="0" smtClean="0"/>
              <a:t> Veiksmai nupasakojami nuoširdžiai, atvirai . </a:t>
            </a:r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endParaRPr lang="lt-LT" dirty="0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7467600" cy="580926"/>
          </a:xfrm>
        </p:spPr>
        <p:txBody>
          <a:bodyPr>
            <a:normAutofit fontScale="90000"/>
          </a:bodyPr>
          <a:lstStyle/>
          <a:p>
            <a:pPr algn="ctr"/>
            <a:r>
              <a:rPr lang="lt-LT" b="1" dirty="0" smtClean="0"/>
              <a:t>Eilėraščio nuotaika </a:t>
            </a:r>
            <a:endParaRPr lang="lt-LT" b="1" dirty="0"/>
          </a:p>
        </p:txBody>
      </p:sp>
      <p:pic>
        <p:nvPicPr>
          <p:cNvPr id="4098" name="Picture 2" descr="http://y.delfi.lt/norm/8279/740037_38K7AG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3717032"/>
            <a:ext cx="5753100" cy="2952328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251520" y="1268760"/>
            <a:ext cx="3600400" cy="4873752"/>
          </a:xfrm>
        </p:spPr>
        <p:txBody>
          <a:bodyPr>
            <a:normAutofit fontScale="92500" lnSpcReduction="20000"/>
          </a:bodyPr>
          <a:lstStyle/>
          <a:p>
            <a:r>
              <a:rPr lang="lt-LT" dirty="0" smtClean="0"/>
              <a:t>Eilėraštyje jau pirmos eilutės atmeta požiūrį, jog menas, poezija turi skatinti žmones veikti, kažko siekti, kovoti. Atvirkščiai: iškeliama estetinė poezijos vertė. Kūryba turi teikti estetinį pasigėrėjimą, ramybę, skatinti įsiklausyti į save ir aplinką.</a:t>
            </a:r>
          </a:p>
          <a:p>
            <a:endParaRPr lang="lt-LT" dirty="0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 smtClean="0"/>
              <a:t>Eilėraščio idėja ir vertybės </a:t>
            </a:r>
            <a:endParaRPr lang="lt-LT" b="1" dirty="0"/>
          </a:p>
        </p:txBody>
      </p:sp>
      <p:pic>
        <p:nvPicPr>
          <p:cNvPr id="4" name="Paveikslėlis 3" descr="ramyb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95936" y="1484784"/>
            <a:ext cx="4855666" cy="434846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Kalbama atvirai ir nuoširdžiai.</a:t>
            </a:r>
          </a:p>
          <a:p>
            <a:r>
              <a:rPr lang="lt-LT" dirty="0" smtClean="0"/>
              <a:t>Eilėraštyje yra epitetų (akacijos baltos, melodija tyli, medžiu baltuoju, dangiškas vėjas, debesys nežemiškos spalvos ),kurie reiškia kūrybos, dainos gimimo ypatingumą, ryšį su aukštesnėmis galiomis.</a:t>
            </a:r>
          </a:p>
          <a:p>
            <a:r>
              <a:rPr lang="lt-LT" dirty="0" smtClean="0"/>
              <a:t>Yra personifikacija (dainuojanti ir grojanti kalva).</a:t>
            </a:r>
          </a:p>
          <a:p>
            <a:r>
              <a:rPr lang="lt-LT" dirty="0" smtClean="0"/>
              <a:t>Išlaikomas gretutinis rimavimas.</a:t>
            </a:r>
          </a:p>
          <a:p>
            <a:endParaRPr lang="lt-LT" dirty="0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 smtClean="0"/>
              <a:t>Eilėraščio kalba </a:t>
            </a:r>
            <a:endParaRPr lang="lt-LT" b="1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Henrikas Radauskas ,, Pasauliu netikiu, o pasaka tikiu” 1993m.</a:t>
            </a:r>
          </a:p>
          <a:p>
            <a:r>
              <a:rPr lang="lt-LT" dirty="0" smtClean="0"/>
              <a:t>http://www.rasyk.lt/rasytojai/henrikas-radauskas.html</a:t>
            </a:r>
          </a:p>
          <a:p>
            <a:r>
              <a:rPr lang="lt-LT" dirty="0" smtClean="0"/>
              <a:t>http://beta.mokslai.lt/referatai/analize/32840.html</a:t>
            </a:r>
          </a:p>
          <a:p>
            <a:r>
              <a:rPr lang="lt-LT" dirty="0" smtClean="0"/>
              <a:t>http://www.tekstai.lt/tekstu-naujienos/459-r/4426-jurgis-blekaitis-henriko-radausko-poezija-strele-danguje.html</a:t>
            </a:r>
            <a:endParaRPr lang="lt-LT" dirty="0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7467600" cy="796950"/>
          </a:xfrm>
        </p:spPr>
        <p:txBody>
          <a:bodyPr>
            <a:normAutofit/>
          </a:bodyPr>
          <a:lstStyle/>
          <a:p>
            <a:pPr algn="ctr"/>
            <a:r>
              <a:rPr lang="lt-LT" dirty="0" smtClean="0"/>
              <a:t>Šaltiniai </a:t>
            </a:r>
            <a:endParaRPr lang="lt-LT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onkursas">
  <a:themeElements>
    <a:clrScheme name="Konkursas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Konkursas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Aspektas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634</TotalTime>
  <Words>340</Words>
  <Application>Microsoft Office PowerPoint</Application>
  <PresentationFormat>Demonstracija ekrane (4:3)</PresentationFormat>
  <Paragraphs>64</Paragraphs>
  <Slides>10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10</vt:i4>
      </vt:variant>
    </vt:vector>
  </HeadingPairs>
  <TitlesOfParts>
    <vt:vector size="11" baseType="lpstr">
      <vt:lpstr>Konkursas</vt:lpstr>
      <vt:lpstr>Henrikas Radauskas  ,, Dainos gimimas ” </vt:lpstr>
      <vt:lpstr>,, Dainos gimimas “ </vt:lpstr>
      <vt:lpstr>Pavadinimo reikšmė </vt:lpstr>
      <vt:lpstr>Eilėraščio tema </vt:lpstr>
      <vt:lpstr>Eilėraščio žmogus </vt:lpstr>
      <vt:lpstr>Eilėraščio pasaulis </vt:lpstr>
      <vt:lpstr>Eilėraščio nuotaika </vt:lpstr>
      <vt:lpstr>Eilėraščio idėja ir vertybės </vt:lpstr>
      <vt:lpstr>Eilėraščio kalba </vt:lpstr>
      <vt:lpstr>Šaltiniai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Skaidrė 1</dc:title>
  <dc:creator>Owner</dc:creator>
  <cp:lastModifiedBy>Petras</cp:lastModifiedBy>
  <cp:revision>65</cp:revision>
  <dcterms:created xsi:type="dcterms:W3CDTF">2012-10-13T13:32:52Z</dcterms:created>
  <dcterms:modified xsi:type="dcterms:W3CDTF">2012-10-26T11:37:11Z</dcterms:modified>
</cp:coreProperties>
</file>