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0" r:id="rId3"/>
    <p:sldId id="281" r:id="rId4"/>
    <p:sldId id="282" r:id="rId5"/>
    <p:sldId id="283" r:id="rId6"/>
    <p:sldId id="284" r:id="rId7"/>
    <p:sldId id="285" r:id="rId8"/>
    <p:sldId id="286" r:id="rId9"/>
    <p:sldId id="287" r:id="rId10"/>
    <p:sldId id="257" r:id="rId11"/>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B92D14"/>
    <a:srgbClr val="35759D"/>
    <a:srgbClr val="35B19D"/>
    <a:srgbClr val="000000"/>
    <a:srgbClr val="E8E8E8"/>
    <a:srgbClr val="4B9600"/>
    <a:srgbClr val="366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36" autoAdjust="0"/>
    <p:restoredTop sz="95596" autoAdjust="0"/>
  </p:normalViewPr>
  <p:slideViewPr>
    <p:cSldViewPr>
      <p:cViewPr>
        <p:scale>
          <a:sx n="100" d="100"/>
          <a:sy n="100" d="100"/>
        </p:scale>
        <p:origin x="-642" y="109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5784008-EB5C-47FA-AE6B-8557DCCCAD4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05216E-3E87-4A1C-B5AF-31E856E2574F}" type="slidenum">
              <a:rPr lang="en-US"/>
              <a:pPr/>
              <a:t>1</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39D3BE-A269-4C94-9D99-744625D0B2A4}" type="slidenum">
              <a:rPr lang="en-US"/>
              <a:pPr/>
              <a:t>10</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334000"/>
            <a:ext cx="7772400" cy="704850"/>
          </a:xfrm>
        </p:spPr>
        <p:txBody>
          <a:bodyPr/>
          <a:lstStyle>
            <a:lvl1pPr algn="r">
              <a:defRPr sz="3600">
                <a:solidFill>
                  <a:schemeClr val="bg1"/>
                </a:solidFill>
              </a:defRPr>
            </a:lvl1pPr>
          </a:lstStyle>
          <a:p>
            <a:r>
              <a:rPr lang="lt-LT" smtClean="0"/>
              <a:t>Spustelėkite, jei norite keisite ruoš. pav. stilių</a:t>
            </a:r>
            <a:endParaRPr lang="en-US"/>
          </a:p>
        </p:txBody>
      </p:sp>
      <p:sp>
        <p:nvSpPr>
          <p:cNvPr id="3075" name="Rectangle 3"/>
          <p:cNvSpPr>
            <a:spLocks noGrp="1" noChangeArrowheads="1"/>
          </p:cNvSpPr>
          <p:nvPr>
            <p:ph type="subTitle" idx="1"/>
          </p:nvPr>
        </p:nvSpPr>
        <p:spPr>
          <a:xfrm>
            <a:off x="990600" y="5867400"/>
            <a:ext cx="7772400" cy="533400"/>
          </a:xfrm>
        </p:spPr>
        <p:txBody>
          <a:bodyPr/>
          <a:lstStyle>
            <a:lvl1pPr marL="0" indent="0" algn="r">
              <a:buFontTx/>
              <a:buNone/>
              <a:defRPr sz="2400">
                <a:solidFill>
                  <a:schemeClr val="bg1"/>
                </a:solidFill>
              </a:defRPr>
            </a:lvl1pPr>
          </a:lstStyle>
          <a:p>
            <a:r>
              <a:rPr lang="lt-LT" smtClean="0"/>
              <a:t>Spustelėkite ruošinio paantraštės stiliui keisti</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9144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400800" y="1417638"/>
            <a:ext cx="1828800" cy="5211762"/>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914400" y="1417638"/>
            <a:ext cx="5334000" cy="5211762"/>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17638"/>
            <a:ext cx="73152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endParaRPr lang="en-US" smtClean="0"/>
          </a:p>
        </p:txBody>
      </p:sp>
      <p:sp>
        <p:nvSpPr>
          <p:cNvPr id="1027" name="Rectangle 3"/>
          <p:cNvSpPr>
            <a:spLocks noGrp="1" noChangeArrowheads="1"/>
          </p:cNvSpPr>
          <p:nvPr>
            <p:ph type="body" idx="1"/>
          </p:nvPr>
        </p:nvSpPr>
        <p:spPr bwMode="auto">
          <a:xfrm>
            <a:off x="914400" y="2438400"/>
            <a:ext cx="73152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day.lt/poezija/pavasaris/kastanas_pavasari"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www.mokslai.lt/referatai/analize/henriko-radausko-eilerascio-kastanas-pradeda-zydeti-analize-bei-interpretacija-puslapis2.html" TargetMode="External"/><Relationship Id="rId4" Type="http://schemas.openxmlformats.org/officeDocument/2006/relationships/hyperlink" Target="http://www.studijos.lt/siukslynelis/referatas/11407/henrikas-radauskas-kastonas-pradeda-zyd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14346" y="3786190"/>
            <a:ext cx="9358346" cy="1295400"/>
          </a:xfrm>
        </p:spPr>
        <p:txBody>
          <a:bodyPr/>
          <a:lstStyle/>
          <a:p>
            <a:r>
              <a:rPr lang="lt-LT" sz="4000" dirty="0" smtClean="0">
                <a:solidFill>
                  <a:srgbClr val="4D4D4D"/>
                </a:solidFill>
                <a:latin typeface="Arial Black" pitchFamily="34" charset="0"/>
              </a:rPr>
              <a:t>Henrikas Radauskas </a:t>
            </a:r>
            <a:br>
              <a:rPr lang="lt-LT" sz="4000" dirty="0" smtClean="0">
                <a:solidFill>
                  <a:srgbClr val="4D4D4D"/>
                </a:solidFill>
                <a:latin typeface="Arial Black" pitchFamily="34" charset="0"/>
              </a:rPr>
            </a:br>
            <a:r>
              <a:rPr lang="lt-LT" sz="4000" dirty="0" smtClean="0">
                <a:solidFill>
                  <a:srgbClr val="4D4D4D"/>
                </a:solidFill>
                <a:latin typeface="Arial Black" pitchFamily="34" charset="0"/>
              </a:rPr>
              <a:t>“KAŠTANAS PRADEDA ŽYDĖTI”</a:t>
            </a:r>
            <a:endParaRPr lang="ru-RU" sz="4000" dirty="0">
              <a:solidFill>
                <a:srgbClr val="4D4D4D"/>
              </a:solidFill>
              <a:latin typeface="Arial Black" pitchFamily="34" charset="0"/>
            </a:endParaRPr>
          </a:p>
        </p:txBody>
      </p:sp>
      <p:sp>
        <p:nvSpPr>
          <p:cNvPr id="2056" name="Rectangle 8"/>
          <p:cNvSpPr>
            <a:spLocks noGrp="1" noChangeArrowheads="1"/>
          </p:cNvSpPr>
          <p:nvPr>
            <p:ph type="subTitle" idx="1"/>
          </p:nvPr>
        </p:nvSpPr>
        <p:spPr>
          <a:xfrm>
            <a:off x="3071802" y="5286388"/>
            <a:ext cx="5681682" cy="533400"/>
          </a:xfrm>
        </p:spPr>
        <p:txBody>
          <a:bodyPr/>
          <a:lstStyle/>
          <a:p>
            <a:r>
              <a:rPr lang="lt-LT" sz="2300" dirty="0" smtClean="0">
                <a:solidFill>
                  <a:srgbClr val="4D4D4D"/>
                </a:solidFill>
              </a:rPr>
              <a:t>Darbo autorė: Vytautė </a:t>
            </a:r>
            <a:endParaRPr lang="ru-RU" sz="2300" dirty="0">
              <a:solidFill>
                <a:srgbClr val="4D4D4D"/>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800" decel="100000"/>
                                        <p:tgtEl>
                                          <p:spTgt spid="2053"/>
                                        </p:tgtEl>
                                      </p:cBhvr>
                                    </p:animEffect>
                                    <p:anim calcmode="lin" valueType="num">
                                      <p:cBhvr>
                                        <p:cTn id="8" dur="800" decel="100000" fill="hold"/>
                                        <p:tgtEl>
                                          <p:spTgt spid="2053"/>
                                        </p:tgtEl>
                                        <p:attrNameLst>
                                          <p:attrName>style.rotation</p:attrName>
                                        </p:attrNameLst>
                                      </p:cBhvr>
                                      <p:tavLst>
                                        <p:tav tm="0">
                                          <p:val>
                                            <p:fltVal val="-90"/>
                                          </p:val>
                                        </p:tav>
                                        <p:tav tm="100000">
                                          <p:val>
                                            <p:fltVal val="0"/>
                                          </p:val>
                                        </p:tav>
                                      </p:tavLst>
                                    </p:anim>
                                    <p:anim calcmode="lin" valueType="num">
                                      <p:cBhvr>
                                        <p:cTn id="9" dur="800" decel="100000" fill="hold"/>
                                        <p:tgtEl>
                                          <p:spTgt spid="2053"/>
                                        </p:tgtEl>
                                        <p:attrNameLst>
                                          <p:attrName>ppt_x</p:attrName>
                                        </p:attrNameLst>
                                      </p:cBhvr>
                                      <p:tavLst>
                                        <p:tav tm="0">
                                          <p:val>
                                            <p:strVal val="#ppt_x+0.4"/>
                                          </p:val>
                                        </p:tav>
                                        <p:tav tm="100000">
                                          <p:val>
                                            <p:strVal val="#ppt_x-0.05"/>
                                          </p:val>
                                        </p:tav>
                                      </p:tavLst>
                                    </p:anim>
                                    <p:anim calcmode="lin" valueType="num">
                                      <p:cBhvr>
                                        <p:cTn id="10" dur="800" decel="100000" fill="hold"/>
                                        <p:tgtEl>
                                          <p:spTgt spid="205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5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5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http://day.lt/images/layout/spacer.gif"/>
          <p:cNvPicPr>
            <a:picLocks noChangeAspect="1" noChangeArrowheads="1"/>
          </p:cNvPicPr>
          <p:nvPr/>
        </p:nvPicPr>
        <p:blipFill>
          <a:blip r:embed="rId2"/>
          <a:srcRect/>
          <a:stretch>
            <a:fillRect/>
          </a:stretch>
        </p:blipFill>
        <p:spPr bwMode="auto">
          <a:xfrm>
            <a:off x="1685925" y="-76200"/>
            <a:ext cx="9525" cy="9525"/>
          </a:xfrm>
          <a:prstGeom prst="rect">
            <a:avLst/>
          </a:prstGeom>
          <a:noFill/>
        </p:spPr>
      </p:pic>
      <p:pic>
        <p:nvPicPr>
          <p:cNvPr id="172036" name="Picture 4"/>
          <p:cNvPicPr>
            <a:picLocks noChangeAspect="1" noChangeArrowheads="1"/>
          </p:cNvPicPr>
          <p:nvPr/>
        </p:nvPicPr>
        <p:blipFill>
          <a:blip r:embed="rId3" cstate="print"/>
          <a:srcRect/>
          <a:stretch>
            <a:fillRect/>
          </a:stretch>
        </p:blipFill>
        <p:spPr bwMode="auto">
          <a:xfrm>
            <a:off x="2714612" y="-1868"/>
            <a:ext cx="5056796" cy="6859868"/>
          </a:xfrm>
          <a:prstGeom prst="rect">
            <a:avLst/>
          </a:prstGeom>
          <a:noFill/>
          <a:ln w="9525" cap="flat" cmpd="sng" algn="ctr">
            <a:noFill/>
            <a:prstDash val="solid"/>
            <a:miter lim="800000"/>
            <a:headEnd/>
            <a:tailEnd/>
          </a:ln>
          <a:effectLst/>
        </p:spPr>
      </p:pic>
    </p:spTree>
  </p:cSld>
  <p:clrMapOvr>
    <a:masterClrMapping/>
  </p:clrMapOvr>
  <p:transition>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071670" y="285728"/>
            <a:ext cx="5843606" cy="571504"/>
          </a:xfrm>
        </p:spPr>
        <p:txBody>
          <a:bodyPr/>
          <a:lstStyle/>
          <a:p>
            <a:r>
              <a:rPr lang="lt-LT" sz="2800" dirty="0" smtClean="0"/>
              <a:t>PAVADINIMO REIKŠMĖ:</a:t>
            </a:r>
            <a:endParaRPr lang="lt-LT" sz="2800" dirty="0"/>
          </a:p>
        </p:txBody>
      </p:sp>
      <p:sp>
        <p:nvSpPr>
          <p:cNvPr id="3" name="Teksto vietos rezervavimo ženklas 2"/>
          <p:cNvSpPr>
            <a:spLocks noGrp="1"/>
          </p:cNvSpPr>
          <p:nvPr>
            <p:ph type="body" idx="1"/>
          </p:nvPr>
        </p:nvSpPr>
        <p:spPr>
          <a:xfrm>
            <a:off x="1928794" y="3643314"/>
            <a:ext cx="7072362" cy="500066"/>
          </a:xfrm>
        </p:spPr>
        <p:txBody>
          <a:bodyPr/>
          <a:lstStyle/>
          <a:p>
            <a:pPr>
              <a:buFont typeface="Arial" pitchFamily="34" charset="0"/>
              <a:buChar char="•"/>
            </a:pPr>
            <a:r>
              <a:rPr lang="lt-LT" sz="1600" dirty="0">
                <a:solidFill>
                  <a:schemeClr val="tx1"/>
                </a:solidFill>
                <a:latin typeface="+mn-lt"/>
                <a:ea typeface="+mn-ea"/>
                <a:cs typeface="+mn-cs"/>
              </a:rPr>
              <a:t>Jau eilėraščio pavadinimas mus “įveda” į erdvę – kaštonai žydi pavasarį. Tai metų laikas, kada </a:t>
            </a:r>
            <a:r>
              <a:rPr lang="lt-LT" sz="1600" dirty="0" smtClean="0">
                <a:solidFill>
                  <a:schemeClr val="tx1"/>
                </a:solidFill>
                <a:latin typeface="+mn-lt"/>
                <a:ea typeface="+mn-ea"/>
                <a:cs typeface="+mn-cs"/>
              </a:rPr>
              <a:t>sugrįžta </a:t>
            </a:r>
            <a:r>
              <a:rPr lang="lt-LT" sz="1600" dirty="0">
                <a:solidFill>
                  <a:schemeClr val="tx1"/>
                </a:solidFill>
                <a:latin typeface="+mn-lt"/>
                <a:ea typeface="+mn-ea"/>
                <a:cs typeface="+mn-cs"/>
              </a:rPr>
              <a:t>paukščiai, kalasi nauja žolė, medžiai vėl sužaliuoja – atgimsta visa gamta. Pavasaris dar dažnai žmonių vadinamas renesansu, kuris paveikia ne tik gamtą, bet ir žmonės, jie tampa energingesni, neretai į dažno širdį pasibeldžia meilė. Taigi rašytojas puikiai perteikia tą pavasarišką jausmą, energijos antplūdį ir vėjavaikišką nuotaiką, kuria trykšte trykšta ir pats eilėraštis.</a:t>
            </a:r>
            <a:r>
              <a:rPr lang="lt-LT" dirty="0">
                <a:solidFill>
                  <a:schemeClr val="tx1"/>
                </a:solidFill>
                <a:latin typeface="+mn-lt"/>
                <a:ea typeface="+mn-ea"/>
                <a:cs typeface="+mn-cs"/>
              </a:rPr>
              <a:t> </a:t>
            </a:r>
            <a:endParaRPr lang="lt-LT" dirty="0" smtClean="0">
              <a:solidFill>
                <a:schemeClr val="tx1"/>
              </a:solidFill>
              <a:latin typeface="+mn-lt"/>
              <a:ea typeface="+mn-ea"/>
              <a:cs typeface="+mn-cs"/>
            </a:endParaRPr>
          </a:p>
          <a:p>
            <a:endParaRPr lang="lt-LT" dirty="0" smtClean="0">
              <a:solidFill>
                <a:schemeClr val="tx1"/>
              </a:solidFill>
              <a:latin typeface="+mn-lt"/>
              <a:ea typeface="+mn-ea"/>
              <a:cs typeface="+mn-cs"/>
            </a:endParaRPr>
          </a:p>
          <a:p>
            <a:pPr>
              <a:buFont typeface="Arial" pitchFamily="34" charset="0"/>
              <a:buChar char="•"/>
            </a:pPr>
            <a:r>
              <a:rPr lang="lt-LT" sz="1600" dirty="0" smtClean="0"/>
              <a:t> Pavadinime </a:t>
            </a:r>
            <a:r>
              <a:rPr lang="lt-LT" sz="1600" dirty="0"/>
              <a:t>akcentuojama laikas, tarsi sustabdoma akimirka. Veiksmažodis ,,pradeda“ tampa viso poetinio vyksmo užuomazga. </a:t>
            </a:r>
          </a:p>
        </p:txBody>
      </p:sp>
      <p:pic>
        <p:nvPicPr>
          <p:cNvPr id="183298" name="Picture 2" descr="https://encrypted-tbn1.gstatic.com/images?q=tbn:ANd9GcS928gLBpLRgF7DvMaga64ATZhDnYcHfs5I5k2ZjJIOnlQJevVr"/>
          <p:cNvPicPr>
            <a:picLocks noChangeAspect="1" noChangeArrowheads="1"/>
          </p:cNvPicPr>
          <p:nvPr/>
        </p:nvPicPr>
        <p:blipFill>
          <a:blip r:embed="rId2" cstate="print"/>
          <a:srcRect/>
          <a:stretch>
            <a:fillRect/>
          </a:stretch>
        </p:blipFill>
        <p:spPr bwMode="auto">
          <a:xfrm>
            <a:off x="5715008" y="4214818"/>
            <a:ext cx="2357454" cy="2466975"/>
          </a:xfrm>
          <a:prstGeom prst="rect">
            <a:avLst/>
          </a:prstGeom>
          <a:ln>
            <a:noFill/>
          </a:ln>
          <a:effectLst>
            <a:softEdge rad="112500"/>
          </a:effectLst>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83298"/>
                                        </p:tgtEl>
                                        <p:attrNameLst>
                                          <p:attrName>style.visibility</p:attrName>
                                        </p:attrNameLst>
                                      </p:cBhvr>
                                      <p:to>
                                        <p:strVal val="visible"/>
                                      </p:to>
                                    </p:set>
                                    <p:anim calcmode="lin" valueType="num">
                                      <p:cBhvr>
                                        <p:cTn id="7" dur="1000" fill="hold"/>
                                        <p:tgtEl>
                                          <p:spTgt spid="183298"/>
                                        </p:tgtEl>
                                        <p:attrNameLst>
                                          <p:attrName>ppt_w</p:attrName>
                                        </p:attrNameLst>
                                      </p:cBhvr>
                                      <p:tavLst>
                                        <p:tav tm="0">
                                          <p:val>
                                            <p:fltVal val="0"/>
                                          </p:val>
                                        </p:tav>
                                        <p:tav tm="100000">
                                          <p:val>
                                            <p:strVal val="#ppt_w"/>
                                          </p:val>
                                        </p:tav>
                                      </p:tavLst>
                                    </p:anim>
                                    <p:anim calcmode="lin" valueType="num">
                                      <p:cBhvr>
                                        <p:cTn id="8" dur="1000" fill="hold"/>
                                        <p:tgtEl>
                                          <p:spTgt spid="183298"/>
                                        </p:tgtEl>
                                        <p:attrNameLst>
                                          <p:attrName>ppt_h</p:attrName>
                                        </p:attrNameLst>
                                      </p:cBhvr>
                                      <p:tavLst>
                                        <p:tav tm="0">
                                          <p:val>
                                            <p:fltVal val="0"/>
                                          </p:val>
                                        </p:tav>
                                        <p:tav tm="100000">
                                          <p:val>
                                            <p:strVal val="#ppt_h"/>
                                          </p:val>
                                        </p:tav>
                                      </p:tavLst>
                                    </p:anim>
                                    <p:anim calcmode="lin" valueType="num">
                                      <p:cBhvr>
                                        <p:cTn id="9" dur="1000" fill="hold"/>
                                        <p:tgtEl>
                                          <p:spTgt spid="1832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329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857356" y="428604"/>
            <a:ext cx="7772400" cy="714380"/>
          </a:xfrm>
        </p:spPr>
        <p:txBody>
          <a:bodyPr/>
          <a:lstStyle/>
          <a:p>
            <a:r>
              <a:rPr lang="lt-LT" sz="2800" dirty="0" smtClean="0"/>
              <a:t>EILĖRAŠČIO TEMA:</a:t>
            </a:r>
            <a:endParaRPr lang="lt-LT" sz="2800" dirty="0"/>
          </a:p>
        </p:txBody>
      </p:sp>
      <p:sp>
        <p:nvSpPr>
          <p:cNvPr id="3" name="Teksto vietos rezervavimo ženklas 2"/>
          <p:cNvSpPr>
            <a:spLocks noGrp="1"/>
          </p:cNvSpPr>
          <p:nvPr>
            <p:ph type="body" idx="1"/>
          </p:nvPr>
        </p:nvSpPr>
        <p:spPr>
          <a:xfrm>
            <a:off x="1928794" y="1643050"/>
            <a:ext cx="7072362" cy="1500187"/>
          </a:xfrm>
        </p:spPr>
        <p:txBody>
          <a:bodyPr/>
          <a:lstStyle/>
          <a:p>
            <a:pPr>
              <a:buFont typeface="Arial" pitchFamily="34" charset="0"/>
              <a:buChar char="•"/>
            </a:pPr>
            <a:r>
              <a:rPr lang="lt-LT" dirty="0" smtClean="0"/>
              <a:t> Kalbant apie paprastą pavasario reiškinį, prabylama ir apie vidinius žmogaus išgyvenimus.</a:t>
            </a:r>
            <a:endParaRPr lang="lt-LT" dirty="0"/>
          </a:p>
        </p:txBody>
      </p:sp>
      <p:pic>
        <p:nvPicPr>
          <p:cNvPr id="184324" name="Picture 4" descr="https://encrypted-tbn0.gstatic.com/images?q=tbn:ANd9GcRNyE87qT0NEtaShXSPB5i2XZrwqqjlSVUK4HVdxHtdE0Ss1ja4MA"/>
          <p:cNvPicPr>
            <a:picLocks noChangeAspect="1" noChangeArrowheads="1"/>
          </p:cNvPicPr>
          <p:nvPr/>
        </p:nvPicPr>
        <p:blipFill>
          <a:blip r:embed="rId2" cstate="print"/>
          <a:srcRect/>
          <a:stretch>
            <a:fillRect/>
          </a:stretch>
        </p:blipFill>
        <p:spPr bwMode="auto">
          <a:xfrm>
            <a:off x="5357818" y="3714752"/>
            <a:ext cx="3429024" cy="2705107"/>
          </a:xfrm>
          <a:prstGeom prst="rect">
            <a:avLst/>
          </a:prstGeom>
          <a:ln>
            <a:noFill/>
          </a:ln>
          <a:effectLst>
            <a:softEdge rad="112500"/>
          </a:effectLst>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8432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928794" y="428604"/>
            <a:ext cx="6772300" cy="714380"/>
          </a:xfrm>
        </p:spPr>
        <p:txBody>
          <a:bodyPr/>
          <a:lstStyle/>
          <a:p>
            <a:r>
              <a:rPr lang="lt-LT" sz="2800" dirty="0" smtClean="0"/>
              <a:t>EILĖRAŠČIO PASAULIS:</a:t>
            </a:r>
            <a:endParaRPr lang="lt-LT" sz="2800" dirty="0"/>
          </a:p>
        </p:txBody>
      </p:sp>
      <p:sp>
        <p:nvSpPr>
          <p:cNvPr id="3" name="Teksto vietos rezervavimo ženklas 2"/>
          <p:cNvSpPr>
            <a:spLocks noGrp="1"/>
          </p:cNvSpPr>
          <p:nvPr>
            <p:ph type="body" idx="1"/>
          </p:nvPr>
        </p:nvSpPr>
        <p:spPr>
          <a:xfrm>
            <a:off x="2000232" y="3000372"/>
            <a:ext cx="6786610" cy="1500187"/>
          </a:xfrm>
        </p:spPr>
        <p:txBody>
          <a:bodyPr/>
          <a:lstStyle/>
          <a:p>
            <a:pPr>
              <a:buFont typeface="Arial" pitchFamily="34" charset="0"/>
              <a:buChar char="•"/>
            </a:pPr>
            <a:r>
              <a:rPr lang="lt-LT" sz="1600" dirty="0" smtClean="0">
                <a:solidFill>
                  <a:schemeClr val="tx1"/>
                </a:solidFill>
                <a:latin typeface="+mn-lt"/>
                <a:ea typeface="+mn-ea"/>
                <a:cs typeface="+mn-cs"/>
              </a:rPr>
              <a:t> Šis </a:t>
            </a:r>
            <a:r>
              <a:rPr lang="lt-LT" sz="1600" dirty="0">
                <a:solidFill>
                  <a:schemeClr val="tx1"/>
                </a:solidFill>
                <a:latin typeface="+mn-lt"/>
                <a:ea typeface="+mn-ea"/>
                <a:cs typeface="+mn-cs"/>
              </a:rPr>
              <a:t>eilėraštis, kaip ir visa H. Radausko kūryba, padeda mums į įprastus dalykus pažvelgti kitaip: meniškai, savaip, jautriai įsiklausant į vidinius meninio teksto sąskambius, gėrintis garsų, spalvų bei formų dermėmis. Į originalią vienovę rašytojas sujungė simbolistų kosmines vizijas, </a:t>
            </a:r>
            <a:r>
              <a:rPr lang="lt-LT" sz="1600" dirty="0" err="1">
                <a:solidFill>
                  <a:schemeClr val="tx1"/>
                </a:solidFill>
                <a:latin typeface="+mn-lt"/>
                <a:ea typeface="+mn-ea"/>
                <a:cs typeface="+mn-cs"/>
              </a:rPr>
              <a:t>neoromantikų</a:t>
            </a:r>
            <a:r>
              <a:rPr lang="lt-LT" sz="1600" dirty="0">
                <a:solidFill>
                  <a:schemeClr val="tx1"/>
                </a:solidFill>
                <a:latin typeface="+mn-lt"/>
                <a:ea typeface="+mn-ea"/>
                <a:cs typeface="+mn-cs"/>
              </a:rPr>
              <a:t> išdailintą kaimo peizažą ir avangardistų futuristų </a:t>
            </a:r>
            <a:r>
              <a:rPr lang="lt-LT" sz="1600" dirty="0" err="1">
                <a:solidFill>
                  <a:schemeClr val="tx1"/>
                </a:solidFill>
                <a:latin typeface="+mn-lt"/>
                <a:ea typeface="+mn-ea"/>
                <a:cs typeface="+mn-cs"/>
              </a:rPr>
              <a:t>techniškosios</a:t>
            </a:r>
            <a:r>
              <a:rPr lang="lt-LT" sz="1600" dirty="0">
                <a:solidFill>
                  <a:schemeClr val="tx1"/>
                </a:solidFill>
                <a:latin typeface="+mn-lt"/>
                <a:ea typeface="+mn-ea"/>
                <a:cs typeface="+mn-cs"/>
              </a:rPr>
              <a:t> civilizacijos </a:t>
            </a:r>
            <a:r>
              <a:rPr lang="lt-LT" sz="1600" dirty="0" smtClean="0">
                <a:solidFill>
                  <a:schemeClr val="tx1"/>
                </a:solidFill>
                <a:latin typeface="+mn-lt"/>
                <a:ea typeface="+mn-ea"/>
                <a:cs typeface="+mn-cs"/>
              </a:rPr>
              <a:t>kraštovaizdį.</a:t>
            </a:r>
          </a:p>
          <a:p>
            <a:endParaRPr lang="lt-LT" sz="1600" dirty="0" smtClean="0">
              <a:solidFill>
                <a:schemeClr val="tx1"/>
              </a:solidFill>
              <a:latin typeface="+mn-lt"/>
              <a:ea typeface="+mn-ea"/>
              <a:cs typeface="+mn-cs"/>
            </a:endParaRPr>
          </a:p>
          <a:p>
            <a:pPr>
              <a:buFont typeface="Arial" pitchFamily="34" charset="0"/>
              <a:buChar char="•"/>
            </a:pPr>
            <a:r>
              <a:rPr lang="lt-LT" sz="1600" dirty="0" smtClean="0">
                <a:solidFill>
                  <a:schemeClr val="tx1"/>
                </a:solidFill>
                <a:latin typeface="+mn-lt"/>
                <a:ea typeface="+mn-ea"/>
                <a:cs typeface="+mn-cs"/>
              </a:rPr>
              <a:t> Akcentuojamas </a:t>
            </a:r>
            <a:r>
              <a:rPr lang="lt-LT" sz="1600" dirty="0">
                <a:solidFill>
                  <a:schemeClr val="tx1"/>
                </a:solidFill>
                <a:latin typeface="+mn-lt"/>
                <a:ea typeface="+mn-ea"/>
                <a:cs typeface="+mn-cs"/>
              </a:rPr>
              <a:t>gamtos grožis (kaštono žiedai), kartu gretinant jį su lyrinio herojaus vidiniais </a:t>
            </a:r>
            <a:r>
              <a:rPr lang="lt-LT" sz="1600" dirty="0" smtClean="0">
                <a:solidFill>
                  <a:schemeClr val="tx1"/>
                </a:solidFill>
                <a:latin typeface="+mn-lt"/>
                <a:ea typeface="+mn-ea"/>
                <a:cs typeface="+mn-cs"/>
              </a:rPr>
              <a:t>išgyvenimais.</a:t>
            </a:r>
          </a:p>
          <a:p>
            <a:pPr>
              <a:buFont typeface="Arial" pitchFamily="34" charset="0"/>
              <a:buChar char="•"/>
            </a:pPr>
            <a:endParaRPr lang="lt-LT" sz="1600" dirty="0"/>
          </a:p>
          <a:p>
            <a:pPr>
              <a:buFont typeface="Arial" pitchFamily="34" charset="0"/>
              <a:buChar char="•"/>
            </a:pPr>
            <a:r>
              <a:rPr lang="lt-LT" sz="1600" dirty="0">
                <a:solidFill>
                  <a:schemeClr val="tx1"/>
                </a:solidFill>
                <a:latin typeface="+mn-lt"/>
                <a:ea typeface="+mn-ea"/>
                <a:cs typeface="+mn-cs"/>
              </a:rPr>
              <a:t> </a:t>
            </a:r>
            <a:r>
              <a:rPr lang="lt-LT" sz="1600" dirty="0" smtClean="0">
                <a:solidFill>
                  <a:schemeClr val="tx1"/>
                </a:solidFill>
                <a:latin typeface="+mn-lt"/>
                <a:ea typeface="+mn-ea"/>
                <a:cs typeface="+mn-cs"/>
              </a:rPr>
              <a:t>Ryškus </a:t>
            </a:r>
            <a:r>
              <a:rPr lang="lt-LT" sz="1600" dirty="0">
                <a:solidFill>
                  <a:schemeClr val="tx1"/>
                </a:solidFill>
                <a:latin typeface="+mn-lt"/>
                <a:ea typeface="+mn-ea"/>
                <a:cs typeface="+mn-cs"/>
              </a:rPr>
              <a:t>netikėtumo efektas, spalvų ir garsų asociacijos, ironija. </a:t>
            </a:r>
            <a:endParaRPr lang="lt-LT" sz="1600" dirty="0"/>
          </a:p>
        </p:txBody>
      </p:sp>
      <p:pic>
        <p:nvPicPr>
          <p:cNvPr id="189442" name="Picture 2" descr="https://encrypted-tbn3.gstatic.com/images?q=tbn:ANd9GcRLiGXCBuy6EoUEi2bCR3tYRpesoiobPnhLWph9sE6GpOIESHGa"/>
          <p:cNvPicPr>
            <a:picLocks noChangeAspect="1" noChangeArrowheads="1"/>
          </p:cNvPicPr>
          <p:nvPr/>
        </p:nvPicPr>
        <p:blipFill>
          <a:blip r:embed="rId2" cstate="print"/>
          <a:srcRect/>
          <a:stretch>
            <a:fillRect/>
          </a:stretch>
        </p:blipFill>
        <p:spPr bwMode="auto">
          <a:xfrm>
            <a:off x="5786446" y="4857760"/>
            <a:ext cx="2619375" cy="1743076"/>
          </a:xfrm>
          <a:prstGeom prst="rect">
            <a:avLst/>
          </a:prstGeom>
          <a:ln>
            <a:noFill/>
          </a:ln>
          <a:effectLst>
            <a:softEdge rad="112500"/>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89442"/>
                                        </p:tgtEl>
                                        <p:attrNameLst>
                                          <p:attrName>style.visibility</p:attrName>
                                        </p:attrNameLst>
                                      </p:cBhvr>
                                      <p:to>
                                        <p:strVal val="visible"/>
                                      </p:to>
                                    </p:set>
                                    <p:animEffect transition="in" filter="fade">
                                      <p:cBhvr>
                                        <p:cTn id="7" dur="2000"/>
                                        <p:tgtEl>
                                          <p:spTgt spid="189442"/>
                                        </p:tgtEl>
                                      </p:cBhvr>
                                    </p:animEffect>
                                    <p:anim calcmode="lin" valueType="num">
                                      <p:cBhvr>
                                        <p:cTn id="8" dur="2000" fill="hold"/>
                                        <p:tgtEl>
                                          <p:spTgt spid="189442"/>
                                        </p:tgtEl>
                                        <p:attrNameLst>
                                          <p:attrName>style.rotation</p:attrName>
                                        </p:attrNameLst>
                                      </p:cBhvr>
                                      <p:tavLst>
                                        <p:tav tm="0">
                                          <p:val>
                                            <p:fltVal val="720"/>
                                          </p:val>
                                        </p:tav>
                                        <p:tav tm="100000">
                                          <p:val>
                                            <p:fltVal val="0"/>
                                          </p:val>
                                        </p:tav>
                                      </p:tavLst>
                                    </p:anim>
                                    <p:anim calcmode="lin" valueType="num">
                                      <p:cBhvr>
                                        <p:cTn id="9" dur="2000" fill="hold"/>
                                        <p:tgtEl>
                                          <p:spTgt spid="189442"/>
                                        </p:tgtEl>
                                        <p:attrNameLst>
                                          <p:attrName>ppt_h</p:attrName>
                                        </p:attrNameLst>
                                      </p:cBhvr>
                                      <p:tavLst>
                                        <p:tav tm="0">
                                          <p:val>
                                            <p:fltVal val="0"/>
                                          </p:val>
                                        </p:tav>
                                        <p:tav tm="100000">
                                          <p:val>
                                            <p:strVal val="#ppt_h"/>
                                          </p:val>
                                        </p:tav>
                                      </p:tavLst>
                                    </p:anim>
                                    <p:anim calcmode="lin" valueType="num">
                                      <p:cBhvr>
                                        <p:cTn id="10" dur="2000" fill="hold"/>
                                        <p:tgtEl>
                                          <p:spTgt spid="18944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85918" y="285728"/>
            <a:ext cx="7772400" cy="714380"/>
          </a:xfrm>
        </p:spPr>
        <p:txBody>
          <a:bodyPr/>
          <a:lstStyle/>
          <a:p>
            <a:r>
              <a:rPr lang="lt-LT" sz="2800" dirty="0" smtClean="0"/>
              <a:t>EILĖRAŠČIO ŽMOGUS:</a:t>
            </a:r>
            <a:endParaRPr lang="lt-LT" sz="2800" dirty="0"/>
          </a:p>
        </p:txBody>
      </p:sp>
      <p:sp>
        <p:nvSpPr>
          <p:cNvPr id="3" name="Teksto vietos rezervavimo ženklas 2"/>
          <p:cNvSpPr>
            <a:spLocks noGrp="1"/>
          </p:cNvSpPr>
          <p:nvPr>
            <p:ph type="body" idx="1"/>
          </p:nvPr>
        </p:nvSpPr>
        <p:spPr>
          <a:xfrm>
            <a:off x="1785886" y="1500174"/>
            <a:ext cx="7358114" cy="1500187"/>
          </a:xfrm>
        </p:spPr>
        <p:txBody>
          <a:bodyPr/>
          <a:lstStyle/>
          <a:p>
            <a:pPr>
              <a:buFont typeface="Arial" pitchFamily="34" charset="0"/>
              <a:buChar char="•"/>
            </a:pPr>
            <a:r>
              <a:rPr lang="lt-LT" sz="1600" dirty="0" smtClean="0">
                <a:solidFill>
                  <a:schemeClr val="tx1"/>
                </a:solidFill>
                <a:latin typeface="+mn-lt"/>
                <a:ea typeface="+mn-ea"/>
                <a:cs typeface="+mn-cs"/>
              </a:rPr>
              <a:t> Kalbama </a:t>
            </a:r>
            <a:r>
              <a:rPr lang="lt-LT" sz="1600" dirty="0">
                <a:solidFill>
                  <a:schemeClr val="tx1"/>
                </a:solidFill>
                <a:latin typeface="+mn-lt"/>
                <a:ea typeface="+mn-ea"/>
                <a:cs typeface="+mn-cs"/>
              </a:rPr>
              <a:t>antruoju asmeniu, lyg į kažką kreipiamasi. Savo įspūdžius ,,aš“ apibūdina lakoniškai- ,,apakęs“. Eilėraščio pabaigoje svarbus tampa ne gamtos vaizdas, o tai, kaip jis paveikė žmogų kūrėją</a:t>
            </a:r>
            <a:r>
              <a:rPr lang="lt-LT" sz="1600" dirty="0" smtClean="0">
                <a:solidFill>
                  <a:schemeClr val="tx1"/>
                </a:solidFill>
                <a:latin typeface="+mn-lt"/>
                <a:ea typeface="+mn-ea"/>
                <a:cs typeface="+mn-cs"/>
              </a:rPr>
              <a:t>. Suvokiama </a:t>
            </a:r>
            <a:r>
              <a:rPr lang="lt-LT" sz="1600" dirty="0">
                <a:solidFill>
                  <a:schemeClr val="tx1"/>
                </a:solidFill>
                <a:latin typeface="+mn-lt"/>
                <a:ea typeface="+mn-ea"/>
                <a:cs typeface="+mn-cs"/>
              </a:rPr>
              <a:t>prieštaringa kūrėjo būsena</a:t>
            </a:r>
            <a:r>
              <a:rPr lang="lt-LT" sz="1600" dirty="0" smtClean="0">
                <a:solidFill>
                  <a:schemeClr val="tx1"/>
                </a:solidFill>
                <a:latin typeface="+mn-lt"/>
                <a:ea typeface="+mn-ea"/>
                <a:cs typeface="+mn-cs"/>
              </a:rPr>
              <a:t>: jautrios </a:t>
            </a:r>
            <a:r>
              <a:rPr lang="lt-LT" sz="1600" dirty="0">
                <a:solidFill>
                  <a:schemeClr val="tx1"/>
                </a:solidFill>
                <a:latin typeface="+mn-lt"/>
                <a:ea typeface="+mn-ea"/>
                <a:cs typeface="+mn-cs"/>
              </a:rPr>
              <a:t>prigimties ir vaizduotės dėka jam lemta išgyventi nuostabų gamtos pajautimą</a:t>
            </a:r>
            <a:r>
              <a:rPr lang="lt-LT" sz="1600" dirty="0" smtClean="0">
                <a:solidFill>
                  <a:schemeClr val="tx1"/>
                </a:solidFill>
                <a:latin typeface="+mn-lt"/>
                <a:ea typeface="+mn-ea"/>
                <a:cs typeface="+mn-cs"/>
              </a:rPr>
              <a:t>. Bet </a:t>
            </a:r>
            <a:r>
              <a:rPr lang="lt-LT" sz="1600" dirty="0">
                <a:solidFill>
                  <a:schemeClr val="tx1"/>
                </a:solidFill>
                <a:latin typeface="+mn-lt"/>
                <a:ea typeface="+mn-ea"/>
                <a:cs typeface="+mn-cs"/>
              </a:rPr>
              <a:t>visi mėginimai perteikti savo įspūdžius baigiasi bergždžiai - ,,tik plunksna rašalą taškai“.</a:t>
            </a:r>
            <a:endParaRPr lang="lt-LT" sz="1600" dirty="0"/>
          </a:p>
        </p:txBody>
      </p:sp>
      <p:pic>
        <p:nvPicPr>
          <p:cNvPr id="188418" name="Picture 2" descr="https://encrypted-tbn2.gstatic.com/images?q=tbn:ANd9GcQkX2UJiWCIyt4DgUvMbIwABavWwjS2dWmD4exEVUckFp8YP0KJ2A"/>
          <p:cNvPicPr>
            <a:picLocks noChangeAspect="1" noChangeArrowheads="1"/>
          </p:cNvPicPr>
          <p:nvPr/>
        </p:nvPicPr>
        <p:blipFill>
          <a:blip r:embed="rId2" cstate="print"/>
          <a:srcRect/>
          <a:stretch>
            <a:fillRect/>
          </a:stretch>
        </p:blipFill>
        <p:spPr bwMode="auto">
          <a:xfrm>
            <a:off x="5786446" y="3786190"/>
            <a:ext cx="2500330" cy="2714644"/>
          </a:xfrm>
          <a:prstGeom prst="rect">
            <a:avLst/>
          </a:prstGeom>
          <a:ln>
            <a:noFill/>
          </a:ln>
          <a:effectLst>
            <a:softEdge rad="112500"/>
          </a:effectLst>
        </p:spPr>
      </p:pic>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857356" y="500042"/>
            <a:ext cx="7772400" cy="714380"/>
          </a:xfrm>
        </p:spPr>
        <p:txBody>
          <a:bodyPr/>
          <a:lstStyle/>
          <a:p>
            <a:r>
              <a:rPr lang="lt-LT" sz="2800" dirty="0" smtClean="0"/>
              <a:t>EILĖRAŠČIO NUOTAIKA:</a:t>
            </a:r>
            <a:endParaRPr lang="lt-LT" sz="2800" dirty="0"/>
          </a:p>
        </p:txBody>
      </p:sp>
      <p:sp>
        <p:nvSpPr>
          <p:cNvPr id="3" name="Teksto vietos rezervavimo ženklas 2"/>
          <p:cNvSpPr>
            <a:spLocks noGrp="1"/>
          </p:cNvSpPr>
          <p:nvPr>
            <p:ph type="body" idx="1"/>
          </p:nvPr>
        </p:nvSpPr>
        <p:spPr>
          <a:xfrm>
            <a:off x="1714480" y="3929066"/>
            <a:ext cx="6929486" cy="1500187"/>
          </a:xfrm>
        </p:spPr>
        <p:txBody>
          <a:bodyPr/>
          <a:lstStyle/>
          <a:p>
            <a:pPr>
              <a:buFont typeface="Arial" pitchFamily="34" charset="0"/>
              <a:buChar char="•"/>
            </a:pPr>
            <a:r>
              <a:rPr lang="lt-LT" sz="1600" dirty="0">
                <a:solidFill>
                  <a:schemeClr val="tx1"/>
                </a:solidFill>
                <a:latin typeface="+mn-lt"/>
                <a:ea typeface="+mn-ea"/>
                <a:cs typeface="+mn-cs"/>
              </a:rPr>
              <a:t>Iš pirmo žvilgsnio atrodo, kad čia išgyvenamas stebuklas – pavasaris, teikiantis įkvėpimą ne tik gamtai, bet ir žmogui</a:t>
            </a:r>
            <a:r>
              <a:rPr lang="lt-LT" sz="1600" dirty="0" smtClean="0">
                <a:solidFill>
                  <a:schemeClr val="tx1"/>
                </a:solidFill>
                <a:latin typeface="+mn-lt"/>
                <a:ea typeface="+mn-ea"/>
                <a:cs typeface="+mn-cs"/>
              </a:rPr>
              <a:t>.</a:t>
            </a:r>
          </a:p>
          <a:p>
            <a:pPr>
              <a:buFont typeface="Arial" pitchFamily="34" charset="0"/>
              <a:buChar char="•"/>
            </a:pPr>
            <a:endParaRPr lang="lt-LT" sz="1600" dirty="0" smtClean="0"/>
          </a:p>
          <a:p>
            <a:pPr>
              <a:buFont typeface="Arial" pitchFamily="34" charset="0"/>
              <a:buChar char="•"/>
            </a:pPr>
            <a:r>
              <a:rPr lang="lt-LT" sz="1600" dirty="0" smtClean="0">
                <a:solidFill>
                  <a:schemeClr val="tx1"/>
                </a:solidFill>
                <a:latin typeface="+mn-lt"/>
                <a:ea typeface="+mn-ea"/>
                <a:cs typeface="+mn-cs"/>
              </a:rPr>
              <a:t> Gražių </a:t>
            </a:r>
            <a:r>
              <a:rPr lang="lt-LT" sz="1600" dirty="0">
                <a:solidFill>
                  <a:schemeClr val="tx1"/>
                </a:solidFill>
                <a:latin typeface="+mn-lt"/>
                <a:ea typeface="+mn-ea"/>
                <a:cs typeface="+mn-cs"/>
              </a:rPr>
              <a:t>metaforų, kurios itin būdingos H. Radausko kūrybai, dėka įspūdis dar labiau hiperbolizuojamas: ima alpti tvankūs vakarai, siaučia tokios ligos, kurių nežino net daktarai, paukščiai švilpia, kol užkims, viskas tiesiog dega ir putoja. Skaitytojas, net ir už lango sningant, turėtų nors trumpam pajusti savyje atgimstantį pavasarį</a:t>
            </a:r>
            <a:r>
              <a:rPr lang="lt-LT" sz="1600" dirty="0" smtClean="0">
                <a:solidFill>
                  <a:schemeClr val="tx1"/>
                </a:solidFill>
                <a:latin typeface="+mn-lt"/>
                <a:ea typeface="+mn-ea"/>
                <a:cs typeface="+mn-cs"/>
              </a:rPr>
              <a:t>.</a:t>
            </a:r>
          </a:p>
          <a:p>
            <a:pPr>
              <a:buFont typeface="Arial" pitchFamily="34" charset="0"/>
              <a:buChar char="•"/>
            </a:pPr>
            <a:endParaRPr lang="lt-LT" sz="1600" dirty="0"/>
          </a:p>
          <a:p>
            <a:pPr>
              <a:buFont typeface="Arial" pitchFamily="34" charset="0"/>
              <a:buChar char="•"/>
            </a:pPr>
            <a:r>
              <a:rPr lang="lt-LT" sz="1600" dirty="0" smtClean="0">
                <a:solidFill>
                  <a:schemeClr val="tx1"/>
                </a:solidFill>
                <a:latin typeface="+mn-lt"/>
                <a:ea typeface="+mn-ea"/>
                <a:cs typeface="+mn-cs"/>
              </a:rPr>
              <a:t> Paskutinis </a:t>
            </a:r>
            <a:r>
              <a:rPr lang="lt-LT" sz="1600" dirty="0">
                <a:solidFill>
                  <a:schemeClr val="tx1"/>
                </a:solidFill>
                <a:latin typeface="+mn-lt"/>
                <a:ea typeface="+mn-ea"/>
                <a:cs typeface="+mn-cs"/>
              </a:rPr>
              <a:t>posmas padvelkia ramybe, kurią sukelia visiškas apstulbimas, kokia visgi gamta galinga, kiek daug jausmų ir minčių ji mums sukelia, kaip sugeba mus paveikti: </a:t>
            </a:r>
            <a:r>
              <a:rPr lang="lt-LT" sz="1600" dirty="0" smtClean="0"/>
              <a:t/>
            </a:r>
            <a:br>
              <a:rPr lang="lt-LT" sz="1600" dirty="0" smtClean="0"/>
            </a:br>
            <a:r>
              <a:rPr lang="lt-LT" sz="1600" dirty="0">
                <a:solidFill>
                  <a:schemeClr val="tx1"/>
                </a:solidFill>
                <a:latin typeface="+mn-lt"/>
                <a:ea typeface="+mn-ea"/>
                <a:cs typeface="+mn-cs"/>
              </a:rPr>
              <a:t>“O medžiuos dega tylios žvakės -</a:t>
            </a:r>
            <a:r>
              <a:rPr lang="lt-LT" sz="1600" dirty="0" smtClean="0"/>
              <a:t/>
            </a:r>
            <a:br>
              <a:rPr lang="lt-LT" sz="1600" dirty="0" smtClean="0"/>
            </a:br>
            <a:r>
              <a:rPr lang="lt-LT" sz="1600" dirty="0">
                <a:solidFill>
                  <a:schemeClr val="tx1"/>
                </a:solidFill>
                <a:latin typeface="+mn-lt"/>
                <a:ea typeface="+mn-ea"/>
                <a:cs typeface="+mn-cs"/>
              </a:rPr>
              <a:t>Baltuos žieduos rausvi taškai, -</a:t>
            </a:r>
            <a:r>
              <a:rPr lang="lt-LT" sz="1600" dirty="0" smtClean="0"/>
              <a:t/>
            </a:r>
            <a:br>
              <a:rPr lang="lt-LT" sz="1600" dirty="0" smtClean="0"/>
            </a:br>
            <a:r>
              <a:rPr lang="lt-LT" sz="1600" dirty="0">
                <a:solidFill>
                  <a:schemeClr val="tx1"/>
                </a:solidFill>
                <a:latin typeface="+mn-lt"/>
                <a:ea typeface="+mn-ea"/>
                <a:cs typeface="+mn-cs"/>
              </a:rPr>
              <a:t>Ir pareini namo apakęs,</a:t>
            </a:r>
            <a:r>
              <a:rPr lang="lt-LT" sz="1600" dirty="0" smtClean="0"/>
              <a:t/>
            </a:r>
            <a:br>
              <a:rPr lang="lt-LT" sz="1600" dirty="0" smtClean="0"/>
            </a:br>
            <a:r>
              <a:rPr lang="lt-LT" sz="1600" dirty="0">
                <a:solidFill>
                  <a:schemeClr val="tx1"/>
                </a:solidFill>
                <a:latin typeface="+mn-lt"/>
                <a:ea typeface="+mn-ea"/>
                <a:cs typeface="+mn-cs"/>
              </a:rPr>
              <a:t>Ir plunksna rašalą taškai.”</a:t>
            </a:r>
            <a:endParaRPr lang="lt-LT" sz="1600" dirty="0"/>
          </a:p>
        </p:txBody>
      </p:sp>
      <p:pic>
        <p:nvPicPr>
          <p:cNvPr id="187394" name="Picture 2" descr="https://encrypted-tbn3.gstatic.com/images?q=tbn:ANd9GcSjv4LkmeObRCPg-0FiZ5PGxG-_tdWwX2BcN6IcVzgxNwHxgUd-"/>
          <p:cNvPicPr>
            <a:picLocks noChangeAspect="1" noChangeArrowheads="1"/>
          </p:cNvPicPr>
          <p:nvPr/>
        </p:nvPicPr>
        <p:blipFill>
          <a:blip r:embed="rId2" cstate="print"/>
          <a:srcRect/>
          <a:stretch>
            <a:fillRect/>
          </a:stretch>
        </p:blipFill>
        <p:spPr bwMode="auto">
          <a:xfrm>
            <a:off x="6215074" y="4429132"/>
            <a:ext cx="2238380" cy="2295526"/>
          </a:xfrm>
          <a:prstGeom prst="rect">
            <a:avLst/>
          </a:prstGeom>
          <a:ln>
            <a:noFill/>
          </a:ln>
          <a:effectLst>
            <a:softEdge rad="112500"/>
          </a:effectLst>
        </p:spPr>
      </p:pic>
    </p:spTree>
  </p:cSld>
  <p:clrMapOvr>
    <a:masterClrMapping/>
  </p:clrMapOvr>
  <p:transition>
    <p:cut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857324" y="357167"/>
            <a:ext cx="7286676" cy="857256"/>
          </a:xfrm>
        </p:spPr>
        <p:txBody>
          <a:bodyPr/>
          <a:lstStyle/>
          <a:p>
            <a:r>
              <a:rPr lang="lt-LT" sz="2800" dirty="0" smtClean="0"/>
              <a:t>Eilėraščio idėja ir vertybės:</a:t>
            </a:r>
            <a:endParaRPr lang="lt-LT" sz="2800" dirty="0"/>
          </a:p>
        </p:txBody>
      </p:sp>
      <p:sp>
        <p:nvSpPr>
          <p:cNvPr id="3" name="Teksto vietos rezervavimo ženklas 2"/>
          <p:cNvSpPr>
            <a:spLocks noGrp="1"/>
          </p:cNvSpPr>
          <p:nvPr>
            <p:ph type="body" idx="1"/>
          </p:nvPr>
        </p:nvSpPr>
        <p:spPr>
          <a:xfrm>
            <a:off x="1928762" y="2143116"/>
            <a:ext cx="7215238" cy="1500187"/>
          </a:xfrm>
        </p:spPr>
        <p:txBody>
          <a:bodyPr/>
          <a:lstStyle/>
          <a:p>
            <a:pPr>
              <a:buFont typeface="Arial" pitchFamily="34" charset="0"/>
              <a:buChar char="•"/>
            </a:pPr>
            <a:r>
              <a:rPr lang="lt-LT" dirty="0" smtClean="0"/>
              <a:t> Meilė gamtai.</a:t>
            </a:r>
          </a:p>
          <a:p>
            <a:pPr>
              <a:buFont typeface="Arial" pitchFamily="34" charset="0"/>
              <a:buChar char="•"/>
            </a:pPr>
            <a:endParaRPr lang="lt-LT" dirty="0"/>
          </a:p>
          <a:p>
            <a:pPr>
              <a:buFont typeface="Arial" pitchFamily="34" charset="0"/>
              <a:buChar char="•"/>
            </a:pPr>
            <a:r>
              <a:rPr lang="lt-LT" dirty="0" smtClean="0"/>
              <a:t> Analizuojami vidiniai herojaus išgyvenimai.</a:t>
            </a:r>
          </a:p>
          <a:p>
            <a:pPr>
              <a:buFont typeface="Arial" pitchFamily="34" charset="0"/>
              <a:buChar char="•"/>
            </a:pPr>
            <a:endParaRPr lang="lt-LT" dirty="0"/>
          </a:p>
          <a:p>
            <a:pPr>
              <a:buFont typeface="Arial" pitchFamily="34" charset="0"/>
              <a:buChar char="•"/>
            </a:pPr>
            <a:r>
              <a:rPr lang="lt-LT" dirty="0" smtClean="0">
                <a:solidFill>
                  <a:schemeClr val="tx1"/>
                </a:solidFill>
                <a:latin typeface="+mn-lt"/>
                <a:ea typeface="+mn-ea"/>
                <a:cs typeface="+mn-cs"/>
              </a:rPr>
              <a:t> Žymimas </a:t>
            </a:r>
            <a:r>
              <a:rPr lang="lt-LT" dirty="0" err="1">
                <a:solidFill>
                  <a:schemeClr val="tx1"/>
                </a:solidFill>
                <a:latin typeface="+mn-lt"/>
                <a:ea typeface="+mn-ea"/>
                <a:cs typeface="+mn-cs"/>
              </a:rPr>
              <a:t>pasakiškosios</a:t>
            </a:r>
            <a:r>
              <a:rPr lang="lt-LT" dirty="0">
                <a:solidFill>
                  <a:schemeClr val="tx1"/>
                </a:solidFill>
                <a:latin typeface="+mn-lt"/>
                <a:ea typeface="+mn-ea"/>
                <a:cs typeface="+mn-cs"/>
              </a:rPr>
              <a:t> tikrovės </a:t>
            </a:r>
            <a:r>
              <a:rPr lang="lt-LT" dirty="0" smtClean="0">
                <a:solidFill>
                  <a:schemeClr val="tx1"/>
                </a:solidFill>
                <a:latin typeface="+mn-lt"/>
                <a:ea typeface="+mn-ea"/>
                <a:cs typeface="+mn-cs"/>
              </a:rPr>
              <a:t>gimimas.</a:t>
            </a:r>
            <a:endParaRPr lang="lt-LT" dirty="0"/>
          </a:p>
        </p:txBody>
      </p:sp>
    </p:spTree>
  </p:cSld>
  <p:clrMapOvr>
    <a:masterClrMapping/>
  </p:clrMapOvr>
  <p:transition>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928794" y="357166"/>
            <a:ext cx="7072362" cy="1000132"/>
          </a:xfrm>
        </p:spPr>
        <p:txBody>
          <a:bodyPr/>
          <a:lstStyle/>
          <a:p>
            <a:r>
              <a:rPr lang="lt-LT" sz="2800" dirty="0" smtClean="0"/>
              <a:t>EILĖRAŠČIO KALBA:</a:t>
            </a:r>
            <a:endParaRPr lang="lt-LT" sz="2800" dirty="0"/>
          </a:p>
        </p:txBody>
      </p:sp>
      <p:sp>
        <p:nvSpPr>
          <p:cNvPr id="3" name="Teksto vietos rezervavimo ženklas 2"/>
          <p:cNvSpPr>
            <a:spLocks noGrp="1"/>
          </p:cNvSpPr>
          <p:nvPr>
            <p:ph type="body" idx="1"/>
          </p:nvPr>
        </p:nvSpPr>
        <p:spPr>
          <a:xfrm>
            <a:off x="1857356" y="3929066"/>
            <a:ext cx="7000924" cy="1500187"/>
          </a:xfrm>
        </p:spPr>
        <p:txBody>
          <a:bodyPr/>
          <a:lstStyle/>
          <a:p>
            <a:pPr>
              <a:buFont typeface="Arial" pitchFamily="34" charset="0"/>
              <a:buChar char="•"/>
            </a:pPr>
            <a:r>
              <a:rPr lang="lt-LT" sz="1600" dirty="0" smtClean="0">
                <a:solidFill>
                  <a:schemeClr val="tx1"/>
                </a:solidFill>
                <a:latin typeface="+mn-lt"/>
                <a:ea typeface="+mn-ea"/>
                <a:cs typeface="+mn-cs"/>
              </a:rPr>
              <a:t> H</a:t>
            </a:r>
            <a:r>
              <a:rPr lang="lt-LT" sz="1600" dirty="0">
                <a:solidFill>
                  <a:schemeClr val="tx1"/>
                </a:solidFill>
                <a:latin typeface="+mn-lt"/>
                <a:ea typeface="+mn-ea"/>
                <a:cs typeface="+mn-cs"/>
              </a:rPr>
              <a:t>. Radauskas, kaip ir kituose eilėraščiuose, remiasi transformacijos principu. </a:t>
            </a:r>
            <a:endParaRPr lang="lt-LT" sz="1600" dirty="0" smtClean="0">
              <a:solidFill>
                <a:schemeClr val="tx1"/>
              </a:solidFill>
              <a:latin typeface="+mn-lt"/>
              <a:ea typeface="+mn-ea"/>
              <a:cs typeface="+mn-cs"/>
            </a:endParaRPr>
          </a:p>
          <a:p>
            <a:pPr>
              <a:buFont typeface="Arial" pitchFamily="34" charset="0"/>
              <a:buChar char="•"/>
            </a:pPr>
            <a:endParaRPr lang="lt-LT" sz="1600" dirty="0"/>
          </a:p>
          <a:p>
            <a:pPr>
              <a:buFont typeface="Arial" pitchFamily="34" charset="0"/>
              <a:buChar char="•"/>
            </a:pPr>
            <a:r>
              <a:rPr lang="lt-LT" sz="1600" dirty="0" smtClean="0"/>
              <a:t> </a:t>
            </a:r>
            <a:r>
              <a:rPr lang="lt-LT" sz="1600" dirty="0">
                <a:solidFill>
                  <a:schemeClr val="tx1"/>
                </a:solidFill>
                <a:latin typeface="+mn-lt"/>
                <a:ea typeface="+mn-ea"/>
                <a:cs typeface="+mn-cs"/>
              </a:rPr>
              <a:t>Atsiranda uždaros erdvės detalės (stalai, knygos), dar labiau šį įspūdį sustiprina frazė ,,tvankūs vakarai“, veiksmažodis ,,alptų</a:t>
            </a:r>
            <a:r>
              <a:rPr lang="lt-LT" sz="1600" dirty="0" smtClean="0">
                <a:solidFill>
                  <a:schemeClr val="tx1"/>
                </a:solidFill>
                <a:latin typeface="+mn-lt"/>
                <a:ea typeface="+mn-ea"/>
                <a:cs typeface="+mn-cs"/>
              </a:rPr>
              <a:t>“.</a:t>
            </a:r>
          </a:p>
          <a:p>
            <a:pPr>
              <a:buFont typeface="Arial" pitchFamily="34" charset="0"/>
              <a:buChar char="•"/>
            </a:pPr>
            <a:endParaRPr lang="lt-LT" sz="1600" dirty="0"/>
          </a:p>
          <a:p>
            <a:pPr>
              <a:buFont typeface="Arial" pitchFamily="34" charset="0"/>
              <a:buChar char="•"/>
            </a:pPr>
            <a:r>
              <a:rPr lang="lt-LT" sz="1600" dirty="0" smtClean="0"/>
              <a:t> </a:t>
            </a:r>
            <a:r>
              <a:rPr lang="lt-LT" sz="1600" dirty="0">
                <a:solidFill>
                  <a:schemeClr val="tx1"/>
                </a:solidFill>
                <a:latin typeface="+mn-lt"/>
                <a:ea typeface="+mn-ea"/>
                <a:cs typeface="+mn-cs"/>
              </a:rPr>
              <a:t>Greta regimųjų įspūdžių ( ,,kad viskas degtų ir putotų“) suaktyvėja ir girdimieji. Pasigirsta čaižus paukščių švilpimas(ne čiulbėjimas), suskamba piktdžiugiškas noras ,,kol užkims</a:t>
            </a:r>
            <a:r>
              <a:rPr lang="lt-LT" sz="1600" dirty="0" smtClean="0">
                <a:solidFill>
                  <a:schemeClr val="tx1"/>
                </a:solidFill>
                <a:latin typeface="+mn-lt"/>
                <a:ea typeface="+mn-ea"/>
                <a:cs typeface="+mn-cs"/>
              </a:rPr>
              <a:t>“.</a:t>
            </a:r>
          </a:p>
          <a:p>
            <a:pPr>
              <a:buFont typeface="Arial" pitchFamily="34" charset="0"/>
              <a:buChar char="•"/>
            </a:pPr>
            <a:endParaRPr lang="lt-LT" sz="1600" dirty="0"/>
          </a:p>
          <a:p>
            <a:pPr>
              <a:buFont typeface="Arial" pitchFamily="34" charset="0"/>
              <a:buChar char="•"/>
            </a:pPr>
            <a:r>
              <a:rPr lang="lt-LT" sz="1600" dirty="0" smtClean="0"/>
              <a:t> </a:t>
            </a:r>
            <a:r>
              <a:rPr lang="lt-LT" sz="1600" dirty="0">
                <a:solidFill>
                  <a:schemeClr val="tx1"/>
                </a:solidFill>
                <a:latin typeface="+mn-lt"/>
                <a:ea typeface="+mn-ea"/>
                <a:cs typeface="+mn-cs"/>
              </a:rPr>
              <a:t>Drastiškų vaizdų ir garsų grandinę užbaigia raudančių motinų motyvas. Posmas baigiamas daugtaškiu- atrodo, viskas pamažu nurimsta, tolsta</a:t>
            </a:r>
            <a:r>
              <a:rPr lang="lt-LT" sz="1600" dirty="0" smtClean="0">
                <a:solidFill>
                  <a:schemeClr val="tx1"/>
                </a:solidFill>
                <a:latin typeface="+mn-lt"/>
                <a:ea typeface="+mn-ea"/>
                <a:cs typeface="+mn-cs"/>
              </a:rPr>
              <a:t>.</a:t>
            </a:r>
          </a:p>
          <a:p>
            <a:pPr>
              <a:buFont typeface="Arial" pitchFamily="34" charset="0"/>
              <a:buChar char="•"/>
            </a:pPr>
            <a:endParaRPr lang="lt-LT" sz="1600" dirty="0"/>
          </a:p>
          <a:p>
            <a:pPr>
              <a:buFont typeface="Arial" pitchFamily="34" charset="0"/>
              <a:buChar char="•"/>
            </a:pPr>
            <a:r>
              <a:rPr lang="lt-LT" sz="1600" dirty="0" smtClean="0"/>
              <a:t> </a:t>
            </a:r>
            <a:r>
              <a:rPr lang="lt-LT" sz="1600" dirty="0">
                <a:solidFill>
                  <a:schemeClr val="tx1"/>
                </a:solidFill>
                <a:latin typeface="+mn-lt"/>
                <a:ea typeface="+mn-ea"/>
                <a:cs typeface="+mn-cs"/>
              </a:rPr>
              <a:t>Finalinės strofos pradžioje ištartas jungtukas grąžina į realybę. </a:t>
            </a:r>
            <a:endParaRPr lang="lt-LT" sz="1600" dirty="0"/>
          </a:p>
        </p:txBody>
      </p:sp>
    </p:spTree>
  </p:cSld>
  <p:clrMapOvr>
    <a:masterClrMapping/>
  </p:clrMapOvr>
  <p:transition>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428860" y="285728"/>
            <a:ext cx="5214974" cy="584775"/>
          </a:xfrm>
          <a:prstGeom prst="rect">
            <a:avLst/>
          </a:prstGeom>
          <a:noFill/>
        </p:spPr>
        <p:txBody>
          <a:bodyPr wrap="square" rtlCol="0">
            <a:spAutoFit/>
          </a:bodyPr>
          <a:lstStyle/>
          <a:p>
            <a:pPr algn="l"/>
            <a:r>
              <a:rPr lang="lt-LT" sz="3200" dirty="0" smtClean="0"/>
              <a:t>LITERATŪRA:</a:t>
            </a:r>
            <a:endParaRPr lang="lt-LT" sz="3200" dirty="0"/>
          </a:p>
        </p:txBody>
      </p:sp>
      <p:sp>
        <p:nvSpPr>
          <p:cNvPr id="12" name="TextBox 11"/>
          <p:cNvSpPr txBox="1"/>
          <p:nvPr/>
        </p:nvSpPr>
        <p:spPr>
          <a:xfrm>
            <a:off x="1571572" y="1142985"/>
            <a:ext cx="7572428" cy="830997"/>
          </a:xfrm>
          <a:prstGeom prst="rect">
            <a:avLst/>
          </a:prstGeom>
          <a:noFill/>
        </p:spPr>
        <p:txBody>
          <a:bodyPr wrap="square" rtlCol="0">
            <a:spAutoFit/>
          </a:bodyPr>
          <a:lstStyle/>
          <a:p>
            <a:r>
              <a:rPr lang="lt-LT" dirty="0" smtClean="0">
                <a:hlinkClick r:id="rId3"/>
              </a:rPr>
              <a:t>http://day.lt/poezija/pavasaris/kastanas_pavasari</a:t>
            </a:r>
            <a:endParaRPr lang="lt-LT" dirty="0" smtClean="0"/>
          </a:p>
          <a:p>
            <a:endParaRPr lang="lt-LT" dirty="0"/>
          </a:p>
        </p:txBody>
      </p:sp>
      <p:sp>
        <p:nvSpPr>
          <p:cNvPr id="13" name="TextBox 12"/>
          <p:cNvSpPr txBox="1"/>
          <p:nvPr/>
        </p:nvSpPr>
        <p:spPr>
          <a:xfrm>
            <a:off x="1928794" y="1714488"/>
            <a:ext cx="7000924" cy="830997"/>
          </a:xfrm>
          <a:prstGeom prst="rect">
            <a:avLst/>
          </a:prstGeom>
          <a:noFill/>
        </p:spPr>
        <p:txBody>
          <a:bodyPr wrap="square" rtlCol="0">
            <a:spAutoFit/>
          </a:bodyPr>
          <a:lstStyle/>
          <a:p>
            <a:r>
              <a:rPr lang="lt-LT" dirty="0" smtClean="0">
                <a:hlinkClick r:id="rId4"/>
              </a:rPr>
              <a:t>http://www.studijos.lt/siukslynelis/referatas/11407/henrikas-radauskas-kastonas-pradeda-zydet</a:t>
            </a:r>
            <a:endParaRPr lang="lt-LT" dirty="0"/>
          </a:p>
        </p:txBody>
      </p:sp>
      <p:sp>
        <p:nvSpPr>
          <p:cNvPr id="14" name="TextBox 13"/>
          <p:cNvSpPr txBox="1"/>
          <p:nvPr/>
        </p:nvSpPr>
        <p:spPr>
          <a:xfrm>
            <a:off x="1643042" y="2643182"/>
            <a:ext cx="7286676" cy="1200329"/>
          </a:xfrm>
          <a:prstGeom prst="rect">
            <a:avLst/>
          </a:prstGeom>
          <a:noFill/>
        </p:spPr>
        <p:txBody>
          <a:bodyPr wrap="square" rtlCol="0">
            <a:spAutoFit/>
          </a:bodyPr>
          <a:lstStyle/>
          <a:p>
            <a:r>
              <a:rPr lang="lt-LT" dirty="0" smtClean="0">
                <a:hlinkClick r:id="rId5"/>
              </a:rPr>
              <a:t>http://www.mokslai.lt/referatai/analize/henriko-radausko-eilerascio-kastanas-pradeda-zydeti-analize-bei-interpretacija-puslapis2.html</a:t>
            </a:r>
            <a:endParaRPr lang="lt-LT" dirty="0"/>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powerpoint-template">
  <a:themeElements>
    <a:clrScheme name="">
      <a:dk1>
        <a:srgbClr val="5F5F5F"/>
      </a:dk1>
      <a:lt1>
        <a:srgbClr val="FFFFFF"/>
      </a:lt1>
      <a:dk2>
        <a:srgbClr val="5F5F5F"/>
      </a:dk2>
      <a:lt2>
        <a:srgbClr val="478E00"/>
      </a:lt2>
      <a:accent1>
        <a:srgbClr val="5EA400"/>
      </a:accent1>
      <a:accent2>
        <a:srgbClr val="92CC00"/>
      </a:accent2>
      <a:accent3>
        <a:srgbClr val="FFFFFF"/>
      </a:accent3>
      <a:accent4>
        <a:srgbClr val="505050"/>
      </a:accent4>
      <a:accent5>
        <a:srgbClr val="B6CFAA"/>
      </a:accent5>
      <a:accent6>
        <a:srgbClr val="84B900"/>
      </a:accent6>
      <a:hlink>
        <a:srgbClr val="B3E00B"/>
      </a:hlink>
      <a:folHlink>
        <a:srgbClr val="D1D1D1"/>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AF5612"/>
        </a:lt2>
        <a:accent1>
          <a:srgbClr val="CB882F"/>
        </a:accent1>
        <a:accent2>
          <a:srgbClr val="E7C432"/>
        </a:accent2>
        <a:accent3>
          <a:srgbClr val="FFFFFF"/>
        </a:accent3>
        <a:accent4>
          <a:srgbClr val="404040"/>
        </a:accent4>
        <a:accent5>
          <a:srgbClr val="E2C3AD"/>
        </a:accent5>
        <a:accent6>
          <a:srgbClr val="D1B12C"/>
        </a:accent6>
        <a:hlink>
          <a:srgbClr val="EECA3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9A5E40"/>
        </a:lt2>
        <a:accent1>
          <a:srgbClr val="AE7750"/>
        </a:accent1>
        <a:accent2>
          <a:srgbClr val="C08D60"/>
        </a:accent2>
        <a:accent3>
          <a:srgbClr val="FFFFFF"/>
        </a:accent3>
        <a:accent4>
          <a:srgbClr val="404040"/>
        </a:accent4>
        <a:accent5>
          <a:srgbClr val="D3BDB3"/>
        </a:accent5>
        <a:accent6>
          <a:srgbClr val="AE7F56"/>
        </a:accent6>
        <a:hlink>
          <a:srgbClr val="CCA47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1BB77"/>
        </a:lt2>
        <a:accent1>
          <a:srgbClr val="DBBA87"/>
        </a:accent1>
        <a:accent2>
          <a:srgbClr val="E0B265"/>
        </a:accent2>
        <a:accent3>
          <a:srgbClr val="FFFFFF"/>
        </a:accent3>
        <a:accent4>
          <a:srgbClr val="404040"/>
        </a:accent4>
        <a:accent5>
          <a:srgbClr val="EAD9C3"/>
        </a:accent5>
        <a:accent6>
          <a:srgbClr val="CBA15B"/>
        </a:accent6>
        <a:hlink>
          <a:srgbClr val="E9C27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3D3D3"/>
        </a:folHlink>
      </a:clrScheme>
      <a:clrMap bg1="lt1" tx1="dk1" bg2="lt2" tx2="dk2" accent1="accent1" accent2="accent2" accent3="accent3" accent4="accent4" accent5="accent5" accent6="accent6" hlink="hlink" folHlink="folHlink"/>
    </a:extraClrScheme>
    <a:extraClrScheme>
      <a:clrScheme name="powerpoint-template-24 14">
        <a:dk1>
          <a:srgbClr val="FFFFFF"/>
        </a:dk1>
        <a:lt1>
          <a:srgbClr val="FFFFFF"/>
        </a:lt1>
        <a:dk2>
          <a:srgbClr val="FFFFFF"/>
        </a:dk2>
        <a:lt2>
          <a:srgbClr val="45762A"/>
        </a:lt2>
        <a:accent1>
          <a:srgbClr val="42934C"/>
        </a:accent1>
        <a:accent2>
          <a:srgbClr val="34B66A"/>
        </a:accent2>
        <a:accent3>
          <a:srgbClr val="FFFFFF"/>
        </a:accent3>
        <a:accent4>
          <a:srgbClr val="DADADA"/>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5">
        <a:dk1>
          <a:srgbClr val="FFFFFF"/>
        </a:dk1>
        <a:lt1>
          <a:srgbClr val="FFFFFF"/>
        </a:lt1>
        <a:dk2>
          <a:srgbClr val="FFFFFF"/>
        </a:dk2>
        <a:lt2>
          <a:srgbClr val="55A6FE"/>
        </a:lt2>
        <a:accent1>
          <a:srgbClr val="71BBFF"/>
        </a:accent1>
        <a:accent2>
          <a:srgbClr val="74CCFF"/>
        </a:accent2>
        <a:accent3>
          <a:srgbClr val="FFFFFF"/>
        </a:accent3>
        <a:accent4>
          <a:srgbClr val="DADADA"/>
        </a:accent4>
        <a:accent5>
          <a:srgbClr val="BBDAFF"/>
        </a:accent5>
        <a:accent6>
          <a:srgbClr val="68B9E7"/>
        </a:accent6>
        <a:hlink>
          <a:srgbClr val="94D8FF"/>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6">
        <a:dk1>
          <a:srgbClr val="FFFFFF"/>
        </a:dk1>
        <a:lt1>
          <a:srgbClr val="FFFFFF"/>
        </a:lt1>
        <a:dk2>
          <a:srgbClr val="FFFFFF"/>
        </a:dk2>
        <a:lt2>
          <a:srgbClr val="4BA1FF"/>
        </a:lt2>
        <a:accent1>
          <a:srgbClr val="5DB2FF"/>
        </a:accent1>
        <a:accent2>
          <a:srgbClr val="65C8FF"/>
        </a:accent2>
        <a:accent3>
          <a:srgbClr val="FFFFFF"/>
        </a:accent3>
        <a:accent4>
          <a:srgbClr val="DADADA"/>
        </a:accent4>
        <a:accent5>
          <a:srgbClr val="B6D5FF"/>
        </a:accent5>
        <a:accent6>
          <a:srgbClr val="5BB5E7"/>
        </a:accent6>
        <a:hlink>
          <a:srgbClr val="87E1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295</TotalTime>
  <Words>427</Words>
  <Application>Microsoft Office PowerPoint</Application>
  <PresentationFormat>Demonstracija ekrane (4:3)</PresentationFormat>
  <Paragraphs>44</Paragraphs>
  <Slides>10</Slides>
  <Notes>2</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powerpoint-template</vt:lpstr>
      <vt:lpstr>Henrikas Radauskas  “KAŠTANAS PRADEDA ŽYDĖTI”</vt:lpstr>
      <vt:lpstr>Skaidrė 2</vt:lpstr>
      <vt:lpstr>PAVADINIMO REIKŠMĖ:</vt:lpstr>
      <vt:lpstr>EILĖRAŠČIO TEMA:</vt:lpstr>
      <vt:lpstr>EILĖRAŠČIO PASAULIS:</vt:lpstr>
      <vt:lpstr>EILĖRAŠČIO ŽMOGUS:</vt:lpstr>
      <vt:lpstr>EILĖRAŠČIO NUOTAIKA:</vt:lpstr>
      <vt:lpstr>Eilėraščio idėja ir vertybės:</vt:lpstr>
      <vt:lpstr>EILĖRAŠČIO KALBA:</vt:lpstr>
      <vt:lpstr>Skaidrė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Henrikas Radauskas  “KAŠTANAS PRADEDA ŽYDĖTI”</dc:title>
  <dc:creator>Vytaute</dc:creator>
  <cp:lastModifiedBy>Petras</cp:lastModifiedBy>
  <cp:revision>31</cp:revision>
  <dcterms:created xsi:type="dcterms:W3CDTF">2012-10-14T12:45:31Z</dcterms:created>
  <dcterms:modified xsi:type="dcterms:W3CDTF">2012-10-26T11:36:17Z</dcterms:modified>
</cp:coreProperties>
</file>