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1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8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2203BD-2E80-4320-B508-6DC73EFB15B0}" type="datetimeFigureOut">
              <a:rPr lang="lt-LT" smtClean="0"/>
              <a:pPr/>
              <a:t>2012.10.26</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2F240-2C5C-4CD2-AB9B-231FC8196FBC}"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10/26/2012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953000"/>
            <a:ext cx="7772400" cy="1470025"/>
          </a:xfrm>
        </p:spPr>
        <p:txBody>
          <a:bodyPr>
            <a:normAutofit/>
          </a:bodyPr>
          <a:lstStyle/>
          <a:p>
            <a:r>
              <a:rPr lang="lt-LT" sz="3200" dirty="0" smtClean="0"/>
              <a:t>Darbą ruošė </a:t>
            </a:r>
            <a:r>
              <a:rPr lang="lt-LT" sz="3200" dirty="0" smtClean="0"/>
              <a:t>:</a:t>
            </a:r>
            <a:r>
              <a:rPr lang="lt-LT" sz="3200" dirty="0" smtClean="0"/>
              <a:t/>
            </a:r>
            <a:br>
              <a:rPr lang="lt-LT" sz="3200" dirty="0" smtClean="0"/>
            </a:br>
            <a:r>
              <a:rPr lang="lt-LT" sz="3200" dirty="0" smtClean="0"/>
              <a:t> Aurelija </a:t>
            </a:r>
            <a:r>
              <a:rPr lang="lt-LT" sz="3200" dirty="0" smtClean="0"/>
              <a:t>  </a:t>
            </a:r>
            <a:endParaRPr lang="lt-LT" sz="3200" dirty="0"/>
          </a:p>
        </p:txBody>
      </p:sp>
      <p:sp>
        <p:nvSpPr>
          <p:cNvPr id="3" name="Subtitle 2"/>
          <p:cNvSpPr>
            <a:spLocks noGrp="1"/>
          </p:cNvSpPr>
          <p:nvPr>
            <p:ph type="subTitle" idx="1"/>
          </p:nvPr>
        </p:nvSpPr>
        <p:spPr>
          <a:xfrm>
            <a:off x="1600200" y="1600200"/>
            <a:ext cx="6172200" cy="1676400"/>
          </a:xfrm>
        </p:spPr>
        <p:txBody>
          <a:bodyPr>
            <a:noAutofit/>
          </a:bodyPr>
          <a:lstStyle/>
          <a:p>
            <a:pPr algn="ctr"/>
            <a:r>
              <a:rPr lang="lt-LT" sz="5400" b="1" dirty="0" smtClean="0">
                <a:solidFill>
                  <a:schemeClr val="tx1"/>
                </a:solidFill>
              </a:rPr>
              <a:t>Henrikas Radauskas “Homero jaunystė”</a:t>
            </a:r>
            <a:endParaRPr lang="lt-LT" sz="5400" b="1" dirty="0">
              <a:solidFill>
                <a:schemeClr val="tx1"/>
              </a:solidFill>
            </a:endParaRPr>
          </a:p>
        </p:txBody>
      </p:sp>
      <p:sp>
        <p:nvSpPr>
          <p:cNvPr id="4" name="Rectangle 3"/>
          <p:cNvSpPr/>
          <p:nvPr/>
        </p:nvSpPr>
        <p:spPr>
          <a:xfrm>
            <a:off x="381000" y="304800"/>
            <a:ext cx="8001000" cy="584775"/>
          </a:xfrm>
          <a:prstGeom prst="rect">
            <a:avLst/>
          </a:prstGeom>
        </p:spPr>
        <p:txBody>
          <a:bodyPr wrap="square">
            <a:spAutoFit/>
          </a:bodyPr>
          <a:lstStyle/>
          <a:p>
            <a:pPr algn="ctr"/>
            <a:r>
              <a:rPr lang="lt-LT" sz="3200" dirty="0" smtClean="0"/>
              <a:t>XXX</a:t>
            </a:r>
            <a:r>
              <a:rPr lang="lt-LT" sz="3200" dirty="0" smtClean="0"/>
              <a:t> </a:t>
            </a:r>
            <a:r>
              <a:rPr lang="lt-LT" sz="3200" dirty="0" smtClean="0"/>
              <a:t>gimnazija</a:t>
            </a:r>
            <a:endParaRPr lang="lt-LT"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008313" cy="1162050"/>
          </a:xfrm>
        </p:spPr>
        <p:txBody>
          <a:bodyPr>
            <a:normAutofit/>
          </a:bodyPr>
          <a:lstStyle/>
          <a:p>
            <a:r>
              <a:rPr lang="lt-LT" sz="1600" b="1" dirty="0" smtClean="0"/>
              <a:t>HOMERO JAUNYSTĖ</a:t>
            </a:r>
            <a:r>
              <a:rPr lang="lt-LT" dirty="0" smtClean="0"/>
              <a:t/>
            </a:r>
            <a:br>
              <a:rPr lang="lt-LT" dirty="0" smtClean="0"/>
            </a:br>
            <a:r>
              <a:rPr lang="lt-LT" dirty="0" smtClean="0"/>
              <a:t> </a:t>
            </a:r>
            <a:br>
              <a:rPr lang="lt-LT" dirty="0" smtClean="0"/>
            </a:br>
            <a:endParaRPr lang="lt-LT" dirty="0"/>
          </a:p>
        </p:txBody>
      </p:sp>
      <p:sp>
        <p:nvSpPr>
          <p:cNvPr id="4" name="Content Placeholder 3"/>
          <p:cNvSpPr>
            <a:spLocks noGrp="1"/>
          </p:cNvSpPr>
          <p:nvPr>
            <p:ph sz="half" idx="1"/>
          </p:nvPr>
        </p:nvSpPr>
        <p:spPr>
          <a:xfrm>
            <a:off x="381000" y="1004887"/>
            <a:ext cx="5111750" cy="5853113"/>
          </a:xfrm>
        </p:spPr>
        <p:txBody>
          <a:bodyPr>
            <a:normAutofit fontScale="55000" lnSpcReduction="20000"/>
          </a:bodyPr>
          <a:lstStyle/>
          <a:p>
            <a:pPr>
              <a:buNone/>
            </a:pPr>
            <a:r>
              <a:rPr lang="lt-LT" dirty="0" smtClean="0"/>
              <a:t>Aš gėriau putojantį pieną, </a:t>
            </a:r>
          </a:p>
          <a:p>
            <a:pPr>
              <a:buNone/>
            </a:pPr>
            <a:r>
              <a:rPr lang="lt-LT" dirty="0" smtClean="0"/>
              <a:t>Aš valgiau nežemišką duoną, </a:t>
            </a:r>
          </a:p>
          <a:p>
            <a:pPr>
              <a:buNone/>
            </a:pPr>
            <a:r>
              <a:rPr lang="lt-LT" dirty="0" smtClean="0"/>
              <a:t>Žiūrėjau į žėrinčią dieną:</a:t>
            </a:r>
          </a:p>
          <a:p>
            <a:pPr>
              <a:buNone/>
            </a:pPr>
            <a:r>
              <a:rPr lang="lt-LT" dirty="0" smtClean="0"/>
              <a:t>Į žydinčią gėlę raudoną.</a:t>
            </a:r>
          </a:p>
          <a:p>
            <a:pPr>
              <a:buNone/>
            </a:pPr>
            <a:r>
              <a:rPr lang="lt-LT" dirty="0" smtClean="0"/>
              <a:t> </a:t>
            </a:r>
          </a:p>
          <a:p>
            <a:pPr>
              <a:buNone/>
            </a:pPr>
            <a:r>
              <a:rPr lang="lt-LT" dirty="0" smtClean="0"/>
              <a:t>Man piemenys grojo vamzdeliais </a:t>
            </a:r>
          </a:p>
          <a:p>
            <a:pPr>
              <a:buNone/>
            </a:pPr>
            <a:r>
              <a:rPr lang="lt-LT" dirty="0" smtClean="0"/>
              <a:t>Pavėsyje aukšto platano, </a:t>
            </a:r>
          </a:p>
          <a:p>
            <a:pPr>
              <a:buNone/>
            </a:pPr>
            <a:r>
              <a:rPr lang="lt-LT" dirty="0" smtClean="0"/>
              <a:t>Ir bitės auksiniais indeliais </a:t>
            </a:r>
          </a:p>
          <a:p>
            <a:pPr>
              <a:buNone/>
            </a:pPr>
            <a:r>
              <a:rPr lang="lt-LT" dirty="0" smtClean="0"/>
              <a:t>Man kvepiantį medų gabeno.</a:t>
            </a:r>
          </a:p>
          <a:p>
            <a:pPr>
              <a:buNone/>
            </a:pPr>
            <a:endParaRPr lang="lt-LT" dirty="0" smtClean="0"/>
          </a:p>
          <a:p>
            <a:pPr>
              <a:buNone/>
            </a:pPr>
            <a:r>
              <a:rPr lang="lt-LT" dirty="0" smtClean="0"/>
              <a:t>O, kaip man beprotiškai sekės! </a:t>
            </a:r>
          </a:p>
          <a:p>
            <a:pPr>
              <a:buNone/>
            </a:pPr>
            <a:r>
              <a:rPr lang="lt-LT" dirty="0" smtClean="0"/>
              <a:t>Man vynuogės nokti skubėjo, </a:t>
            </a:r>
          </a:p>
          <a:p>
            <a:pPr>
              <a:buNone/>
            </a:pPr>
            <a:r>
              <a:rPr lang="lt-LT" dirty="0" smtClean="0"/>
              <a:t>Ir sunkios, įsirpusios kekės </a:t>
            </a:r>
          </a:p>
          <a:p>
            <a:pPr>
              <a:buNone/>
            </a:pPr>
            <a:r>
              <a:rPr lang="lt-LT" dirty="0" smtClean="0"/>
              <a:t>Laimingos prie lūpų virpėjo.</a:t>
            </a:r>
          </a:p>
          <a:p>
            <a:pPr>
              <a:buNone/>
            </a:pPr>
            <a:r>
              <a:rPr lang="lt-LT" dirty="0" smtClean="0"/>
              <a:t> </a:t>
            </a:r>
          </a:p>
          <a:p>
            <a:pPr>
              <a:buNone/>
            </a:pPr>
            <a:r>
              <a:rPr lang="lt-LT" dirty="0" smtClean="0"/>
              <a:t>Su lyra klajodami dviese, </a:t>
            </a:r>
          </a:p>
          <a:p>
            <a:pPr>
              <a:buNone/>
            </a:pPr>
            <a:r>
              <a:rPr lang="lt-LT" dirty="0" smtClean="0"/>
              <a:t>Mes karą ir kardą giedojom </a:t>
            </a:r>
          </a:p>
          <a:p>
            <a:pPr>
              <a:buNone/>
            </a:pPr>
            <a:r>
              <a:rPr lang="lt-LT" dirty="0" smtClean="0"/>
              <a:t>Ir vasarą aukštą ir šviesią </a:t>
            </a:r>
          </a:p>
          <a:p>
            <a:pPr>
              <a:buNone/>
            </a:pPr>
            <a:r>
              <a:rPr lang="lt-LT" dirty="0" smtClean="0"/>
              <a:t>Ir riedančią bangą po kojom.</a:t>
            </a:r>
          </a:p>
          <a:p>
            <a:pPr>
              <a:buNone/>
            </a:pPr>
            <a:r>
              <a:rPr lang="lt-LT" dirty="0" smtClean="0"/>
              <a:t> </a:t>
            </a:r>
          </a:p>
          <a:p>
            <a:pPr>
              <a:buNone/>
            </a:pPr>
            <a:r>
              <a:rPr lang="lt-LT" dirty="0" smtClean="0"/>
              <a:t>O žvaigždės, pradėjusios kilti, </a:t>
            </a:r>
          </a:p>
          <a:p>
            <a:pPr>
              <a:buNone/>
            </a:pPr>
            <a:r>
              <a:rPr lang="lt-LT" dirty="0" smtClean="0"/>
              <a:t>Ant jūros rankas auksines </a:t>
            </a:r>
          </a:p>
          <a:p>
            <a:pPr>
              <a:buNone/>
            </a:pPr>
            <a:r>
              <a:rPr lang="lt-LT" dirty="0" smtClean="0"/>
              <a:t>Uždėjo ir liepė nutilti, </a:t>
            </a:r>
          </a:p>
          <a:p>
            <a:pPr>
              <a:buNone/>
            </a:pPr>
            <a:r>
              <a:rPr lang="lt-LT" dirty="0" smtClean="0"/>
              <a:t>Kad ji neprikeltų manęs.</a:t>
            </a:r>
          </a:p>
          <a:p>
            <a:pPr>
              <a:buNone/>
            </a:pPr>
            <a:r>
              <a:rPr lang="lt-LT" dirty="0" smtClean="0"/>
              <a:t> </a:t>
            </a:r>
          </a:p>
          <a:p>
            <a:endParaRPr lang="lt-LT" dirty="0"/>
          </a:p>
        </p:txBody>
      </p:sp>
      <p:pic>
        <p:nvPicPr>
          <p:cNvPr id="1034" name="Picture 10" descr="http://4.bp.blogspot.com/_w15DKhJPaS8/TDn1Y0Q9KzI/AAAAAAAAAJg/RddhmPurmmM/s1600/ALIM0694.JPG"/>
          <p:cNvPicPr>
            <a:picLocks noChangeAspect="1" noChangeArrowheads="1"/>
          </p:cNvPicPr>
          <p:nvPr/>
        </p:nvPicPr>
        <p:blipFill>
          <a:blip r:embed="rId2" cstate="print"/>
          <a:srcRect/>
          <a:stretch>
            <a:fillRect/>
          </a:stretch>
        </p:blipFill>
        <p:spPr bwMode="auto">
          <a:xfrm>
            <a:off x="3124200" y="2438400"/>
            <a:ext cx="5562600" cy="400371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lt-LT" dirty="0" smtClean="0"/>
              <a:t>Pavadinimo reikšmė</a:t>
            </a:r>
            <a:endParaRPr lang="lt-LT" dirty="0"/>
          </a:p>
        </p:txBody>
      </p:sp>
      <p:sp>
        <p:nvSpPr>
          <p:cNvPr id="6" name="Content Placeholder 5"/>
          <p:cNvSpPr>
            <a:spLocks noGrp="1"/>
          </p:cNvSpPr>
          <p:nvPr>
            <p:ph sz="half" idx="1"/>
          </p:nvPr>
        </p:nvSpPr>
        <p:spPr/>
        <p:txBody>
          <a:bodyPr>
            <a:normAutofit fontScale="92500" lnSpcReduction="10000"/>
          </a:bodyPr>
          <a:lstStyle/>
          <a:p>
            <a:r>
              <a:rPr lang="lt-LT" dirty="0" smtClean="0"/>
              <a:t>Pavadinimas „Homero jaunystė“ nurodo lyrinio subjekto būseną, jautimąsi lyg valdovu. </a:t>
            </a:r>
          </a:p>
          <a:p>
            <a:r>
              <a:rPr lang="lt-LT" dirty="0" smtClean="0"/>
              <a:t>H. Radauskas Homero įvaizdžiu, atrodytų, nukelia į šį nežemišką Antikinį pasaulį patį lyrinį subjektą, nes pasaulis eilėraštyje idealizuojamas bei sudievinamas.</a:t>
            </a:r>
            <a:br>
              <a:rPr lang="lt-LT" dirty="0" smtClean="0"/>
            </a:br>
            <a:endParaRPr lang="lt-LT" dirty="0"/>
          </a:p>
        </p:txBody>
      </p:sp>
      <p:pic>
        <p:nvPicPr>
          <p:cNvPr id="23554" name="Picture 2" descr="http://www.muxart.lt/index.php?option=com_joomgallery&amp;func=watermark&amp;catid=20&amp;id=603&amp;Itemid=29"/>
          <p:cNvPicPr>
            <a:picLocks noChangeAspect="1" noChangeArrowheads="1"/>
          </p:cNvPicPr>
          <p:nvPr/>
        </p:nvPicPr>
        <p:blipFill>
          <a:blip r:embed="rId2" cstate="print"/>
          <a:srcRect/>
          <a:stretch>
            <a:fillRect/>
          </a:stretch>
        </p:blipFill>
        <p:spPr bwMode="auto">
          <a:xfrm>
            <a:off x="4572000" y="3276600"/>
            <a:ext cx="4343400" cy="290077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tema</a:t>
            </a:r>
            <a:endParaRPr lang="lt-LT" dirty="0"/>
          </a:p>
        </p:txBody>
      </p:sp>
      <p:sp>
        <p:nvSpPr>
          <p:cNvPr id="3" name="Content Placeholder 2"/>
          <p:cNvSpPr>
            <a:spLocks noGrp="1"/>
          </p:cNvSpPr>
          <p:nvPr>
            <p:ph sz="half" idx="1"/>
          </p:nvPr>
        </p:nvSpPr>
        <p:spPr>
          <a:xfrm>
            <a:off x="5105400" y="1600200"/>
            <a:ext cx="4038600" cy="4525963"/>
          </a:xfrm>
        </p:spPr>
        <p:txBody>
          <a:bodyPr>
            <a:normAutofit/>
          </a:bodyPr>
          <a:lstStyle/>
          <a:p>
            <a:r>
              <a:rPr lang="lt-LT" sz="3200" dirty="0" smtClean="0"/>
              <a:t>Jaunystė - pats geriausias, įdomiausias gyvenimo tarpsnis kada viskas galima, kada norisi jaustis valdovu, nieko neklausyti ir daryti tai, ko trokšti. </a:t>
            </a:r>
            <a:endParaRPr lang="lt-LT" sz="3200" dirty="0"/>
          </a:p>
        </p:txBody>
      </p:sp>
      <p:pic>
        <p:nvPicPr>
          <p:cNvPr id="22530" name="Picture 2" descr="http://freedomcounselingusa.com/wp/wp-content/uploads/2012/05/Freedom.jpg"/>
          <p:cNvPicPr>
            <a:picLocks noChangeAspect="1" noChangeArrowheads="1"/>
          </p:cNvPicPr>
          <p:nvPr/>
        </p:nvPicPr>
        <p:blipFill>
          <a:blip r:embed="rId2" cstate="print"/>
          <a:srcRect/>
          <a:stretch>
            <a:fillRect/>
          </a:stretch>
        </p:blipFill>
        <p:spPr bwMode="auto">
          <a:xfrm>
            <a:off x="914400" y="3048000"/>
            <a:ext cx="4116800" cy="329211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pasaulis</a:t>
            </a:r>
            <a:endParaRPr lang="lt-LT" dirty="0"/>
          </a:p>
        </p:txBody>
      </p:sp>
      <p:sp>
        <p:nvSpPr>
          <p:cNvPr id="3" name="Content Placeholder 2"/>
          <p:cNvSpPr>
            <a:spLocks noGrp="1"/>
          </p:cNvSpPr>
          <p:nvPr>
            <p:ph sz="half" idx="1"/>
          </p:nvPr>
        </p:nvSpPr>
        <p:spPr>
          <a:xfrm>
            <a:off x="457200" y="1905000"/>
            <a:ext cx="4038600" cy="4525963"/>
          </a:xfrm>
        </p:spPr>
        <p:txBody>
          <a:bodyPr>
            <a:noAutofit/>
          </a:bodyPr>
          <a:lstStyle/>
          <a:p>
            <a:r>
              <a:rPr lang="lt-LT" sz="2500" dirty="0" smtClean="0"/>
              <a:t>Eilėraštyje persipena antikinio pasaulio motyvai</a:t>
            </a:r>
            <a:r>
              <a:rPr lang="en-US" sz="2500" dirty="0" smtClean="0"/>
              <a:t>,</a:t>
            </a:r>
            <a:r>
              <a:rPr lang="lt-LT" sz="2400" dirty="0" smtClean="0"/>
              <a:t> kuriuose lyrinis subjektas tarsi „įrėmina“ savo gyvenimo tarpsnį- jaunystę</a:t>
            </a:r>
            <a:r>
              <a:rPr lang="en-US" sz="2400" dirty="0" smtClean="0"/>
              <a:t>.</a:t>
            </a:r>
          </a:p>
          <a:p>
            <a:r>
              <a:rPr lang="lt-LT" sz="2400" dirty="0" smtClean="0"/>
              <a:t> Eilėraščio erdvė</a:t>
            </a:r>
            <a:r>
              <a:rPr lang="en-US" sz="2400" dirty="0" smtClean="0"/>
              <a:t> </a:t>
            </a:r>
            <a:r>
              <a:rPr lang="lt-LT" sz="2400" dirty="0" smtClean="0"/>
              <a:t>- prabanga tviskantys namai, kuriuose lyrinis žmogus turėjo viską. </a:t>
            </a:r>
          </a:p>
        </p:txBody>
      </p:sp>
      <p:sp>
        <p:nvSpPr>
          <p:cNvPr id="4" name="Content Placeholder 3"/>
          <p:cNvSpPr>
            <a:spLocks noGrp="1"/>
          </p:cNvSpPr>
          <p:nvPr>
            <p:ph sz="half" idx="2"/>
          </p:nvPr>
        </p:nvSpPr>
        <p:spPr>
          <a:xfrm>
            <a:off x="4648200" y="1981200"/>
            <a:ext cx="4038600" cy="4525963"/>
          </a:xfrm>
        </p:spPr>
        <p:txBody>
          <a:bodyPr>
            <a:normAutofit/>
          </a:bodyPr>
          <a:lstStyle/>
          <a:p>
            <a:r>
              <a:rPr lang="lt-LT" dirty="0" smtClean="0"/>
              <a:t>Visi vaizdai labai dinamiški, juda</a:t>
            </a:r>
            <a:r>
              <a:rPr lang="en-US" dirty="0" smtClean="0"/>
              <a:t> </a:t>
            </a:r>
            <a:r>
              <a:rPr lang="en-US" dirty="0" err="1" smtClean="0"/>
              <a:t>ir</a:t>
            </a:r>
            <a:r>
              <a:rPr lang="lt-LT" dirty="0" smtClean="0"/>
              <a:t> keičiasi. Pasaulis nusidažo visomis vaivorykštės spalvomis, pražysta begaliniu grožiu: „žėrinti diena“, „šviesi banga”, ,,auksinės rankos”,   ,,žydinti gėlė raudona”.</a:t>
            </a:r>
            <a:r>
              <a:rPr lang="en-US" sz="3200" dirty="0" smtClean="0"/>
              <a:t> </a:t>
            </a:r>
            <a:r>
              <a:rPr lang="lt-LT" sz="3200" dirty="0" smtClean="0"/>
              <a:t> </a:t>
            </a:r>
          </a:p>
          <a:p>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žmogus</a:t>
            </a:r>
            <a:endParaRPr lang="lt-LT" dirty="0"/>
          </a:p>
        </p:txBody>
      </p:sp>
      <p:sp>
        <p:nvSpPr>
          <p:cNvPr id="3" name="Content Placeholder 2"/>
          <p:cNvSpPr>
            <a:spLocks noGrp="1"/>
          </p:cNvSpPr>
          <p:nvPr>
            <p:ph sz="half" idx="1"/>
          </p:nvPr>
        </p:nvSpPr>
        <p:spPr/>
        <p:txBody>
          <a:bodyPr>
            <a:normAutofit lnSpcReduction="10000"/>
          </a:bodyPr>
          <a:lstStyle/>
          <a:p>
            <a:r>
              <a:rPr lang="lt-LT" dirty="0" smtClean="0"/>
              <a:t>Lyrinis „aš“ jaučia beribį pasitenkinimą savimi. Jis netgi įsitikinęs aplinkinių nuolankumu. Viskas jam tarnauja. Ir ne tik žmonės, bet ir supanti gamta. Atrodo, jog žvaigždės verčia gamtą jam tarnauti. Antai net ir vynuogės sirpsta vien tik jam.</a:t>
            </a:r>
            <a:endParaRPr lang="lt-LT" dirty="0"/>
          </a:p>
        </p:txBody>
      </p:sp>
      <p:pic>
        <p:nvPicPr>
          <p:cNvPr id="20482" name="Picture 2" descr="http://www.civilsociety.co.uk/images/thumbs/happiness_250.jpg"/>
          <p:cNvPicPr>
            <a:picLocks noChangeAspect="1" noChangeArrowheads="1"/>
          </p:cNvPicPr>
          <p:nvPr/>
        </p:nvPicPr>
        <p:blipFill>
          <a:blip r:embed="rId2" cstate="print"/>
          <a:srcRect/>
          <a:stretch>
            <a:fillRect/>
          </a:stretch>
        </p:blipFill>
        <p:spPr bwMode="auto">
          <a:xfrm>
            <a:off x="4953000" y="2514600"/>
            <a:ext cx="3295650" cy="32956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nuotaika</a:t>
            </a:r>
            <a:endParaRPr lang="lt-LT" dirty="0"/>
          </a:p>
        </p:txBody>
      </p:sp>
      <p:sp>
        <p:nvSpPr>
          <p:cNvPr id="4" name="Content Placeholder 3"/>
          <p:cNvSpPr>
            <a:spLocks noGrp="1"/>
          </p:cNvSpPr>
          <p:nvPr>
            <p:ph sz="half" idx="1"/>
          </p:nvPr>
        </p:nvSpPr>
        <p:spPr/>
        <p:txBody>
          <a:bodyPr/>
          <a:lstStyle/>
          <a:p>
            <a:r>
              <a:rPr lang="lt-LT" dirty="0" smtClean="0"/>
              <a:t>Nuotaika yra optimistinė, pakylėta ir pastebimai auga su kiekvienu ištartu žodžiu vis greičiau ir greičiau kol lyrinis „aš“ supranta visa tai tik sapnavęs.</a:t>
            </a:r>
            <a:endParaRPr lang="lt-LT" dirty="0"/>
          </a:p>
        </p:txBody>
      </p:sp>
      <p:pic>
        <p:nvPicPr>
          <p:cNvPr id="4100" name="Picture 4" descr="http://www.sos03.lt/files/images/Sapnai.jpg"/>
          <p:cNvPicPr>
            <a:picLocks noChangeAspect="1" noChangeArrowheads="1"/>
          </p:cNvPicPr>
          <p:nvPr/>
        </p:nvPicPr>
        <p:blipFill>
          <a:blip r:embed="rId2" cstate="print"/>
          <a:srcRect/>
          <a:stretch>
            <a:fillRect/>
          </a:stretch>
        </p:blipFill>
        <p:spPr bwMode="auto">
          <a:xfrm>
            <a:off x="4572000" y="2971800"/>
            <a:ext cx="3924300" cy="341414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pPr algn="ctr"/>
            <a:r>
              <a:rPr lang="lt-LT" dirty="0" smtClean="0"/>
              <a:t>Idėja ir vertybės</a:t>
            </a:r>
            <a:endParaRPr lang="lt-LT" dirty="0"/>
          </a:p>
        </p:txBody>
      </p:sp>
      <p:sp>
        <p:nvSpPr>
          <p:cNvPr id="3" name="Content Placeholder 2"/>
          <p:cNvSpPr>
            <a:spLocks noGrp="1"/>
          </p:cNvSpPr>
          <p:nvPr>
            <p:ph sz="half" idx="1"/>
          </p:nvPr>
        </p:nvSpPr>
        <p:spPr>
          <a:xfrm>
            <a:off x="4876800" y="2209800"/>
            <a:ext cx="4038600" cy="4434840"/>
          </a:xfrm>
        </p:spPr>
        <p:txBody>
          <a:bodyPr/>
          <a:lstStyle/>
          <a:p>
            <a:r>
              <a:rPr lang="lt-LT" dirty="0" smtClean="0"/>
              <a:t>Žmogaus gyvenime gražiausias, įdomiausias gyvenimo tarpsnis yra jaunystė. Ji nepamirštama, o pats gyvenimas primena pasaką, kurioje viskas galima.</a:t>
            </a:r>
            <a:endParaRPr lang="lt-LT" dirty="0"/>
          </a:p>
        </p:txBody>
      </p:sp>
      <p:pic>
        <p:nvPicPr>
          <p:cNvPr id="3074" name="Picture 2" descr="http://mano.zebra.lt/profile/fotos/bonec/diary_49785075b0576.jpg"/>
          <p:cNvPicPr>
            <a:picLocks noChangeAspect="1" noChangeArrowheads="1"/>
          </p:cNvPicPr>
          <p:nvPr/>
        </p:nvPicPr>
        <p:blipFill>
          <a:blip r:embed="rId2" cstate="print"/>
          <a:srcRect/>
          <a:stretch>
            <a:fillRect/>
          </a:stretch>
        </p:blipFill>
        <p:spPr bwMode="auto">
          <a:xfrm>
            <a:off x="1143000" y="3124200"/>
            <a:ext cx="2581275" cy="29337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kalba</a:t>
            </a:r>
            <a:endParaRPr lang="lt-LT" dirty="0"/>
          </a:p>
        </p:txBody>
      </p:sp>
      <p:sp>
        <p:nvSpPr>
          <p:cNvPr id="4" name="Content Placeholder 3"/>
          <p:cNvSpPr>
            <a:spLocks noGrp="1"/>
          </p:cNvSpPr>
          <p:nvPr>
            <p:ph sz="half" idx="1"/>
          </p:nvPr>
        </p:nvSpPr>
        <p:spPr>
          <a:xfrm>
            <a:off x="457200" y="2057400"/>
            <a:ext cx="4038600" cy="4525963"/>
          </a:xfrm>
        </p:spPr>
        <p:txBody>
          <a:bodyPr>
            <a:normAutofit lnSpcReduction="10000"/>
          </a:bodyPr>
          <a:lstStyle/>
          <a:p>
            <a:r>
              <a:rPr lang="lt-LT" dirty="0" smtClean="0"/>
              <a:t>Eilėraštyje jaučiama vaizdinga kalba, pakylėta tonacija, gėrimasi kiekvienu žodžiu. </a:t>
            </a:r>
          </a:p>
          <a:p>
            <a:r>
              <a:rPr lang="lt-LT" dirty="0" smtClean="0"/>
              <a:t>Rimuojant kas antrą strofą hiperbolizuojamas įspūdis bei eilėraštis tampa plastiškesnis, lengviau suprantamas ir įsisavinamas skaitytojui. </a:t>
            </a:r>
            <a:r>
              <a:rPr lang="lt-LT" u="sng" dirty="0" smtClean="0"/>
              <a:t/>
            </a:r>
            <a:br>
              <a:rPr lang="lt-LT" u="sng" dirty="0" smtClean="0"/>
            </a:br>
            <a:endParaRPr lang="lt-LT" dirty="0"/>
          </a:p>
        </p:txBody>
      </p:sp>
      <p:pic>
        <p:nvPicPr>
          <p:cNvPr id="2054" name="Picture 6" descr="http://path.sirius-ru.net/img/rose_path_03.jpg"/>
          <p:cNvPicPr>
            <a:picLocks noChangeAspect="1" noChangeArrowheads="1"/>
          </p:cNvPicPr>
          <p:nvPr/>
        </p:nvPicPr>
        <p:blipFill>
          <a:blip r:embed="rId2" cstate="print"/>
          <a:srcRect/>
          <a:stretch>
            <a:fillRect/>
          </a:stretch>
        </p:blipFill>
        <p:spPr bwMode="auto">
          <a:xfrm>
            <a:off x="5436504" y="1905000"/>
            <a:ext cx="2716896" cy="44386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 </a:t>
            </a:r>
            <a:endParaRPr lang="lt-LT" dirty="0"/>
          </a:p>
        </p:txBody>
      </p:sp>
      <p:sp>
        <p:nvSpPr>
          <p:cNvPr id="6" name="Text Placeholder 5"/>
          <p:cNvSpPr>
            <a:spLocks noGrp="1"/>
          </p:cNvSpPr>
          <p:nvPr>
            <p:ph idx="1"/>
          </p:nvPr>
        </p:nvSpPr>
        <p:spPr/>
        <p:txBody>
          <a:bodyPr/>
          <a:lstStyle/>
          <a:p>
            <a:r>
              <a:rPr lang="lt-LT" dirty="0" smtClean="0"/>
              <a:t>www.kalbam.lt</a:t>
            </a: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431</TotalTime>
  <Words>309</Words>
  <Application>Microsoft Office PowerPoint</Application>
  <PresentationFormat>Demonstracija ekrane (4:3)</PresentationFormat>
  <Paragraphs>49</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Flow</vt:lpstr>
      <vt:lpstr>Darbą ruošė :  Aurelija   </vt:lpstr>
      <vt:lpstr>HOMERO JAUNYSTĖ   </vt:lpstr>
      <vt:lpstr>Pavadinimo reikšmė</vt:lpstr>
      <vt:lpstr>Eilėraščio tema</vt:lpstr>
      <vt:lpstr>Eilėraščio pasaulis</vt:lpstr>
      <vt:lpstr>Eilėraščio žmogus</vt:lpstr>
      <vt:lpstr>Eilėraščio nuotaika</vt:lpstr>
      <vt:lpstr>Idėja ir vertybės</vt:lpstr>
      <vt:lpstr>Eilėraščio kalba</vt:lpstr>
      <vt:lpstr>Šaltiniai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Kaltinėnų Aleksandro Stulginskio gimnazija</dc:title>
  <dc:creator>Andrius</dc:creator>
  <cp:lastModifiedBy>Petras</cp:lastModifiedBy>
  <cp:revision>43</cp:revision>
  <dcterms:created xsi:type="dcterms:W3CDTF">2006-08-16T00:00:00Z</dcterms:created>
  <dcterms:modified xsi:type="dcterms:W3CDTF">2012-10-26T11:31:28Z</dcterms:modified>
</cp:coreProperties>
</file>