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89" r:id="rId4"/>
    <p:sldId id="290" r:id="rId5"/>
    <p:sldId id="274" r:id="rId6"/>
    <p:sldId id="273" r:id="rId7"/>
    <p:sldId id="285" r:id="rId8"/>
    <p:sldId id="263" r:id="rId9"/>
    <p:sldId id="275" r:id="rId10"/>
    <p:sldId id="286" r:id="rId11"/>
    <p:sldId id="260" r:id="rId12"/>
    <p:sldId id="279" r:id="rId13"/>
    <p:sldId id="265" r:id="rId14"/>
    <p:sldId id="293" r:id="rId15"/>
    <p:sldId id="288" r:id="rId16"/>
    <p:sldId id="283" r:id="rId17"/>
    <p:sldId id="287" r:id="rId18"/>
    <p:sldId id="291" r:id="rId19"/>
    <p:sldId id="292" r:id="rId20"/>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DC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728" autoAdjust="0"/>
  </p:normalViewPr>
  <p:slideViewPr>
    <p:cSldViewPr>
      <p:cViewPr varScale="1">
        <p:scale>
          <a:sx n="67" d="100"/>
          <a:sy n="67" d="100"/>
        </p:scale>
        <p:origin x="-52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Spustelėję redag. ruoš. pavad.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23094421-EDDB-4E54-8624-3B5F2657D4F2}"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B0BE630C-1803-4067-A9B2-65EA9AF1D90D}" type="slidenum">
              <a:rPr lang="lt-LT" smtClean="0"/>
              <a:t>‹#›</a:t>
            </a:fld>
            <a:endParaRPr lang="lt-LT"/>
          </a:p>
        </p:txBody>
      </p:sp>
    </p:spTree>
    <p:extLst>
      <p:ext uri="{BB962C8B-B14F-4D97-AF65-F5344CB8AC3E}">
        <p14:creationId xmlns:p14="http://schemas.microsoft.com/office/powerpoint/2010/main" val="1071780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23094421-EDDB-4E54-8624-3B5F2657D4F2}"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B0BE630C-1803-4067-A9B2-65EA9AF1D90D}" type="slidenum">
              <a:rPr lang="lt-LT" smtClean="0"/>
              <a:t>‹#›</a:t>
            </a:fld>
            <a:endParaRPr lang="lt-LT"/>
          </a:p>
        </p:txBody>
      </p:sp>
    </p:spTree>
    <p:extLst>
      <p:ext uri="{BB962C8B-B14F-4D97-AF65-F5344CB8AC3E}">
        <p14:creationId xmlns:p14="http://schemas.microsoft.com/office/powerpoint/2010/main" val="2709673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23094421-EDDB-4E54-8624-3B5F2657D4F2}"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B0BE630C-1803-4067-A9B2-65EA9AF1D90D}" type="slidenum">
              <a:rPr lang="lt-LT" smtClean="0"/>
              <a:t>‹#›</a:t>
            </a:fld>
            <a:endParaRPr lang="lt-LT"/>
          </a:p>
        </p:txBody>
      </p:sp>
    </p:spTree>
    <p:extLst>
      <p:ext uri="{BB962C8B-B14F-4D97-AF65-F5344CB8AC3E}">
        <p14:creationId xmlns:p14="http://schemas.microsoft.com/office/powerpoint/2010/main" val="2213592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23094421-EDDB-4E54-8624-3B5F2657D4F2}" type="datetimeFigureOut">
              <a:rPr lang="lt-LT" smtClean="0"/>
              <a:t>2012.10.29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B0BE630C-1803-4067-A9B2-65EA9AF1D90D}" type="slidenum">
              <a:rPr lang="lt-LT" smtClean="0"/>
              <a:t>‹#›</a:t>
            </a:fld>
            <a:endParaRPr lang="lt-LT"/>
          </a:p>
        </p:txBody>
      </p:sp>
    </p:spTree>
    <p:extLst>
      <p:ext uri="{BB962C8B-B14F-4D97-AF65-F5344CB8AC3E}">
        <p14:creationId xmlns:p14="http://schemas.microsoft.com/office/powerpoint/2010/main" val="794808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23094421-EDDB-4E54-8624-3B5F2657D4F2}" type="datetimeFigureOut">
              <a:rPr lang="lt-LT" smtClean="0"/>
              <a:t>2012.10.29</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B0BE630C-1803-4067-A9B2-65EA9AF1D90D}" type="slidenum">
              <a:rPr lang="lt-LT" smtClean="0"/>
              <a:t>‹#›</a:t>
            </a:fld>
            <a:endParaRPr lang="lt-LT"/>
          </a:p>
        </p:txBody>
      </p:sp>
    </p:spTree>
    <p:extLst>
      <p:ext uri="{BB962C8B-B14F-4D97-AF65-F5344CB8AC3E}">
        <p14:creationId xmlns:p14="http://schemas.microsoft.com/office/powerpoint/2010/main" val="3115772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23094421-EDDB-4E54-8624-3B5F2657D4F2}" type="datetimeFigureOut">
              <a:rPr lang="lt-LT" smtClean="0"/>
              <a:t>2012.10.29</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B0BE630C-1803-4067-A9B2-65EA9AF1D90D}" type="slidenum">
              <a:rPr lang="lt-LT" smtClean="0"/>
              <a:t>‹#›</a:t>
            </a:fld>
            <a:endParaRPr lang="lt-LT"/>
          </a:p>
        </p:txBody>
      </p:sp>
    </p:spTree>
    <p:extLst>
      <p:ext uri="{BB962C8B-B14F-4D97-AF65-F5344CB8AC3E}">
        <p14:creationId xmlns:p14="http://schemas.microsoft.com/office/powerpoint/2010/main" val="633619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23094421-EDDB-4E54-8624-3B5F2657D4F2}" type="datetimeFigureOut">
              <a:rPr lang="lt-LT" smtClean="0"/>
              <a:t>2012.10.29</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B0BE630C-1803-4067-A9B2-65EA9AF1D90D}" type="slidenum">
              <a:rPr lang="lt-LT" smtClean="0"/>
              <a:t>‹#›</a:t>
            </a:fld>
            <a:endParaRPr lang="lt-LT"/>
          </a:p>
        </p:txBody>
      </p:sp>
    </p:spTree>
    <p:extLst>
      <p:ext uri="{BB962C8B-B14F-4D97-AF65-F5344CB8AC3E}">
        <p14:creationId xmlns:p14="http://schemas.microsoft.com/office/powerpoint/2010/main" val="3546589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23094421-EDDB-4E54-8624-3B5F2657D4F2}" type="datetimeFigureOut">
              <a:rPr lang="lt-LT" smtClean="0"/>
              <a:t>2012.10.29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B0BE630C-1803-4067-A9B2-65EA9AF1D90D}" type="slidenum">
              <a:rPr lang="lt-LT" smtClean="0"/>
              <a:t>‹#›</a:t>
            </a:fld>
            <a:endParaRPr lang="lt-LT"/>
          </a:p>
        </p:txBody>
      </p:sp>
    </p:spTree>
    <p:extLst>
      <p:ext uri="{BB962C8B-B14F-4D97-AF65-F5344CB8AC3E}">
        <p14:creationId xmlns:p14="http://schemas.microsoft.com/office/powerpoint/2010/main" val="3016132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23094421-EDDB-4E54-8624-3B5F2657D4F2}" type="datetimeFigureOut">
              <a:rPr lang="lt-LT" smtClean="0"/>
              <a:t>2012.10.29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B0BE630C-1803-4067-A9B2-65EA9AF1D90D}" type="slidenum">
              <a:rPr lang="lt-LT" smtClean="0"/>
              <a:t>‹#›</a:t>
            </a:fld>
            <a:endParaRPr lang="lt-LT"/>
          </a:p>
        </p:txBody>
      </p:sp>
    </p:spTree>
    <p:extLst>
      <p:ext uri="{BB962C8B-B14F-4D97-AF65-F5344CB8AC3E}">
        <p14:creationId xmlns:p14="http://schemas.microsoft.com/office/powerpoint/2010/main" val="1523023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23094421-EDDB-4E54-8624-3B5F2657D4F2}"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B0BE630C-1803-4067-A9B2-65EA9AF1D90D}" type="slidenum">
              <a:rPr lang="lt-LT" smtClean="0"/>
              <a:t>‹#›</a:t>
            </a:fld>
            <a:endParaRPr lang="lt-LT"/>
          </a:p>
        </p:txBody>
      </p:sp>
    </p:spTree>
    <p:extLst>
      <p:ext uri="{BB962C8B-B14F-4D97-AF65-F5344CB8AC3E}">
        <p14:creationId xmlns:p14="http://schemas.microsoft.com/office/powerpoint/2010/main" val="4146431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23094421-EDDB-4E54-8624-3B5F2657D4F2}"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B0BE630C-1803-4067-A9B2-65EA9AF1D90D}" type="slidenum">
              <a:rPr lang="lt-LT" smtClean="0"/>
              <a:t>‹#›</a:t>
            </a:fld>
            <a:endParaRPr lang="lt-LT"/>
          </a:p>
        </p:txBody>
      </p:sp>
    </p:spTree>
    <p:extLst>
      <p:ext uri="{BB962C8B-B14F-4D97-AF65-F5344CB8AC3E}">
        <p14:creationId xmlns:p14="http://schemas.microsoft.com/office/powerpoint/2010/main" val="884125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5400000" scaled="0"/>
          <a:tileRect/>
        </a:grad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094421-EDDB-4E54-8624-3B5F2657D4F2}" type="datetimeFigureOut">
              <a:rPr lang="lt-LT" smtClean="0"/>
              <a:t>2012.10.29</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BE630C-1803-4067-A9B2-65EA9AF1D90D}" type="slidenum">
              <a:rPr lang="lt-LT" smtClean="0"/>
              <a:t>‹#›</a:t>
            </a:fld>
            <a:endParaRPr lang="lt-LT"/>
          </a:p>
        </p:txBody>
      </p:sp>
    </p:spTree>
    <p:extLst>
      <p:ext uri="{BB962C8B-B14F-4D97-AF65-F5344CB8AC3E}">
        <p14:creationId xmlns:p14="http://schemas.microsoft.com/office/powerpoint/2010/main" val="37636951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251520" y="2708920"/>
            <a:ext cx="8568952" cy="2736304"/>
          </a:xfrm>
          <a:solidFill>
            <a:schemeClr val="bg1"/>
          </a:solidFill>
          <a:ln w="76200">
            <a:solidFill>
              <a:schemeClr val="tx2">
                <a:lumMod val="75000"/>
              </a:schemeClr>
            </a:solidFill>
          </a:ln>
        </p:spPr>
        <p:txBody>
          <a:bodyPr>
            <a:normAutofit/>
          </a:bodyPr>
          <a:lstStyle/>
          <a:p>
            <a:r>
              <a:rPr lang="lt-LT" sz="2800" b="1" i="1" dirty="0">
                <a:latin typeface="Times New Roman" pitchFamily="18" charset="0"/>
                <a:cs typeface="Times New Roman" pitchFamily="18" charset="0"/>
              </a:rPr>
              <a:t>Pasakojimas apie ištikimą </a:t>
            </a:r>
            <a:r>
              <a:rPr lang="lt-LT" sz="2800" b="1" i="1" dirty="0" smtClean="0">
                <a:latin typeface="Times New Roman" pitchFamily="18" charset="0"/>
                <a:cs typeface="Times New Roman" pitchFamily="18" charset="0"/>
              </a:rPr>
              <a:t>žmoną </a:t>
            </a:r>
            <a:r>
              <a:rPr lang="lt-LT" sz="2800" dirty="0" smtClean="0">
                <a:latin typeface="Times New Roman" pitchFamily="18" charset="0"/>
                <a:cs typeface="Times New Roman" pitchFamily="18" charset="0"/>
              </a:rPr>
              <a:t>yra indų epe </a:t>
            </a:r>
            <a:r>
              <a:rPr lang="en-US" sz="2800" i="1" dirty="0" smtClean="0">
                <a:latin typeface="Times New Roman" pitchFamily="18" charset="0"/>
                <a:cs typeface="Times New Roman" pitchFamily="18" charset="0"/>
              </a:rPr>
              <a:t>Mahabharata</a:t>
            </a:r>
            <a:r>
              <a:rPr lang="lt-LT" sz="2800" dirty="0" smtClean="0">
                <a:latin typeface="Times New Roman" pitchFamily="18" charset="0"/>
                <a:cs typeface="Times New Roman" pitchFamily="18" charset="0"/>
              </a:rPr>
              <a:t> (skyrius  „Miško knyga“. Istoriją apie Savitrę pasakoja senas atsiskyrėlis Draupadės vyrui Judhišthirai ).</a:t>
            </a:r>
            <a:endParaRPr lang="lt-LT" sz="2800" dirty="0">
              <a:latin typeface="Times New Roman" pitchFamily="18" charset="0"/>
              <a:cs typeface="Times New Roman" pitchFamily="18" charset="0"/>
            </a:endParaRPr>
          </a:p>
        </p:txBody>
      </p:sp>
      <p:sp>
        <p:nvSpPr>
          <p:cNvPr id="3" name="Antrinis pavadinimas 2"/>
          <p:cNvSpPr>
            <a:spLocks noGrp="1"/>
          </p:cNvSpPr>
          <p:nvPr>
            <p:ph type="subTitle" idx="1"/>
          </p:nvPr>
        </p:nvSpPr>
        <p:spPr>
          <a:xfrm>
            <a:off x="395536" y="332656"/>
            <a:ext cx="8352928" cy="1296144"/>
          </a:xfrm>
          <a:solidFill>
            <a:schemeClr val="bg1"/>
          </a:solidFill>
          <a:ln w="76200">
            <a:solidFill>
              <a:schemeClr val="accent1"/>
            </a:solidFill>
          </a:ln>
        </p:spPr>
        <p:txBody>
          <a:bodyPr>
            <a:noAutofit/>
          </a:bodyPr>
          <a:lstStyle/>
          <a:p>
            <a:r>
              <a:rPr lang="lt-LT" sz="5400" b="1" i="1" dirty="0" smtClean="0">
                <a:solidFill>
                  <a:schemeClr val="tx1"/>
                </a:solidFill>
                <a:latin typeface="Times New Roman" pitchFamily="18" charset="0"/>
                <a:cs typeface="Times New Roman" pitchFamily="18" charset="0"/>
              </a:rPr>
              <a:t>Mahabharata</a:t>
            </a:r>
            <a:endParaRPr lang="lt-LT" sz="5400" b="1" i="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0502949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292080" y="260648"/>
            <a:ext cx="3636404" cy="6192688"/>
          </a:xfrm>
          <a:solidFill>
            <a:schemeClr val="bg1"/>
          </a:solidFill>
          <a:ln w="76200">
            <a:solidFill>
              <a:schemeClr val="accent1">
                <a:lumMod val="75000"/>
              </a:schemeClr>
            </a:solidFill>
          </a:ln>
        </p:spPr>
        <p:txBody>
          <a:bodyPr>
            <a:normAutofit fontScale="77500" lnSpcReduction="20000"/>
          </a:bodyPr>
          <a:lstStyle/>
          <a:p>
            <a:pPr marL="0" indent="0" algn="just">
              <a:buNone/>
            </a:pPr>
            <a:r>
              <a:rPr lang="lt-LT" dirty="0" smtClean="0">
                <a:latin typeface="Times New Roman" pitchFamily="18" charset="0"/>
                <a:cs typeface="Times New Roman" pitchFamily="18" charset="0"/>
              </a:rPr>
              <a:t>- Man </a:t>
            </a:r>
            <a:r>
              <a:rPr lang="lt-LT" dirty="0">
                <a:latin typeface="Times New Roman" pitchFamily="18" charset="0"/>
                <a:cs typeface="Times New Roman" pitchFamily="18" charset="0"/>
              </a:rPr>
              <a:t>skaudu matyti, kaip vargsta mano garbingoji žmona, nekalta ir tauri moteris. Ji pati savo noru išėjo su manim į tremtį ir dabar kenčia baisų skurdą. Ar girdėjai, garbusis žmogau, kad kokia nors kita moteris būtų taip kentėjusi vien už tai, jog pasirinko doros kelią?</a:t>
            </a:r>
          </a:p>
          <a:p>
            <a:pPr marL="0" indent="0" algn="just">
              <a:buNone/>
            </a:pPr>
            <a:r>
              <a:rPr lang="lt-LT" dirty="0">
                <a:latin typeface="Times New Roman" pitchFamily="18" charset="0"/>
                <a:cs typeface="Times New Roman" pitchFamily="18" charset="0"/>
              </a:rPr>
              <a:t> - Taip. Girdėjau istoriją apie Savitrę, kuriai teko iškentėti skaudžius likimo smūgius vien už tai, kad buvo ištikima vyrui.</a:t>
            </a:r>
          </a:p>
          <a:p>
            <a:pPr marL="0" indent="0" algn="just">
              <a:buNone/>
            </a:pPr>
            <a:r>
              <a:rPr lang="lt-LT" dirty="0">
                <a:latin typeface="Times New Roman" pitchFamily="18" charset="0"/>
                <a:cs typeface="Times New Roman" pitchFamily="18" charset="0"/>
              </a:rPr>
              <a:t> - Papasakok mums apie ją, kilnusis žmogau,  - paprašė Draupadė.</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985" y="1484784"/>
            <a:ext cx="4800534" cy="3600400"/>
          </a:xfrm>
          <a:prstGeom prst="rect">
            <a:avLst/>
          </a:prstGeom>
          <a:noFill/>
          <a:ln w="5715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tačiakampis 1"/>
          <p:cNvSpPr/>
          <p:nvPr/>
        </p:nvSpPr>
        <p:spPr>
          <a:xfrm>
            <a:off x="256109" y="260648"/>
            <a:ext cx="4800533" cy="461665"/>
          </a:xfrm>
          <a:prstGeom prst="rect">
            <a:avLst/>
          </a:prstGeom>
          <a:solidFill>
            <a:schemeClr val="bg1"/>
          </a:solidFill>
          <a:ln w="57150">
            <a:solidFill>
              <a:schemeClr val="accent1">
                <a:lumMod val="75000"/>
              </a:schemeClr>
            </a:solidFill>
          </a:ln>
        </p:spPr>
        <p:txBody>
          <a:bodyPr wrap="square">
            <a:spAutoFit/>
          </a:bodyPr>
          <a:lstStyle/>
          <a:p>
            <a:pPr algn="ctr"/>
            <a:r>
              <a:rPr lang="lt-LT" sz="2400" b="1" dirty="0">
                <a:latin typeface="Times New Roman" pitchFamily="18" charset="0"/>
                <a:cs typeface="Times New Roman" pitchFamily="18" charset="0"/>
              </a:rPr>
              <a:t>Pasakojimas apie ištikimą žmoną</a:t>
            </a:r>
          </a:p>
        </p:txBody>
      </p:sp>
    </p:spTree>
    <p:extLst>
      <p:ext uri="{BB962C8B-B14F-4D97-AF65-F5344CB8AC3E}">
        <p14:creationId xmlns:p14="http://schemas.microsoft.com/office/powerpoint/2010/main" val="39907050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23528" y="274638"/>
            <a:ext cx="8496944" cy="706090"/>
          </a:xfrm>
          <a:solidFill>
            <a:schemeClr val="bg1"/>
          </a:solidFill>
          <a:ln w="76200">
            <a:solidFill>
              <a:schemeClr val="accent1">
                <a:lumMod val="75000"/>
              </a:schemeClr>
            </a:solidFill>
          </a:ln>
        </p:spPr>
        <p:txBody>
          <a:bodyPr>
            <a:normAutofit fontScale="90000"/>
          </a:bodyPr>
          <a:lstStyle/>
          <a:p>
            <a:r>
              <a:rPr lang="lt-LT" i="1" dirty="0">
                <a:latin typeface="Times New Roman" pitchFamily="18" charset="0"/>
                <a:cs typeface="Times New Roman" pitchFamily="18" charset="0"/>
              </a:rPr>
              <a:t>Pasakojimas apie ištikimą žmoną </a:t>
            </a:r>
          </a:p>
        </p:txBody>
      </p:sp>
      <p:sp>
        <p:nvSpPr>
          <p:cNvPr id="3" name="Turinio vietos rezervavimo ženklas 2"/>
          <p:cNvSpPr>
            <a:spLocks noGrp="1"/>
          </p:cNvSpPr>
          <p:nvPr>
            <p:ph idx="1"/>
          </p:nvPr>
        </p:nvSpPr>
        <p:spPr>
          <a:xfrm>
            <a:off x="323528" y="1268760"/>
            <a:ext cx="8496944" cy="5256584"/>
          </a:xfrm>
          <a:solidFill>
            <a:schemeClr val="bg1"/>
          </a:solidFill>
          <a:ln w="76200">
            <a:solidFill>
              <a:schemeClr val="accent1">
                <a:lumMod val="75000"/>
              </a:schemeClr>
            </a:solidFill>
          </a:ln>
        </p:spPr>
        <p:txBody>
          <a:bodyPr>
            <a:normAutofit fontScale="77500" lnSpcReduction="20000"/>
          </a:bodyPr>
          <a:lstStyle/>
          <a:p>
            <a:pPr marL="0" indent="0" algn="just">
              <a:buNone/>
            </a:pPr>
            <a:r>
              <a:rPr lang="lt-LT" dirty="0">
                <a:latin typeface="akademinisLT" pitchFamily="18" charset="0"/>
              </a:rPr>
              <a:t>Ir jie išgirdo tokį pasakojimą:</a:t>
            </a:r>
          </a:p>
          <a:p>
            <a:pPr marL="0" indent="0" algn="just">
              <a:buNone/>
            </a:pPr>
            <a:r>
              <a:rPr lang="lt-LT" dirty="0">
                <a:latin typeface="akademinisLT" pitchFamily="18" charset="0"/>
              </a:rPr>
              <a:t> - Vienoje šalyje gyveno jau nebejaunas valdovas, kuris vis dar neturėjo vaikų. Kad susilauktų palikuonių, jis deivei Savitrei atnašavo šimtą tūkstančių aukų. Kartą iš aukojimo laužo liepsnų pasirodė pati deivė.</a:t>
            </a:r>
          </a:p>
          <a:p>
            <a:pPr marL="0" indent="0" algn="just">
              <a:buNone/>
            </a:pPr>
            <a:r>
              <a:rPr lang="lt-LT" dirty="0">
                <a:latin typeface="akademinisLT" pitchFamily="18" charset="0"/>
              </a:rPr>
              <a:t> - Ko ketini manęs prašyti, kad taip atkakliai atnašauji man aukas?  - paklausė ji karaliaus, kuris stovėjo žemai nulenkęs galvą.</a:t>
            </a:r>
          </a:p>
          <a:p>
            <a:pPr marL="0" indent="0" algn="just">
              <a:buNone/>
            </a:pPr>
            <a:r>
              <a:rPr lang="lt-LT" dirty="0">
                <a:latin typeface="akademinisLT" pitchFamily="18" charset="0"/>
              </a:rPr>
              <a:t> - Noriu turėti daug sūnų  - mano giminės pratęsėjų,  - atsakė jis deivei.</a:t>
            </a:r>
          </a:p>
          <a:p>
            <a:pPr marL="0" indent="0" algn="just">
              <a:buNone/>
            </a:pPr>
            <a:r>
              <a:rPr lang="lt-LT" dirty="0">
                <a:latin typeface="akademinisLT" pitchFamily="18" charset="0"/>
              </a:rPr>
              <a:t>           - Ne, sūnų tu neturėsi, bet graži kaip aušra duktė greitai papuoš tavo giminę,  - tarė deivė.</a:t>
            </a:r>
          </a:p>
          <a:p>
            <a:pPr marL="0" indent="0" algn="just">
              <a:buNone/>
            </a:pPr>
            <a:r>
              <a:rPr lang="lt-LT" dirty="0" smtClean="0">
                <a:latin typeface="akademinisLT" pitchFamily="18" charset="0"/>
              </a:rPr>
              <a:t> </a:t>
            </a:r>
            <a:r>
              <a:rPr lang="lt-LT" dirty="0">
                <a:latin typeface="akademinisLT" pitchFamily="18" charset="0"/>
              </a:rPr>
              <a:t>Ir tikrai valdovas greitai susilaukė dukters. Deivės, kuri suteikė jai gyvybę, garbei jis pavadino ją Savitre. </a:t>
            </a:r>
          </a:p>
        </p:txBody>
      </p:sp>
    </p:spTree>
    <p:extLst>
      <p:ext uri="{BB962C8B-B14F-4D97-AF65-F5344CB8AC3E}">
        <p14:creationId xmlns:p14="http://schemas.microsoft.com/office/powerpoint/2010/main" val="18088778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499992" y="213246"/>
            <a:ext cx="4330824" cy="720080"/>
          </a:xfrm>
          <a:solidFill>
            <a:schemeClr val="bg1"/>
          </a:solidFill>
          <a:ln w="76200">
            <a:solidFill>
              <a:schemeClr val="accent1">
                <a:lumMod val="75000"/>
              </a:schemeClr>
            </a:solidFill>
          </a:ln>
        </p:spPr>
        <p:txBody>
          <a:bodyPr/>
          <a:lstStyle/>
          <a:p>
            <a:pPr marL="0" indent="0">
              <a:buNone/>
            </a:pPr>
            <a:r>
              <a:rPr lang="lt-LT" i="1" dirty="0" smtClean="0">
                <a:latin typeface="Times New Roman" pitchFamily="18" charset="0"/>
                <a:cs typeface="Times New Roman" pitchFamily="18" charset="0"/>
              </a:rPr>
              <a:t>Draupadė ir Judhišthira </a:t>
            </a:r>
            <a:endParaRPr lang="lt-LT" i="1" dirty="0">
              <a:latin typeface="Times New Roman" pitchFamily="18" charset="0"/>
              <a:cs typeface="Times New Roman" pitchFamily="18" charset="0"/>
            </a:endParaRPr>
          </a:p>
        </p:txBody>
      </p:sp>
      <p:pic>
        <p:nvPicPr>
          <p:cNvPr id="1026" name="Picture 2" descr="C:\Documents and Settings\Antanas\Desktop\Clipboard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3953227" cy="6408712"/>
          </a:xfrm>
          <a:prstGeom prst="rect">
            <a:avLst/>
          </a:prstGeom>
          <a:noFill/>
          <a:ln w="76200">
            <a:solidFill>
              <a:schemeClr val="accent1">
                <a:lumMod val="75000"/>
              </a:schemeClr>
            </a:solidFill>
          </a:ln>
          <a:extLst>
            <a:ext uri="{909E8E84-426E-40DD-AFC4-6F175D3DCCD1}">
              <a14:hiddenFill xmlns:a14="http://schemas.microsoft.com/office/drawing/2010/main">
                <a:solidFill>
                  <a:srgbClr val="FFFFFF"/>
                </a:solidFill>
              </a14:hiddenFill>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187639"/>
            <a:ext cx="3874525" cy="5318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88151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004048" y="188640"/>
            <a:ext cx="3888432" cy="748680"/>
          </a:xfrm>
          <a:solidFill>
            <a:schemeClr val="bg1"/>
          </a:solidFill>
          <a:ln w="76200">
            <a:solidFill>
              <a:schemeClr val="accent1">
                <a:lumMod val="75000"/>
              </a:schemeClr>
            </a:solidFill>
          </a:ln>
        </p:spPr>
        <p:txBody>
          <a:bodyPr/>
          <a:lstStyle/>
          <a:p>
            <a:pPr marL="0" indent="0" algn="ctr">
              <a:buNone/>
            </a:pPr>
            <a:r>
              <a:rPr lang="lt-LT" dirty="0" smtClean="0">
                <a:latin typeface="Times New Roman" pitchFamily="18" charset="0"/>
                <a:cs typeface="Times New Roman" pitchFamily="18" charset="0"/>
              </a:rPr>
              <a:t>Satjavanas ir Savitrė</a:t>
            </a:r>
            <a:endParaRPr lang="lt-LT" dirty="0">
              <a:latin typeface="Times New Roman" pitchFamily="18" charset="0"/>
              <a:cs typeface="Times New Roman" pitchFamily="18" charset="0"/>
            </a:endParaRP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3" y="188640"/>
            <a:ext cx="4601471" cy="6552728"/>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urinio vietos rezervavimo ženklas 2"/>
          <p:cNvSpPr txBox="1">
            <a:spLocks/>
          </p:cNvSpPr>
          <p:nvPr/>
        </p:nvSpPr>
        <p:spPr>
          <a:xfrm>
            <a:off x="5004048" y="1268760"/>
            <a:ext cx="3888432" cy="4968552"/>
          </a:xfrm>
          <a:prstGeom prst="rect">
            <a:avLst/>
          </a:prstGeom>
          <a:solidFill>
            <a:schemeClr val="bg1"/>
          </a:solidFill>
          <a:ln w="76200">
            <a:solidFill>
              <a:schemeClr val="accent1">
                <a:lumMod val="75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lt-LT" sz="2600" dirty="0">
                <a:latin typeface="Times New Roman" pitchFamily="18" charset="0"/>
                <a:cs typeface="Times New Roman" pitchFamily="18" charset="0"/>
              </a:rPr>
              <a:t>Savitrė nusilenkė tėvui į kojas, įlipo į karietą ir pirmiausia nuvažiavo pas taikingus atsiskyrėlius. Ji norėjo pasiklausyti jų pamokymų, pasisemti sielos ramybės ir dvasinio stiprumo. Paskui ji gūdžiame miške sutiko jaunikaitį, vardu  Satjavanas, ir iš visos širdies jį pamilo.</a:t>
            </a:r>
          </a:p>
        </p:txBody>
      </p:sp>
    </p:spTree>
    <p:extLst>
      <p:ext uri="{BB962C8B-B14F-4D97-AF65-F5344CB8AC3E}">
        <p14:creationId xmlns:p14="http://schemas.microsoft.com/office/powerpoint/2010/main" val="21156246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932040" y="1124744"/>
            <a:ext cx="3960440" cy="5544616"/>
          </a:xfrm>
          <a:solidFill>
            <a:schemeClr val="bg1"/>
          </a:solidFill>
          <a:ln w="76200">
            <a:solidFill>
              <a:schemeClr val="accent1">
                <a:lumMod val="75000"/>
              </a:schemeClr>
            </a:solidFill>
          </a:ln>
        </p:spPr>
        <p:txBody>
          <a:bodyPr>
            <a:normAutofit/>
          </a:bodyPr>
          <a:lstStyle/>
          <a:p>
            <a:pPr indent="357188" algn="just">
              <a:tabLst>
                <a:tab pos="0" algn="l"/>
              </a:tabLst>
            </a:pPr>
            <a:r>
              <a:rPr lang="lt-LT" sz="2400" dirty="0">
                <a:latin typeface="Times New Roman" pitchFamily="18" charset="0"/>
                <a:cs typeface="Times New Roman" pitchFamily="18" charset="0"/>
              </a:rPr>
              <a:t>Satjavanas buvo kilniaširdis, stiprus ir dailus. Tačiau vienas baisus užkeikimas temdė jo gyvenimą  - po metų jis turėjo mirti. Savitrės tėvas tai sužinojo iš vieno didžio išminčiaus ir </a:t>
            </a:r>
            <a:r>
              <a:rPr lang="lt-LT" sz="2400" dirty="0" smtClean="0">
                <a:latin typeface="Times New Roman" pitchFamily="18" charset="0"/>
                <a:cs typeface="Times New Roman" pitchFamily="18" charset="0"/>
              </a:rPr>
              <a:t>tarė dukrai: </a:t>
            </a:r>
            <a:br>
              <a:rPr lang="lt-LT" sz="2400" dirty="0" smtClean="0">
                <a:latin typeface="Times New Roman" pitchFamily="18" charset="0"/>
                <a:cs typeface="Times New Roman" pitchFamily="18" charset="0"/>
              </a:rPr>
            </a:br>
            <a:r>
              <a:rPr lang="lt-LT" sz="2400" dirty="0" smtClean="0">
                <a:latin typeface="Times New Roman" pitchFamily="18" charset="0"/>
                <a:cs typeface="Times New Roman" pitchFamily="18" charset="0"/>
              </a:rPr>
              <a:t> </a:t>
            </a:r>
            <a:r>
              <a:rPr lang="lt-LT" sz="2400" dirty="0">
                <a:latin typeface="Times New Roman" pitchFamily="18" charset="0"/>
                <a:cs typeface="Times New Roman" pitchFamily="18" charset="0"/>
              </a:rPr>
              <a:t>- Ne, Satjavanas negali būti tavo vyras. Visi jo privalumai nieko nereiškia, nes po metų jis turės atsisveikinti su gyvenimu. Tu turi išsirinkti kitą jaunikį</a:t>
            </a:r>
            <a:r>
              <a:rPr lang="lt-LT" sz="2400" dirty="0" smtClean="0">
                <a:latin typeface="Times New Roman" pitchFamily="18" charset="0"/>
                <a:cs typeface="Times New Roman" pitchFamily="18" charset="0"/>
              </a:rPr>
              <a:t>.</a:t>
            </a:r>
            <a:endParaRPr lang="lt-LT" sz="2400" dirty="0">
              <a:latin typeface="Times New Roman" pitchFamily="18" charset="0"/>
              <a:cs typeface="Times New Roman" pitchFamily="18" charset="0"/>
            </a:endParaRPr>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957" y="1628800"/>
            <a:ext cx="4513073" cy="3816424"/>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tačiakampis 3"/>
          <p:cNvSpPr/>
          <p:nvPr/>
        </p:nvSpPr>
        <p:spPr>
          <a:xfrm>
            <a:off x="256109" y="260647"/>
            <a:ext cx="8564363" cy="523220"/>
          </a:xfrm>
          <a:prstGeom prst="rect">
            <a:avLst/>
          </a:prstGeom>
          <a:solidFill>
            <a:schemeClr val="bg1"/>
          </a:solidFill>
          <a:ln w="57150">
            <a:solidFill>
              <a:schemeClr val="accent1">
                <a:lumMod val="75000"/>
              </a:schemeClr>
            </a:solidFill>
          </a:ln>
        </p:spPr>
        <p:txBody>
          <a:bodyPr wrap="square">
            <a:spAutoFit/>
          </a:bodyPr>
          <a:lstStyle/>
          <a:p>
            <a:pPr algn="ctr"/>
            <a:r>
              <a:rPr lang="lt-LT" sz="2800" b="1" i="1" dirty="0">
                <a:latin typeface="Times New Roman" pitchFamily="18" charset="0"/>
                <a:cs typeface="Times New Roman" pitchFamily="18" charset="0"/>
              </a:rPr>
              <a:t>Pasakojimas apie ištikimą žmoną</a:t>
            </a:r>
          </a:p>
        </p:txBody>
      </p:sp>
    </p:spTree>
    <p:extLst>
      <p:ext uri="{BB962C8B-B14F-4D97-AF65-F5344CB8AC3E}">
        <p14:creationId xmlns:p14="http://schemas.microsoft.com/office/powerpoint/2010/main" val="34925175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684797"/>
            <a:ext cx="6192688" cy="3916875"/>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tačiakampis 3"/>
          <p:cNvSpPr/>
          <p:nvPr/>
        </p:nvSpPr>
        <p:spPr>
          <a:xfrm>
            <a:off x="251520" y="260648"/>
            <a:ext cx="8712968" cy="2246769"/>
          </a:xfrm>
          <a:prstGeom prst="rect">
            <a:avLst/>
          </a:prstGeom>
          <a:solidFill>
            <a:schemeClr val="bg1"/>
          </a:solidFill>
          <a:ln w="76200">
            <a:solidFill>
              <a:schemeClr val="accent1">
                <a:lumMod val="75000"/>
              </a:schemeClr>
            </a:solidFill>
          </a:ln>
        </p:spPr>
        <p:txBody>
          <a:bodyPr wrap="square">
            <a:spAutoFit/>
          </a:bodyPr>
          <a:lstStyle/>
          <a:p>
            <a:pPr algn="just"/>
            <a:r>
              <a:rPr lang="lt-LT" sz="2000" dirty="0">
                <a:latin typeface="Times New Roman" pitchFamily="18" charset="0"/>
                <a:cs typeface="Times New Roman" pitchFamily="18" charset="0"/>
              </a:rPr>
              <a:t>Tačiau laikas bėgo ir artinosi baisusis terminas. Savitrė niekam nieko nesakė, bet jos širdį degino nesibaigianti kančia. Kai atėjo Satjavano mirties diena, ji nė per žingsnį nesitraukė nuo vyro. Pamačiusi, kad jis ruošiasi į mišką vaisių ir žolių šaknų, Savitrė išskubėjo kartu su juo. Satjavanas kapojo medžius, rinko maistą, bet staiga ėmė silpti ir tarė savo didžiaakei žmonai:</a:t>
            </a:r>
          </a:p>
          <a:p>
            <a:pPr algn="just"/>
            <a:r>
              <a:rPr lang="lt-LT" sz="2000" dirty="0">
                <a:latin typeface="Times New Roman" pitchFamily="18" charset="0"/>
                <a:cs typeface="Times New Roman" pitchFamily="18" charset="0"/>
              </a:rPr>
              <a:t> - Visą mano kūną ūmai sukaustė skausmas, atrodo, lyg galvą būtų persmeigusi ietis.</a:t>
            </a:r>
          </a:p>
        </p:txBody>
      </p:sp>
    </p:spTree>
    <p:extLst>
      <p:ext uri="{BB962C8B-B14F-4D97-AF65-F5344CB8AC3E}">
        <p14:creationId xmlns:p14="http://schemas.microsoft.com/office/powerpoint/2010/main" val="17129728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2636912"/>
            <a:ext cx="4728632" cy="3672408"/>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urinio vietos rezervavimo ženklas 1"/>
          <p:cNvSpPr>
            <a:spLocks noGrp="1"/>
          </p:cNvSpPr>
          <p:nvPr>
            <p:ph idx="1"/>
          </p:nvPr>
        </p:nvSpPr>
        <p:spPr>
          <a:xfrm>
            <a:off x="179511" y="232048"/>
            <a:ext cx="8699905" cy="1324744"/>
          </a:xfrm>
          <a:solidFill>
            <a:schemeClr val="bg1"/>
          </a:solidFill>
          <a:ln w="76200">
            <a:solidFill>
              <a:schemeClr val="accent1">
                <a:lumMod val="75000"/>
              </a:schemeClr>
            </a:solidFill>
          </a:ln>
        </p:spPr>
        <p:txBody>
          <a:bodyPr>
            <a:normAutofit/>
          </a:bodyPr>
          <a:lstStyle/>
          <a:p>
            <a:pPr marL="0" indent="0" algn="just">
              <a:buNone/>
            </a:pPr>
            <a:r>
              <a:rPr lang="lt-LT" sz="2400" dirty="0">
                <a:latin typeface="Times New Roman" pitchFamily="18" charset="0"/>
                <a:cs typeface="Times New Roman" pitchFamily="18" charset="0"/>
              </a:rPr>
              <a:t>Jis atsigulė ant žemės ir užmerkė akis. Ir tada, nustėrusi iš siaubo, Savitrė pamatė, kad šalia jo stovi kažkokia pabaisa pilku veidu ir ugninėmis akimis, apsitaisiusi spindinčiais drabužiais</a:t>
            </a:r>
            <a:r>
              <a:rPr lang="lt-LT" sz="2400" dirty="0" smtClean="0">
                <a:latin typeface="Times New Roman" pitchFamily="18" charset="0"/>
                <a:cs typeface="Times New Roman" pitchFamily="18" charset="0"/>
              </a:rPr>
              <a:t>.</a:t>
            </a:r>
            <a:endParaRPr lang="lt-LT" sz="2400" dirty="0">
              <a:latin typeface="Times New Roman" pitchFamily="18" charset="0"/>
              <a:cs typeface="Times New Roman" pitchFamily="18"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772816"/>
            <a:ext cx="3608351" cy="4824536"/>
          </a:xfrm>
          <a:prstGeom prst="rect">
            <a:avLst/>
          </a:prstGeom>
          <a:noFill/>
          <a:ln w="7620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18007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51520" y="188640"/>
            <a:ext cx="8712968" cy="1440160"/>
          </a:xfrm>
          <a:solidFill>
            <a:schemeClr val="bg1"/>
          </a:solidFill>
          <a:ln w="76200">
            <a:solidFill>
              <a:schemeClr val="accent1">
                <a:lumMod val="75000"/>
              </a:schemeClr>
            </a:solidFill>
          </a:ln>
        </p:spPr>
        <p:txBody>
          <a:bodyPr>
            <a:normAutofit fontScale="77500" lnSpcReduction="20000"/>
          </a:bodyPr>
          <a:lstStyle/>
          <a:p>
            <a:pPr marL="0" indent="0" algn="just">
              <a:buNone/>
            </a:pPr>
            <a:r>
              <a:rPr lang="lt-LT" sz="3100" dirty="0">
                <a:latin typeface="Times New Roman" pitchFamily="18" charset="0"/>
                <a:cs typeface="Times New Roman" pitchFamily="18" charset="0"/>
              </a:rPr>
              <a:t> - Kas tu?  - virpančiu balsu paklausė ta nelaimės ženklu pažymėta moteris.</a:t>
            </a:r>
          </a:p>
          <a:p>
            <a:pPr marL="0" indent="0" algn="just">
              <a:buNone/>
            </a:pPr>
            <a:r>
              <a:rPr lang="lt-LT" sz="3100" dirty="0">
                <a:latin typeface="Times New Roman" pitchFamily="18" charset="0"/>
                <a:cs typeface="Times New Roman" pitchFamily="18" charset="0"/>
              </a:rPr>
              <a:t> - Tu matai Jamą, visagalį mirties dievą,  - atsakė jis.  - Tavo dorybingojo vyro gyvybę aš tuojau pat išsinešiu į savo viešpatiją.</a:t>
            </a:r>
          </a:p>
          <a:p>
            <a:pPr marL="0" indent="0" algn="just">
              <a:buNone/>
            </a:pPr>
            <a:endParaRPr lang="lt-LT" dirty="0"/>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0504" y="1863650"/>
            <a:ext cx="3384376" cy="4653518"/>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844824"/>
            <a:ext cx="2682144" cy="4653518"/>
          </a:xfrm>
          <a:prstGeom prst="rect">
            <a:avLst/>
          </a:prstGeom>
          <a:noFill/>
          <a:ln w="76200">
            <a:solidFill>
              <a:schemeClr val="accent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07118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0064" y="1567306"/>
            <a:ext cx="5824264" cy="5102054"/>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tačiakampis 2"/>
          <p:cNvSpPr/>
          <p:nvPr/>
        </p:nvSpPr>
        <p:spPr>
          <a:xfrm>
            <a:off x="251520" y="188640"/>
            <a:ext cx="8568952" cy="1107996"/>
          </a:xfrm>
          <a:prstGeom prst="rect">
            <a:avLst/>
          </a:prstGeom>
          <a:solidFill>
            <a:schemeClr val="bg1"/>
          </a:solidFill>
          <a:ln w="76200">
            <a:solidFill>
              <a:schemeClr val="accent1">
                <a:lumMod val="75000"/>
              </a:schemeClr>
            </a:solidFill>
          </a:ln>
        </p:spPr>
        <p:txBody>
          <a:bodyPr wrap="square">
            <a:spAutoFit/>
          </a:bodyPr>
          <a:lstStyle/>
          <a:p>
            <a:pPr algn="ctr"/>
            <a:r>
              <a:rPr lang="lt-LT" sz="2200" dirty="0">
                <a:latin typeface="Times New Roman" pitchFamily="18" charset="0"/>
                <a:cs typeface="Times New Roman" pitchFamily="18" charset="0"/>
              </a:rPr>
              <a:t>Didingasis dievas išėmė iš Satjavano kūno sielą ir pasuko į pietų pusę, kur buvo mirusiųjų viešpatija. Ištikima įžadui nesiskirti su savo vyru Savitrė nedvejodama nuėjo paskui jį.</a:t>
            </a:r>
          </a:p>
        </p:txBody>
      </p:sp>
    </p:spTree>
    <p:extLst>
      <p:ext uri="{BB962C8B-B14F-4D97-AF65-F5344CB8AC3E}">
        <p14:creationId xmlns:p14="http://schemas.microsoft.com/office/powerpoint/2010/main" val="12354650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283968" y="1052736"/>
            <a:ext cx="4618856" cy="5616624"/>
          </a:xfrm>
          <a:solidFill>
            <a:schemeClr val="bg1"/>
          </a:solidFill>
          <a:ln w="76200">
            <a:solidFill>
              <a:schemeClr val="accent1">
                <a:lumMod val="75000"/>
              </a:schemeClr>
            </a:solidFill>
          </a:ln>
        </p:spPr>
        <p:txBody>
          <a:bodyPr>
            <a:normAutofit fontScale="70000" lnSpcReduction="20000"/>
          </a:bodyPr>
          <a:lstStyle/>
          <a:p>
            <a:pPr marL="0" indent="0" algn="just">
              <a:buNone/>
            </a:pPr>
            <a:r>
              <a:rPr lang="lt-LT" dirty="0">
                <a:latin typeface="Times New Roman" pitchFamily="18" charset="0"/>
                <a:cs typeface="Times New Roman" pitchFamily="18" charset="0"/>
              </a:rPr>
              <a:t>Galingasis mirties valdovas Jama ėjo milžiniškais žingsniais. Jis be jokio vargo žengė per krūmus ir medžius, kilo į viršukalnes ir čiuožė upių vandens paviršiui. Savitrė skubėjo jam iš paskos. Daužė kojas į akmenis, plėšė drabužius į dygias medžių </a:t>
            </a:r>
            <a:r>
              <a:rPr lang="lt-LT" dirty="0" smtClean="0">
                <a:latin typeface="Times New Roman" pitchFamily="18" charset="0"/>
                <a:cs typeface="Times New Roman" pitchFamily="18" charset="0"/>
              </a:rPr>
              <a:t>šakas</a:t>
            </a:r>
            <a:r>
              <a:rPr lang="lt-LT" dirty="0">
                <a:latin typeface="Times New Roman" pitchFamily="18" charset="0"/>
                <a:cs typeface="Times New Roman" pitchFamily="18" charset="0"/>
              </a:rPr>
              <a:t>, klupo ir kėlėsi, bet neatsiliko. Pagaliau nenugalimasis dievas atsigręžė ir ėmė ją vyti šalin.</a:t>
            </a:r>
          </a:p>
          <a:p>
            <a:pPr marL="0" indent="0" algn="just">
              <a:buNone/>
            </a:pPr>
            <a:r>
              <a:rPr lang="lt-LT" dirty="0">
                <a:latin typeface="Times New Roman" pitchFamily="18" charset="0"/>
                <a:cs typeface="Times New Roman" pitchFamily="18" charset="0"/>
              </a:rPr>
              <a:t> - Kodėl seki paskui mane? Tavo pareiga  - gyventi tarp gyvųjų.</a:t>
            </a:r>
          </a:p>
          <a:p>
            <a:pPr marL="0" indent="0" algn="just">
              <a:buNone/>
            </a:pPr>
            <a:r>
              <a:rPr lang="lt-LT" dirty="0">
                <a:latin typeface="Times New Roman" pitchFamily="18" charset="0"/>
                <a:cs typeface="Times New Roman" pitchFamily="18" charset="0"/>
              </a:rPr>
              <a:t> Bet ji atsakė:</a:t>
            </a:r>
          </a:p>
          <a:p>
            <a:pPr marL="0" indent="0" algn="just">
              <a:buNone/>
            </a:pPr>
            <a:r>
              <a:rPr lang="lt-LT" dirty="0">
                <a:latin typeface="Times New Roman" pitchFamily="18" charset="0"/>
                <a:cs typeface="Times New Roman" pitchFamily="18" charset="0"/>
              </a:rPr>
              <a:t> - Vedybų priesaika svarbesnė už viską. Nestok man skersai kelio. Vyro aš nepaliksiu.</a:t>
            </a:r>
          </a:p>
          <a:p>
            <a:pPr marL="0" indent="0" algn="just">
              <a:buNone/>
            </a:pPr>
            <a:r>
              <a:rPr lang="lt-LT" dirty="0">
                <a:latin typeface="Times New Roman" pitchFamily="18" charset="0"/>
                <a:cs typeface="Times New Roman" pitchFamily="18" charset="0"/>
              </a:rPr>
              <a:t> - Pernelyg tolimas kelias,  - tarė Jama.  - </a:t>
            </a:r>
            <a:r>
              <a:rPr lang="lt-LT" dirty="0" smtClean="0">
                <a:latin typeface="Times New Roman" pitchFamily="18" charset="0"/>
                <a:cs typeface="Times New Roman" pitchFamily="18" charset="0"/>
              </a:rPr>
              <a:t>Tu </a:t>
            </a:r>
            <a:r>
              <a:rPr lang="lt-LT" dirty="0">
                <a:latin typeface="Times New Roman" pitchFamily="18" charset="0"/>
                <a:cs typeface="Times New Roman" pitchFamily="18" charset="0"/>
              </a:rPr>
              <a:t>neįveiksi jo, geriau grįžk namo.</a:t>
            </a:r>
          </a:p>
          <a:p>
            <a:endParaRPr lang="lt-LT"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484784"/>
            <a:ext cx="3897341" cy="4320480"/>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tačiakampis 5"/>
          <p:cNvSpPr/>
          <p:nvPr/>
        </p:nvSpPr>
        <p:spPr>
          <a:xfrm>
            <a:off x="256109" y="260648"/>
            <a:ext cx="8636371" cy="461665"/>
          </a:xfrm>
          <a:prstGeom prst="rect">
            <a:avLst/>
          </a:prstGeom>
          <a:solidFill>
            <a:schemeClr val="bg1"/>
          </a:solidFill>
          <a:ln w="57150">
            <a:solidFill>
              <a:schemeClr val="accent1">
                <a:lumMod val="75000"/>
              </a:schemeClr>
            </a:solidFill>
          </a:ln>
        </p:spPr>
        <p:txBody>
          <a:bodyPr wrap="square">
            <a:spAutoFit/>
          </a:bodyPr>
          <a:lstStyle/>
          <a:p>
            <a:pPr algn="ctr"/>
            <a:r>
              <a:rPr lang="lt-LT" sz="2400" b="1" dirty="0">
                <a:latin typeface="Times New Roman" pitchFamily="18" charset="0"/>
                <a:cs typeface="Times New Roman" pitchFamily="18" charset="0"/>
              </a:rPr>
              <a:t>Pasakojimas apie ištikimą žmoną</a:t>
            </a:r>
          </a:p>
        </p:txBody>
      </p:sp>
    </p:spTree>
    <p:extLst>
      <p:ext uri="{BB962C8B-B14F-4D97-AF65-F5344CB8AC3E}">
        <p14:creationId xmlns:p14="http://schemas.microsoft.com/office/powerpoint/2010/main" val="38169982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945307"/>
            <a:ext cx="3388813" cy="5544344"/>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urinio vietos rezervavimo ženklas 1"/>
          <p:cNvSpPr>
            <a:spLocks noGrp="1"/>
          </p:cNvSpPr>
          <p:nvPr>
            <p:ph idx="1"/>
          </p:nvPr>
        </p:nvSpPr>
        <p:spPr>
          <a:xfrm>
            <a:off x="4574294" y="934467"/>
            <a:ext cx="3825615" cy="5632623"/>
          </a:xfrm>
          <a:solidFill>
            <a:schemeClr val="bg1"/>
          </a:solidFill>
          <a:ln w="76200">
            <a:solidFill>
              <a:schemeClr val="accent1">
                <a:lumMod val="75000"/>
              </a:schemeClr>
            </a:solidFill>
          </a:ln>
        </p:spPr>
        <p:txBody>
          <a:bodyPr>
            <a:normAutofit fontScale="92500" lnSpcReduction="10000"/>
          </a:bodyPr>
          <a:lstStyle/>
          <a:p>
            <a:pPr marL="0" indent="0" algn="just">
              <a:buNone/>
            </a:pPr>
            <a:r>
              <a:rPr lang="lt-LT" sz="3000" dirty="0">
                <a:latin typeface="Times New Roman" pitchFamily="18" charset="0"/>
                <a:cs typeface="Times New Roman" pitchFamily="18" charset="0"/>
              </a:rPr>
              <a:t>Ir ji toliau sekė paskui Jamą.</a:t>
            </a:r>
          </a:p>
          <a:p>
            <a:pPr marL="0" indent="0" algn="just">
              <a:buNone/>
            </a:pPr>
            <a:r>
              <a:rPr lang="lt-LT" sz="3000" dirty="0">
                <a:latin typeface="Times New Roman" pitchFamily="18" charset="0"/>
                <a:cs typeface="Times New Roman" pitchFamily="18" charset="0"/>
              </a:rPr>
              <a:t> - Aš patenkintas tavimi,  - tarė rūstusis dievas.  - Prašyk manęs kokios nori malonės, bet tik ne gyvybės savo vyrui. To nepadarysiu.</a:t>
            </a:r>
          </a:p>
          <a:p>
            <a:pPr marL="0" indent="0" algn="just">
              <a:buNone/>
            </a:pPr>
            <a:r>
              <a:rPr lang="lt-LT" sz="3000" dirty="0">
                <a:latin typeface="Times New Roman" pitchFamily="18" charset="0"/>
                <a:cs typeface="Times New Roman" pitchFamily="18" charset="0"/>
              </a:rPr>
              <a:t> - Tada grąžink regėjimą aklam mano vyro tėvui,  - paprašė Savitrė.  - Jis senas ir nelaimingas.</a:t>
            </a:r>
          </a:p>
          <a:p>
            <a:pPr marL="0" indent="0" algn="just">
              <a:buNone/>
            </a:pPr>
            <a:r>
              <a:rPr lang="lt-LT" sz="3000" dirty="0">
                <a:latin typeface="Times New Roman" pitchFamily="18" charset="0"/>
                <a:cs typeface="Times New Roman" pitchFamily="18" charset="0"/>
              </a:rPr>
              <a:t> - Sutinku,  - tarė Jama.</a:t>
            </a:r>
          </a:p>
          <a:p>
            <a:endParaRPr lang="lt-LT" dirty="0"/>
          </a:p>
        </p:txBody>
      </p:sp>
      <p:sp>
        <p:nvSpPr>
          <p:cNvPr id="5" name="Stačiakampis 4"/>
          <p:cNvSpPr/>
          <p:nvPr/>
        </p:nvSpPr>
        <p:spPr>
          <a:xfrm>
            <a:off x="256109" y="116632"/>
            <a:ext cx="8636371" cy="523220"/>
          </a:xfrm>
          <a:prstGeom prst="rect">
            <a:avLst/>
          </a:prstGeom>
          <a:solidFill>
            <a:schemeClr val="bg1"/>
          </a:solidFill>
          <a:ln w="57150">
            <a:solidFill>
              <a:schemeClr val="accent1">
                <a:lumMod val="75000"/>
              </a:schemeClr>
            </a:solidFill>
          </a:ln>
        </p:spPr>
        <p:txBody>
          <a:bodyPr wrap="square">
            <a:spAutoFit/>
          </a:bodyPr>
          <a:lstStyle/>
          <a:p>
            <a:pPr algn="ctr"/>
            <a:r>
              <a:rPr lang="lt-LT" sz="2800" b="1" i="1" dirty="0">
                <a:latin typeface="Times New Roman" pitchFamily="18" charset="0"/>
                <a:cs typeface="Times New Roman" pitchFamily="18" charset="0"/>
              </a:rPr>
              <a:t>Pasakojimas apie ištikimą žmoną</a:t>
            </a:r>
          </a:p>
        </p:txBody>
      </p:sp>
    </p:spTree>
    <p:extLst>
      <p:ext uri="{BB962C8B-B14F-4D97-AF65-F5344CB8AC3E}">
        <p14:creationId xmlns:p14="http://schemas.microsoft.com/office/powerpoint/2010/main" val="28017816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705" y="1268760"/>
            <a:ext cx="3451794" cy="4615211"/>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tačiakampis 4"/>
          <p:cNvSpPr/>
          <p:nvPr/>
        </p:nvSpPr>
        <p:spPr>
          <a:xfrm>
            <a:off x="3995936" y="836712"/>
            <a:ext cx="4932039" cy="5909310"/>
          </a:xfrm>
          <a:prstGeom prst="rect">
            <a:avLst/>
          </a:prstGeom>
          <a:solidFill>
            <a:schemeClr val="bg1"/>
          </a:solidFill>
          <a:ln w="76200">
            <a:solidFill>
              <a:schemeClr val="accent1">
                <a:lumMod val="75000"/>
              </a:schemeClr>
            </a:solidFill>
          </a:ln>
        </p:spPr>
        <p:txBody>
          <a:bodyPr wrap="square">
            <a:spAutoFit/>
          </a:bodyPr>
          <a:lstStyle/>
          <a:p>
            <a:pPr algn="just"/>
            <a:r>
              <a:rPr lang="lt-LT" sz="2100" dirty="0">
                <a:latin typeface="Times New Roman" pitchFamily="18" charset="0"/>
                <a:cs typeface="Times New Roman" pitchFamily="18" charset="0"/>
              </a:rPr>
              <a:t>Ir vėl jie ėjo vienas paskui kitą nesibaigiančiu mirties keliu.</a:t>
            </a:r>
          </a:p>
          <a:p>
            <a:pPr algn="just"/>
            <a:r>
              <a:rPr lang="lt-LT" sz="2100" dirty="0">
                <a:latin typeface="Times New Roman" pitchFamily="18" charset="0"/>
                <a:cs typeface="Times New Roman" pitchFamily="18" charset="0"/>
              </a:rPr>
              <a:t> - Grįžk atgal, moterie,  - vėl paprašė baisusis dievas.  - Tu pavargai sunkioje kelionėje.</a:t>
            </a:r>
          </a:p>
          <a:p>
            <a:pPr algn="just"/>
            <a:r>
              <a:rPr lang="lt-LT" sz="2100" dirty="0">
                <a:latin typeface="Times New Roman" pitchFamily="18" charset="0"/>
                <a:cs typeface="Times New Roman" pitchFamily="18" charset="0"/>
              </a:rPr>
              <a:t> - Aš negaliu pavargti šalia savo vyro. Jo kelias  - tai mano kelias:</a:t>
            </a:r>
          </a:p>
          <a:p>
            <a:pPr algn="just"/>
            <a:r>
              <a:rPr lang="lt-LT" sz="2100" dirty="0">
                <a:latin typeface="Times New Roman" pitchFamily="18" charset="0"/>
                <a:cs typeface="Times New Roman" pitchFamily="18" charset="0"/>
              </a:rPr>
              <a:t>Mano vyras buvo kilnus, o kilnumas  - tai amžinas turtas,</a:t>
            </a:r>
          </a:p>
          <a:p>
            <a:pPr algn="just"/>
            <a:r>
              <a:rPr lang="lt-LT" sz="2100" dirty="0">
                <a:latin typeface="Times New Roman" pitchFamily="18" charset="0"/>
                <a:cs typeface="Times New Roman" pitchFamily="18" charset="0"/>
              </a:rPr>
              <a:t> </a:t>
            </a:r>
            <a:r>
              <a:rPr lang="lt-LT" sz="2100" dirty="0" smtClean="0">
                <a:latin typeface="Times New Roman" pitchFamily="18" charset="0"/>
                <a:cs typeface="Times New Roman" pitchFamily="18" charset="0"/>
              </a:rPr>
              <a:t>kurio </a:t>
            </a:r>
            <a:r>
              <a:rPr lang="lt-LT" sz="2100" dirty="0">
                <a:latin typeface="Times New Roman" pitchFamily="18" charset="0"/>
                <a:cs typeface="Times New Roman" pitchFamily="18" charset="0"/>
              </a:rPr>
              <a:t>turime siekti visi, kaip didžiausios </a:t>
            </a:r>
            <a:r>
              <a:rPr lang="lt-LT" sz="2100" dirty="0" smtClean="0">
                <a:latin typeface="Times New Roman" pitchFamily="18" charset="0"/>
                <a:cs typeface="Times New Roman" pitchFamily="18" charset="0"/>
              </a:rPr>
              <a:t>šios </a:t>
            </a:r>
            <a:r>
              <a:rPr lang="lt-LT" sz="2100" dirty="0">
                <a:latin typeface="Times New Roman" pitchFamily="18" charset="0"/>
                <a:cs typeface="Times New Roman" pitchFamily="18" charset="0"/>
              </a:rPr>
              <a:t>žemės vertybės.</a:t>
            </a:r>
          </a:p>
          <a:p>
            <a:pPr algn="just"/>
            <a:r>
              <a:rPr lang="lt-LT" sz="2100" dirty="0">
                <a:latin typeface="Times New Roman" pitchFamily="18" charset="0"/>
                <a:cs typeface="Times New Roman" pitchFamily="18" charset="0"/>
              </a:rPr>
              <a:t> - Man patinka tavo protingi žodžiai,  - pasakė Jama.  - Prašyk dar kokios nors malonės, bet tik ne gyvybės Satjavanui.</a:t>
            </a:r>
          </a:p>
          <a:p>
            <a:pPr algn="just"/>
            <a:r>
              <a:rPr lang="lt-LT" sz="2100" dirty="0">
                <a:latin typeface="Times New Roman" pitchFamily="18" charset="0"/>
                <a:cs typeface="Times New Roman" pitchFamily="18" charset="0"/>
              </a:rPr>
              <a:t> - Tada, visagali, grąžink mano vyro tėvui priešų iš jo atimtą karalystę,  - paprašė Savitrė.</a:t>
            </a:r>
          </a:p>
          <a:p>
            <a:pPr algn="just"/>
            <a:r>
              <a:rPr lang="lt-LT" sz="2100" dirty="0">
                <a:latin typeface="Times New Roman" pitchFamily="18" charset="0"/>
                <a:cs typeface="Times New Roman" pitchFamily="18" charset="0"/>
              </a:rPr>
              <a:t> - Sutinku,  - atsakė Jama.</a:t>
            </a:r>
          </a:p>
        </p:txBody>
      </p:sp>
      <p:sp>
        <p:nvSpPr>
          <p:cNvPr id="4" name="Stačiakampis 3"/>
          <p:cNvSpPr/>
          <p:nvPr/>
        </p:nvSpPr>
        <p:spPr>
          <a:xfrm>
            <a:off x="256109" y="116632"/>
            <a:ext cx="8671866" cy="523220"/>
          </a:xfrm>
          <a:prstGeom prst="rect">
            <a:avLst/>
          </a:prstGeom>
          <a:solidFill>
            <a:schemeClr val="bg1"/>
          </a:solidFill>
          <a:ln w="57150">
            <a:solidFill>
              <a:schemeClr val="accent1">
                <a:lumMod val="75000"/>
              </a:schemeClr>
            </a:solidFill>
          </a:ln>
        </p:spPr>
        <p:txBody>
          <a:bodyPr wrap="square">
            <a:spAutoFit/>
          </a:bodyPr>
          <a:lstStyle/>
          <a:p>
            <a:pPr algn="ctr"/>
            <a:r>
              <a:rPr lang="lt-LT" sz="2800" b="1" i="1" dirty="0">
                <a:latin typeface="Times New Roman" pitchFamily="18" charset="0"/>
                <a:cs typeface="Times New Roman" pitchFamily="18" charset="0"/>
              </a:rPr>
              <a:t>Pasakojimas apie ištikimą žmoną</a:t>
            </a:r>
          </a:p>
        </p:txBody>
      </p:sp>
    </p:spTree>
    <p:extLst>
      <p:ext uri="{BB962C8B-B14F-4D97-AF65-F5344CB8AC3E}">
        <p14:creationId xmlns:p14="http://schemas.microsoft.com/office/powerpoint/2010/main" val="5140216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solidFill>
            <a:schemeClr val="bg1"/>
          </a:solidFill>
          <a:ln w="76200">
            <a:solidFill>
              <a:srgbClr val="0070C0"/>
            </a:solidFill>
          </a:ln>
        </p:spPr>
        <p:txBody>
          <a:bodyPr>
            <a:normAutofit fontScale="92500" lnSpcReduction="10000"/>
          </a:bodyPr>
          <a:lstStyle/>
          <a:p>
            <a:pPr marL="0" indent="0" algn="just">
              <a:buNone/>
            </a:pPr>
            <a:r>
              <a:rPr lang="lt-LT" dirty="0">
                <a:latin typeface="Times New Roman" pitchFamily="18" charset="0"/>
                <a:cs typeface="Times New Roman" pitchFamily="18" charset="0"/>
              </a:rPr>
              <a:t>- Bet dabar grįžk. Pernelyg ilgas mūsų kelias tiems, kurie dar neatsisveikino su gyvenimu.</a:t>
            </a:r>
          </a:p>
          <a:p>
            <a:pPr marL="0" indent="0" algn="just">
              <a:buNone/>
            </a:pPr>
            <a:r>
              <a:rPr lang="lt-LT" dirty="0">
                <a:latin typeface="Times New Roman" pitchFamily="18" charset="0"/>
                <a:cs typeface="Times New Roman" pitchFamily="18" charset="0"/>
              </a:rPr>
              <a:t> - Ne,  - atsakė Savitrė.  - Šalia vyro joks kelias negali būti ilgas. Aš eisiu ten, kur jis. Mudviejų su tavim, visagali, vienas kelias, viena tiesa. 0 tiesa nuo gėrio neatskiriama:</a:t>
            </a:r>
          </a:p>
          <a:p>
            <a:pPr marL="1343025" indent="0" algn="just">
              <a:buNone/>
            </a:pPr>
            <a:r>
              <a:rPr lang="lt-LT" sz="3000" i="1" dirty="0">
                <a:latin typeface="Times New Roman" pitchFamily="18" charset="0"/>
                <a:cs typeface="Times New Roman" pitchFamily="18" charset="0"/>
              </a:rPr>
              <a:t>Žmogaus dvasia tiktai gerumui nusilenkia,</a:t>
            </a:r>
          </a:p>
          <a:p>
            <a:pPr marL="1343025" indent="0" algn="just">
              <a:buNone/>
            </a:pPr>
            <a:r>
              <a:rPr lang="lt-LT" sz="3000" i="1" dirty="0" smtClean="0">
                <a:latin typeface="Times New Roman" pitchFamily="18" charset="0"/>
                <a:cs typeface="Times New Roman" pitchFamily="18" charset="0"/>
              </a:rPr>
              <a:t>Ir blogį </a:t>
            </a:r>
            <a:r>
              <a:rPr lang="lt-LT" sz="3000" i="1" dirty="0">
                <a:latin typeface="Times New Roman" pitchFamily="18" charset="0"/>
                <a:cs typeface="Times New Roman" pitchFamily="18" charset="0"/>
              </a:rPr>
              <a:t>žemėje tik gerumu įveikti lemta.</a:t>
            </a:r>
          </a:p>
          <a:p>
            <a:pPr marL="0" indent="0" algn="just">
              <a:buNone/>
            </a:pPr>
            <a:r>
              <a:rPr lang="lt-LT" dirty="0">
                <a:latin typeface="Times New Roman" pitchFamily="18" charset="0"/>
                <a:cs typeface="Times New Roman" pitchFamily="18" charset="0"/>
              </a:rPr>
              <a:t> - Pirmą kartą girdžiu tokius žodžius,  - tarė rūstusis Jama. </a:t>
            </a:r>
          </a:p>
        </p:txBody>
      </p:sp>
      <p:sp>
        <p:nvSpPr>
          <p:cNvPr id="4" name="Stačiakampis 3"/>
          <p:cNvSpPr/>
          <p:nvPr/>
        </p:nvSpPr>
        <p:spPr>
          <a:xfrm>
            <a:off x="256109" y="116632"/>
            <a:ext cx="8671866" cy="523220"/>
          </a:xfrm>
          <a:prstGeom prst="rect">
            <a:avLst/>
          </a:prstGeom>
          <a:solidFill>
            <a:schemeClr val="bg1"/>
          </a:solidFill>
          <a:ln w="57150">
            <a:solidFill>
              <a:schemeClr val="accent1">
                <a:lumMod val="75000"/>
              </a:schemeClr>
            </a:solidFill>
          </a:ln>
        </p:spPr>
        <p:txBody>
          <a:bodyPr wrap="square">
            <a:spAutoFit/>
          </a:bodyPr>
          <a:lstStyle/>
          <a:p>
            <a:pPr algn="ctr"/>
            <a:r>
              <a:rPr lang="lt-LT" sz="2800" b="1" i="1" dirty="0">
                <a:latin typeface="Times New Roman" pitchFamily="18" charset="0"/>
                <a:cs typeface="Times New Roman" pitchFamily="18" charset="0"/>
              </a:rPr>
              <a:t>Pasakojimas apie ištikimą žmoną</a:t>
            </a:r>
          </a:p>
        </p:txBody>
      </p:sp>
    </p:spTree>
    <p:extLst>
      <p:ext uri="{BB962C8B-B14F-4D97-AF65-F5344CB8AC3E}">
        <p14:creationId xmlns:p14="http://schemas.microsoft.com/office/powerpoint/2010/main" val="3450487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6245" y="1772816"/>
            <a:ext cx="3666235" cy="4320479"/>
          </a:xfrm>
          <a:prstGeom prst="rect">
            <a:avLst/>
          </a:prstGeom>
          <a:noFill/>
          <a:ln w="762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tačiakampis 4"/>
          <p:cNvSpPr/>
          <p:nvPr/>
        </p:nvSpPr>
        <p:spPr>
          <a:xfrm>
            <a:off x="179512" y="404664"/>
            <a:ext cx="4680520" cy="6247864"/>
          </a:xfrm>
          <a:prstGeom prst="rect">
            <a:avLst/>
          </a:prstGeom>
          <a:solidFill>
            <a:schemeClr val="bg1"/>
          </a:solidFill>
          <a:ln w="76200">
            <a:solidFill>
              <a:schemeClr val="accent1">
                <a:lumMod val="75000"/>
              </a:schemeClr>
            </a:solidFill>
          </a:ln>
        </p:spPr>
        <p:txBody>
          <a:bodyPr wrap="square">
            <a:spAutoFit/>
          </a:bodyPr>
          <a:lstStyle/>
          <a:p>
            <a:pPr algn="just"/>
            <a:r>
              <a:rPr lang="lt-LT" sz="2000" dirty="0">
                <a:latin typeface="Times New Roman" pitchFamily="18" charset="0"/>
                <a:cs typeface="Times New Roman" pitchFamily="18" charset="0"/>
              </a:rPr>
              <a:t>Ir vėl Savitrė sekė iš paskos, palikdama žemėje kruvinus pėdsakus. Jama vėl sustojo.</a:t>
            </a:r>
          </a:p>
          <a:p>
            <a:pPr algn="just"/>
            <a:r>
              <a:rPr lang="lt-LT" sz="2000" dirty="0">
                <a:latin typeface="Times New Roman" pitchFamily="18" charset="0"/>
                <a:cs typeface="Times New Roman" pitchFamily="18" charset="0"/>
              </a:rPr>
              <a:t> - Kodėl nesiliauji ėjusi mano pėdomis? Nesikankink be reikalo. Grįžk atgalios.</a:t>
            </a:r>
          </a:p>
          <a:p>
            <a:pPr algn="just"/>
            <a:r>
              <a:rPr lang="lt-LT" sz="2000" dirty="0">
                <a:latin typeface="Times New Roman" pitchFamily="18" charset="0"/>
                <a:cs typeface="Times New Roman" pitchFamily="18" charset="0"/>
              </a:rPr>
              <a:t> - Leisk man tavęs nepaklausyti, nors tu ir esi visagalis gyvybės lėmėjas. Aš visada renkuosi tiesos kelią.</a:t>
            </a:r>
          </a:p>
          <a:p>
            <a:pPr algn="just"/>
            <a:r>
              <a:rPr lang="lt-LT" sz="2000" dirty="0">
                <a:latin typeface="Times New Roman" pitchFamily="18" charset="0"/>
                <a:cs typeface="Times New Roman" pitchFamily="18" charset="0"/>
              </a:rPr>
              <a:t> - 0 kas yra tiesa?  - paklausė jis.</a:t>
            </a:r>
          </a:p>
          <a:p>
            <a:pPr algn="just"/>
            <a:r>
              <a:rPr lang="lt-LT" sz="2000" dirty="0">
                <a:latin typeface="Times New Roman" pitchFamily="18" charset="0"/>
                <a:cs typeface="Times New Roman" pitchFamily="18" charset="0"/>
              </a:rPr>
              <a:t> - Kas yra tiesa? Nei žodžiu, nei veiksmu neskriausti tų, kurie gyvena šiame pasaulyje,  - štai kas yra tiesa. </a:t>
            </a:r>
            <a:endParaRPr lang="lt-LT" sz="2000" dirty="0" smtClean="0">
              <a:latin typeface="Times New Roman" pitchFamily="18" charset="0"/>
              <a:cs typeface="Times New Roman" pitchFamily="18" charset="0"/>
            </a:endParaRPr>
          </a:p>
          <a:p>
            <a:pPr algn="just"/>
            <a:r>
              <a:rPr lang="lt-LT" sz="2000" dirty="0">
                <a:latin typeface="Times New Roman" pitchFamily="18" charset="0"/>
                <a:cs typeface="Times New Roman" pitchFamily="18" charset="0"/>
              </a:rPr>
              <a:t> </a:t>
            </a:r>
            <a:r>
              <a:rPr lang="lt-LT" sz="2000" dirty="0" smtClean="0">
                <a:latin typeface="Times New Roman" pitchFamily="18" charset="0"/>
                <a:cs typeface="Times New Roman" pitchFamily="18" charset="0"/>
              </a:rPr>
              <a:t>   Mirties </a:t>
            </a:r>
            <a:r>
              <a:rPr lang="lt-LT" sz="2000" dirty="0">
                <a:latin typeface="Times New Roman" pitchFamily="18" charset="0"/>
                <a:cs typeface="Times New Roman" pitchFamily="18" charset="0"/>
              </a:rPr>
              <a:t>dievas pasakė:</a:t>
            </a:r>
          </a:p>
          <a:p>
            <a:pPr algn="just"/>
            <a:r>
              <a:rPr lang="lt-LT" sz="2000" dirty="0">
                <a:latin typeface="Times New Roman" pitchFamily="18" charset="0"/>
                <a:cs typeface="Times New Roman" pitchFamily="18" charset="0"/>
              </a:rPr>
              <a:t> - Saldžiai šneki, moterie. Tu vėl labai man įtikai. Išpildysiu dar vieną tavo norą. Bet nereikalauk gyvybės savo vyrui.</a:t>
            </a:r>
          </a:p>
          <a:p>
            <a:pPr algn="just"/>
            <a:r>
              <a:rPr lang="lt-LT" sz="2000" dirty="0">
                <a:latin typeface="Times New Roman" pitchFamily="18" charset="0"/>
                <a:cs typeface="Times New Roman" pitchFamily="18" charset="0"/>
              </a:rPr>
              <a:t> - Tai padovanok mano tėvui šimtą sūnų giminei pratęsti. Jis turi tik vieną dukterį, taigi yra kone bevaikis.</a:t>
            </a:r>
          </a:p>
          <a:p>
            <a:pPr algn="just"/>
            <a:r>
              <a:rPr lang="lt-LT" sz="2000" dirty="0">
                <a:latin typeface="Times New Roman" pitchFamily="18" charset="0"/>
                <a:cs typeface="Times New Roman" pitchFamily="18" charset="0"/>
              </a:rPr>
              <a:t> - Sutinku,  - tarė Jama trečią kartą. </a:t>
            </a:r>
          </a:p>
        </p:txBody>
      </p:sp>
      <p:sp>
        <p:nvSpPr>
          <p:cNvPr id="6" name="Stačiakampis 5"/>
          <p:cNvSpPr/>
          <p:nvPr/>
        </p:nvSpPr>
        <p:spPr>
          <a:xfrm>
            <a:off x="5226245" y="116632"/>
            <a:ext cx="3666235" cy="954107"/>
          </a:xfrm>
          <a:prstGeom prst="rect">
            <a:avLst/>
          </a:prstGeom>
          <a:solidFill>
            <a:schemeClr val="bg1"/>
          </a:solidFill>
          <a:ln w="57150">
            <a:solidFill>
              <a:schemeClr val="accent1">
                <a:lumMod val="75000"/>
              </a:schemeClr>
            </a:solidFill>
          </a:ln>
        </p:spPr>
        <p:txBody>
          <a:bodyPr wrap="square">
            <a:spAutoFit/>
          </a:bodyPr>
          <a:lstStyle/>
          <a:p>
            <a:pPr algn="ctr"/>
            <a:r>
              <a:rPr lang="lt-LT" sz="2800" b="1" i="1" dirty="0">
                <a:latin typeface="Times New Roman" pitchFamily="18" charset="0"/>
                <a:cs typeface="Times New Roman" pitchFamily="18" charset="0"/>
              </a:rPr>
              <a:t>Pasakojimas apie ištikimą žmoną</a:t>
            </a:r>
          </a:p>
        </p:txBody>
      </p:sp>
    </p:spTree>
    <p:extLst>
      <p:ext uri="{BB962C8B-B14F-4D97-AF65-F5344CB8AC3E}">
        <p14:creationId xmlns:p14="http://schemas.microsoft.com/office/powerpoint/2010/main" val="34515378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Documents and Settings\Antanas\Desktop\Clipboard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109" y="908720"/>
            <a:ext cx="4437938" cy="5616624"/>
          </a:xfrm>
          <a:prstGeom prst="rect">
            <a:avLst/>
          </a:prstGeom>
          <a:noFill/>
          <a:ln w="76200">
            <a:solidFill>
              <a:schemeClr val="accent1">
                <a:lumMod val="75000"/>
              </a:schemeClr>
            </a:solidFill>
          </a:ln>
          <a:extLst>
            <a:ext uri="{909E8E84-426E-40DD-AFC4-6F175D3DCCD1}">
              <a14:hiddenFill xmlns:a14="http://schemas.microsoft.com/office/drawing/2010/main">
                <a:solidFill>
                  <a:srgbClr val="FFFFFF"/>
                </a:solidFill>
              </a14:hiddenFill>
            </a:ext>
          </a:extLst>
        </p:spPr>
      </p:pic>
      <p:sp>
        <p:nvSpPr>
          <p:cNvPr id="2" name="Turinio vietos rezervavimo ženklas 1"/>
          <p:cNvSpPr>
            <a:spLocks noGrp="1"/>
          </p:cNvSpPr>
          <p:nvPr>
            <p:ph idx="1"/>
          </p:nvPr>
        </p:nvSpPr>
        <p:spPr>
          <a:xfrm>
            <a:off x="4932040" y="1252326"/>
            <a:ext cx="3960440" cy="4929411"/>
          </a:xfrm>
          <a:solidFill>
            <a:schemeClr val="bg1"/>
          </a:solidFill>
          <a:ln w="76200">
            <a:solidFill>
              <a:schemeClr val="accent1">
                <a:lumMod val="75000"/>
              </a:schemeClr>
            </a:solidFill>
          </a:ln>
        </p:spPr>
        <p:txBody>
          <a:bodyPr>
            <a:normAutofit lnSpcReduction="10000"/>
          </a:bodyPr>
          <a:lstStyle/>
          <a:p>
            <a:pPr marL="0" indent="0" algn="just">
              <a:buNone/>
            </a:pPr>
            <a:r>
              <a:rPr lang="lt-LT" sz="2600" dirty="0" smtClean="0">
                <a:latin typeface="Times New Roman" pitchFamily="18" charset="0"/>
                <a:cs typeface="Times New Roman" pitchFamily="18" charset="0"/>
              </a:rPr>
              <a:t>-Ketvirtą </a:t>
            </a:r>
            <a:r>
              <a:rPr lang="lt-LT" sz="2600" dirty="0">
                <a:latin typeface="Times New Roman" pitchFamily="18" charset="0"/>
                <a:cs typeface="Times New Roman" pitchFamily="18" charset="0"/>
              </a:rPr>
              <a:t>sykį dovanoju tau teisę prašyti visko, ko geidi.</a:t>
            </a:r>
          </a:p>
          <a:p>
            <a:pPr marL="0" indent="0" algn="just">
              <a:buNone/>
            </a:pPr>
            <a:r>
              <a:rPr lang="lt-LT" sz="2600" dirty="0">
                <a:latin typeface="Times New Roman" pitchFamily="18" charset="0"/>
                <a:cs typeface="Times New Roman" pitchFamily="18" charset="0"/>
              </a:rPr>
              <a:t> - Maldauju grąžinti gyvybę Satjavanui, galingiausias dieve. Tegu grįžta jis į žemę, ir tegu gimsta mums šimtas puikių sūnų. Nieko kito nenoriu ir negaliu norėti. Be vyro nėra džiaugsmo, be jo išvis nėra prasmės gyventi. Tesėk duotą žodį ir dovanok jam gyvybę.</a:t>
            </a:r>
          </a:p>
          <a:p>
            <a:endParaRPr lang="lt-LT" dirty="0"/>
          </a:p>
        </p:txBody>
      </p:sp>
      <p:sp>
        <p:nvSpPr>
          <p:cNvPr id="5" name="Stačiakampis 4"/>
          <p:cNvSpPr/>
          <p:nvPr/>
        </p:nvSpPr>
        <p:spPr>
          <a:xfrm>
            <a:off x="256109" y="116632"/>
            <a:ext cx="8636371" cy="523220"/>
          </a:xfrm>
          <a:prstGeom prst="rect">
            <a:avLst/>
          </a:prstGeom>
          <a:solidFill>
            <a:schemeClr val="bg1"/>
          </a:solidFill>
          <a:ln w="57150">
            <a:solidFill>
              <a:schemeClr val="accent1">
                <a:lumMod val="75000"/>
              </a:schemeClr>
            </a:solidFill>
          </a:ln>
        </p:spPr>
        <p:txBody>
          <a:bodyPr wrap="square">
            <a:spAutoFit/>
          </a:bodyPr>
          <a:lstStyle/>
          <a:p>
            <a:pPr algn="ctr"/>
            <a:r>
              <a:rPr lang="lt-LT" sz="2800" b="1" i="1" dirty="0">
                <a:latin typeface="Times New Roman" pitchFamily="18" charset="0"/>
                <a:cs typeface="Times New Roman" pitchFamily="18" charset="0"/>
              </a:rPr>
              <a:t>Pasakojimas apie ištikimą žmoną</a:t>
            </a:r>
          </a:p>
        </p:txBody>
      </p:sp>
    </p:spTree>
    <p:extLst>
      <p:ext uri="{BB962C8B-B14F-4D97-AF65-F5344CB8AC3E}">
        <p14:creationId xmlns:p14="http://schemas.microsoft.com/office/powerpoint/2010/main" val="22606834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317500" y="4527902"/>
            <a:ext cx="3678436" cy="1800200"/>
          </a:xfrm>
          <a:solidFill>
            <a:schemeClr val="accent3"/>
          </a:solidFill>
          <a:ln w="76200">
            <a:solidFill>
              <a:schemeClr val="accent1">
                <a:lumMod val="75000"/>
              </a:schemeClr>
            </a:solidFill>
          </a:ln>
        </p:spPr>
        <p:txBody>
          <a:bodyPr>
            <a:normAutofit fontScale="92500" lnSpcReduction="20000"/>
          </a:bodyPr>
          <a:lstStyle/>
          <a:p>
            <a:pPr marL="0" indent="361950" algn="just" eaLnBrk="1" hangingPunct="1">
              <a:buFontTx/>
              <a:buNone/>
              <a:defRPr/>
            </a:pPr>
            <a:r>
              <a:rPr lang="lt-LT" sz="2800" dirty="0" smtClean="0">
                <a:latin typeface="Times New Roman" pitchFamily="18" charset="0"/>
              </a:rPr>
              <a:t>Tų laikų indų moterys buvo labai ištikimos savo vyrams ir juos be galo mylėjo, jeigu buvo ištekėjusios iš meilės</a:t>
            </a:r>
            <a:endParaRPr lang="lt-LT" sz="2800" i="1" dirty="0" smtClean="0">
              <a:latin typeface="Times New Roman" pitchFamily="18" charset="0"/>
            </a:endParaRPr>
          </a:p>
        </p:txBody>
      </p:sp>
      <p:pic>
        <p:nvPicPr>
          <p:cNvPr id="56324" name="Picture 4" descr="indu_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00" y="260648"/>
            <a:ext cx="3678436" cy="3852989"/>
          </a:xfrm>
          <a:prstGeom prst="rect">
            <a:avLst/>
          </a:prstGeom>
          <a:noFill/>
          <a:ln w="7620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 name="Stačiakampis 4"/>
          <p:cNvSpPr/>
          <p:nvPr/>
        </p:nvSpPr>
        <p:spPr>
          <a:xfrm>
            <a:off x="4355976" y="1412776"/>
            <a:ext cx="4572000" cy="4893647"/>
          </a:xfrm>
          <a:prstGeom prst="rect">
            <a:avLst/>
          </a:prstGeom>
          <a:solidFill>
            <a:schemeClr val="bg1"/>
          </a:solidFill>
          <a:ln w="76200">
            <a:solidFill>
              <a:schemeClr val="accent1">
                <a:lumMod val="75000"/>
              </a:schemeClr>
            </a:solidFill>
          </a:ln>
        </p:spPr>
        <p:txBody>
          <a:bodyPr>
            <a:spAutoFit/>
          </a:bodyPr>
          <a:lstStyle/>
          <a:p>
            <a:pPr indent="357188" algn="just"/>
            <a:r>
              <a:rPr lang="lt-LT" sz="2400" dirty="0">
                <a:latin typeface="Times New Roman" pitchFamily="18" charset="0"/>
                <a:cs typeface="Times New Roman" pitchFamily="18" charset="0"/>
              </a:rPr>
              <a:t>Ir tada Jama paleido Satjavano sielą, taręs Savitrei:</a:t>
            </a:r>
          </a:p>
          <a:p>
            <a:pPr indent="357188" algn="just"/>
            <a:r>
              <a:rPr lang="lt-LT" sz="2400" dirty="0">
                <a:latin typeface="Times New Roman" pitchFamily="18" charset="0"/>
                <a:cs typeface="Times New Roman" pitchFamily="18" charset="0"/>
              </a:rPr>
              <a:t> - Eik ir būk laiminga. Tavo meilė stipresnė už mano jėgą. Jūs pragyvensite keturis šimtus metų, susilauksite šimto sūnų, ir jūsų giminės garsas pasklis visoje žemėje.</a:t>
            </a:r>
          </a:p>
          <a:p>
            <a:pPr indent="357188" algn="just"/>
            <a:r>
              <a:rPr lang="lt-LT" sz="2400" dirty="0">
                <a:latin typeface="Times New Roman" pitchFamily="18" charset="0"/>
                <a:cs typeface="Times New Roman" pitchFamily="18" charset="0"/>
              </a:rPr>
              <a:t>Savitrė su Satjavano siela pasileido tekina prie bežadžio vyro kūno. Grąžino jam sielą, atsisėdo šalia vyro, pasidėjo jo galvą ant kelių ir ėmė </a:t>
            </a:r>
            <a:r>
              <a:rPr lang="lt-LT" sz="2400" dirty="0" smtClean="0">
                <a:latin typeface="Times New Roman" pitchFamily="18" charset="0"/>
                <a:cs typeface="Times New Roman" pitchFamily="18" charset="0"/>
              </a:rPr>
              <a:t>laukti</a:t>
            </a:r>
            <a:r>
              <a:rPr lang="en-US" sz="2400" dirty="0" smtClean="0">
                <a:latin typeface="Times New Roman" pitchFamily="18" charset="0"/>
                <a:cs typeface="Times New Roman" pitchFamily="18" charset="0"/>
              </a:rPr>
              <a:t>.</a:t>
            </a:r>
            <a:endParaRPr lang="lt-LT" sz="2400" dirty="0">
              <a:latin typeface="Times New Roman" pitchFamily="18" charset="0"/>
              <a:cs typeface="Times New Roman" pitchFamily="18" charset="0"/>
            </a:endParaRPr>
          </a:p>
        </p:txBody>
      </p:sp>
      <p:sp>
        <p:nvSpPr>
          <p:cNvPr id="6" name="Stačiakampis 5"/>
          <p:cNvSpPr/>
          <p:nvPr/>
        </p:nvSpPr>
        <p:spPr>
          <a:xfrm>
            <a:off x="4355976" y="116632"/>
            <a:ext cx="4536504" cy="954107"/>
          </a:xfrm>
          <a:prstGeom prst="rect">
            <a:avLst/>
          </a:prstGeom>
          <a:solidFill>
            <a:schemeClr val="bg1"/>
          </a:solidFill>
          <a:ln w="57150">
            <a:solidFill>
              <a:schemeClr val="accent1">
                <a:lumMod val="75000"/>
              </a:schemeClr>
            </a:solidFill>
          </a:ln>
        </p:spPr>
        <p:txBody>
          <a:bodyPr wrap="square">
            <a:spAutoFit/>
          </a:bodyPr>
          <a:lstStyle/>
          <a:p>
            <a:pPr algn="ctr"/>
            <a:r>
              <a:rPr lang="lt-LT" sz="2800" b="1" i="1" dirty="0">
                <a:latin typeface="Times New Roman" pitchFamily="18" charset="0"/>
                <a:cs typeface="Times New Roman" pitchFamily="18" charset="0"/>
              </a:rPr>
              <a:t>Pasakojimas apie ištikimą žmoną</a:t>
            </a:r>
          </a:p>
        </p:txBody>
      </p:sp>
    </p:spTree>
    <p:extLst>
      <p:ext uri="{BB962C8B-B14F-4D97-AF65-F5344CB8AC3E}">
        <p14:creationId xmlns:p14="http://schemas.microsoft.com/office/powerpoint/2010/main" val="6357439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95536" y="2204864"/>
            <a:ext cx="8229600" cy="3917032"/>
          </a:xfrm>
          <a:solidFill>
            <a:schemeClr val="bg1"/>
          </a:solidFill>
          <a:ln w="76200">
            <a:solidFill>
              <a:schemeClr val="accent1"/>
            </a:solidFill>
          </a:ln>
        </p:spPr>
        <p:txBody>
          <a:bodyPr/>
          <a:lstStyle/>
          <a:p>
            <a:pPr marL="0" indent="0" algn="just">
              <a:buNone/>
            </a:pPr>
            <a:r>
              <a:rPr lang="lt-LT" dirty="0">
                <a:latin typeface="Times New Roman" pitchFamily="18" charset="0"/>
                <a:cs typeface="Times New Roman" pitchFamily="18" charset="0"/>
              </a:rPr>
              <a:t>Pamažu jis atsigavo, atmerkė akis ir paklausė:</a:t>
            </a:r>
          </a:p>
          <a:p>
            <a:pPr marL="0" indent="0" algn="just">
              <a:buNone/>
            </a:pPr>
            <a:r>
              <a:rPr lang="lt-LT" dirty="0">
                <a:latin typeface="Times New Roman" pitchFamily="18" charset="0"/>
                <a:cs typeface="Times New Roman" pitchFamily="18" charset="0"/>
              </a:rPr>
              <a:t> - Kodėl taip ilgai manęs nežadinai? Jau vakaras, reikia skubėti namo.</a:t>
            </a:r>
          </a:p>
          <a:p>
            <a:pPr marL="0" indent="0" algn="just">
              <a:buNone/>
            </a:pPr>
            <a:r>
              <a:rPr lang="lt-LT" dirty="0">
                <a:latin typeface="Times New Roman" pitchFamily="18" charset="0"/>
                <a:cs typeface="Times New Roman" pitchFamily="18" charset="0"/>
              </a:rPr>
              <a:t> - Taip, stokis, laikas eiti. Artinasi naktis, bunda laukiniai žvėrys, šakalai stūgauja, skubėkime atgal,  - atsakė Savitrė, bet nė žodžio neprasitarė apie savo sunkų žygdarbį.</a:t>
            </a:r>
          </a:p>
          <a:p>
            <a:endParaRPr lang="lt-LT" dirty="0"/>
          </a:p>
        </p:txBody>
      </p:sp>
      <p:sp>
        <p:nvSpPr>
          <p:cNvPr id="5" name="Stačiakampis 4"/>
          <p:cNvSpPr/>
          <p:nvPr/>
        </p:nvSpPr>
        <p:spPr>
          <a:xfrm>
            <a:off x="256109" y="116632"/>
            <a:ext cx="8636371" cy="523220"/>
          </a:xfrm>
          <a:prstGeom prst="rect">
            <a:avLst/>
          </a:prstGeom>
          <a:solidFill>
            <a:schemeClr val="bg1"/>
          </a:solidFill>
          <a:ln w="57150">
            <a:solidFill>
              <a:schemeClr val="accent1">
                <a:lumMod val="75000"/>
              </a:schemeClr>
            </a:solidFill>
          </a:ln>
        </p:spPr>
        <p:txBody>
          <a:bodyPr wrap="square">
            <a:spAutoFit/>
          </a:bodyPr>
          <a:lstStyle/>
          <a:p>
            <a:pPr algn="ctr"/>
            <a:r>
              <a:rPr lang="lt-LT" sz="2800" b="1" i="1" dirty="0">
                <a:latin typeface="Times New Roman" pitchFamily="18" charset="0"/>
                <a:cs typeface="Times New Roman" pitchFamily="18" charset="0"/>
              </a:rPr>
              <a:t>Pasakojimas apie ištikimą žmoną</a:t>
            </a:r>
          </a:p>
        </p:txBody>
      </p:sp>
    </p:spTree>
    <p:extLst>
      <p:ext uri="{BB962C8B-B14F-4D97-AF65-F5344CB8AC3E}">
        <p14:creationId xmlns:p14="http://schemas.microsoft.com/office/powerpoint/2010/main" val="34936636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56109" y="1124744"/>
            <a:ext cx="8636371" cy="5001419"/>
          </a:xfrm>
          <a:solidFill>
            <a:schemeClr val="bg1"/>
          </a:solidFill>
          <a:ln w="76200">
            <a:solidFill>
              <a:schemeClr val="accent1"/>
            </a:solidFill>
          </a:ln>
        </p:spPr>
        <p:txBody>
          <a:bodyPr>
            <a:normAutofit fontScale="85000" lnSpcReduction="10000"/>
          </a:bodyPr>
          <a:lstStyle/>
          <a:p>
            <a:pPr marL="0" indent="0" algn="just">
              <a:buNone/>
            </a:pPr>
            <a:r>
              <a:rPr lang="lt-LT" dirty="0">
                <a:latin typeface="Times New Roman" pitchFamily="18" charset="0"/>
                <a:cs typeface="Times New Roman" pitchFamily="18" charset="0"/>
              </a:rPr>
              <a:t>Vėlai naktį jie pasiekė ramią atsiskyrėlių buveinę, ir Satjavano širdyje netilpo džiaugsmas, kai jis išvydo, jog tėvas vėl atgavo regėjimą. Paskui Savitrė jiems viską papasakojo, ir jie sužinojo, kaip buvo išgelbėta Satjavano gyvybė ir kaip didžiulis sielvartas virto džiaugsmu.</a:t>
            </a:r>
          </a:p>
          <a:p>
            <a:pPr marL="0" indent="0" algn="just">
              <a:buNone/>
            </a:pPr>
            <a:r>
              <a:rPr lang="lt-LT" dirty="0">
                <a:latin typeface="Times New Roman" pitchFamily="18" charset="0"/>
                <a:cs typeface="Times New Roman" pitchFamily="18" charset="0"/>
              </a:rPr>
              <a:t>Nuo to laiko žmonės nesiliauja šlovinę Savitrę, nuostabiausią iš visų žemės moterų.</a:t>
            </a:r>
          </a:p>
          <a:p>
            <a:pPr marL="0" indent="0" algn="just">
              <a:buNone/>
            </a:pPr>
            <a:r>
              <a:rPr lang="lt-LT" dirty="0">
                <a:latin typeface="Times New Roman" pitchFamily="18" charset="0"/>
                <a:cs typeface="Times New Roman" pitchFamily="18" charset="0"/>
              </a:rPr>
              <a:t>Taip baigė savo pasakojimą atsiskyrėlis. Ir pridūrė:</a:t>
            </a:r>
          </a:p>
          <a:p>
            <a:pPr marL="0" indent="0" algn="just">
              <a:buNone/>
            </a:pPr>
            <a:r>
              <a:rPr lang="lt-LT" dirty="0">
                <a:latin typeface="Times New Roman" pitchFamily="18" charset="0"/>
                <a:cs typeface="Times New Roman" pitchFamily="18" charset="0"/>
              </a:rPr>
              <a:t> - Panašiai kaip Savitrė išgelbėjo visus savo artimuosius nuo nesibaigiančių kančių, taip ir Draupadė, nepalaužiama ir tauri moteris, padės visai jūsų giminei vėl suklestėti.</a:t>
            </a:r>
          </a:p>
          <a:p>
            <a:pPr marL="0" indent="0" algn="just">
              <a:buNone/>
            </a:pPr>
            <a:endParaRPr lang="lt-LT" dirty="0">
              <a:latin typeface="Times New Roman" pitchFamily="18" charset="0"/>
              <a:cs typeface="Times New Roman" pitchFamily="18" charset="0"/>
            </a:endParaRPr>
          </a:p>
        </p:txBody>
      </p:sp>
      <p:sp>
        <p:nvSpPr>
          <p:cNvPr id="5" name="Stačiakampis 4"/>
          <p:cNvSpPr/>
          <p:nvPr/>
        </p:nvSpPr>
        <p:spPr>
          <a:xfrm>
            <a:off x="256109" y="116632"/>
            <a:ext cx="8636371" cy="523220"/>
          </a:xfrm>
          <a:prstGeom prst="rect">
            <a:avLst/>
          </a:prstGeom>
          <a:solidFill>
            <a:schemeClr val="bg1"/>
          </a:solidFill>
          <a:ln w="57150">
            <a:solidFill>
              <a:schemeClr val="accent1">
                <a:lumMod val="75000"/>
              </a:schemeClr>
            </a:solidFill>
          </a:ln>
        </p:spPr>
        <p:txBody>
          <a:bodyPr wrap="square">
            <a:spAutoFit/>
          </a:bodyPr>
          <a:lstStyle/>
          <a:p>
            <a:pPr algn="ctr"/>
            <a:r>
              <a:rPr lang="lt-LT" sz="2800" b="1" i="1" dirty="0">
                <a:latin typeface="Times New Roman" pitchFamily="18" charset="0"/>
                <a:cs typeface="Times New Roman" pitchFamily="18" charset="0"/>
              </a:rPr>
              <a:t>Pasakojimas apie ištikimą žmoną</a:t>
            </a:r>
          </a:p>
        </p:txBody>
      </p:sp>
    </p:spTree>
    <p:extLst>
      <p:ext uri="{BB962C8B-B14F-4D97-AF65-F5344CB8AC3E}">
        <p14:creationId xmlns:p14="http://schemas.microsoft.com/office/powerpoint/2010/main" val="6851398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TotalTime>
  <Words>1418</Words>
  <Application>Microsoft Office PowerPoint</Application>
  <PresentationFormat>Demonstracija ekrane (4:3)</PresentationFormat>
  <Paragraphs>77</Paragraphs>
  <Slides>19</Slides>
  <Notes>0</Notes>
  <HiddenSlides>0</HiddenSlides>
  <MMClips>0</MMClips>
  <ScaleCrop>false</ScaleCrop>
  <HeadingPairs>
    <vt:vector size="4" baseType="variant">
      <vt:variant>
        <vt:lpstr>Tema</vt:lpstr>
      </vt:variant>
      <vt:variant>
        <vt:i4>1</vt:i4>
      </vt:variant>
      <vt:variant>
        <vt:lpstr>Skaidrių pavadinimai</vt:lpstr>
      </vt:variant>
      <vt:variant>
        <vt:i4>19</vt:i4>
      </vt:variant>
    </vt:vector>
  </HeadingPairs>
  <TitlesOfParts>
    <vt:vector size="20" baseType="lpstr">
      <vt:lpstr>Office tema</vt:lpstr>
      <vt:lpstr>Pasakojimas apie ištikimą žmoną yra indų epe Mahabharata (skyrius  „Miško knyga“. Istoriją apie Savitrę pasakoja senas atsiskyrėlis Draupadės vyrui Judhišthirai ).</vt:lpstr>
      <vt:lpstr>PowerPoint pristatymas</vt:lpstr>
      <vt:lpstr>Pasakojimas apie ištikimą žmoną </vt:lpstr>
      <vt:lpstr>PowerPoint pristatymas</vt:lpstr>
      <vt:lpstr>PowerPoint pristatymas</vt:lpstr>
      <vt:lpstr>Satjavanas buvo kilniaširdis, stiprus ir dailus. Tačiau vienas baisus užkeikimas temdė jo gyvenimą  - po metų jis turėjo mirti. Savitrės tėvas tai sužinojo iš vieno didžio išminčiaus ir tarė dukrai:   - Ne, Satjavanas negali būti tavo vyras. Visi jo privalumai nieko nereiškia, nes po metų jis turės atsisveikinti su gyvenimu. Tu turi išsirinkti kitą jaunikį.</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vector>
  </TitlesOfParts>
  <Company>HomePC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Jurčiai</dc:creator>
  <cp:lastModifiedBy>Jurčiai</cp:lastModifiedBy>
  <cp:revision>25</cp:revision>
  <dcterms:created xsi:type="dcterms:W3CDTF">2012-10-05T15:28:18Z</dcterms:created>
  <dcterms:modified xsi:type="dcterms:W3CDTF">2012-10-29T15:45:47Z</dcterms:modified>
</cp:coreProperties>
</file>