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5" r:id="rId2"/>
    <p:sldId id="276" r:id="rId3"/>
    <p:sldId id="277" r:id="rId4"/>
    <p:sldId id="296" r:id="rId5"/>
    <p:sldId id="278" r:id="rId6"/>
    <p:sldId id="279" r:id="rId7"/>
    <p:sldId id="280" r:id="rId8"/>
    <p:sldId id="281" r:id="rId9"/>
    <p:sldId id="282" r:id="rId10"/>
    <p:sldId id="283" r:id="rId11"/>
    <p:sldId id="285" r:id="rId12"/>
    <p:sldId id="284" r:id="rId13"/>
    <p:sldId id="286" r:id="rId14"/>
    <p:sldId id="287" r:id="rId15"/>
    <p:sldId id="288" r:id="rId16"/>
    <p:sldId id="289" r:id="rId17"/>
    <p:sldId id="291" r:id="rId18"/>
    <p:sldId id="292" r:id="rId19"/>
    <p:sldId id="293" r:id="rId20"/>
    <p:sldId id="300" r:id="rId21"/>
    <p:sldId id="295" r:id="rId22"/>
    <p:sldId id="311" r:id="rId23"/>
    <p:sldId id="297" r:id="rId24"/>
    <p:sldId id="298" r:id="rId2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28" autoAdjust="0"/>
  </p:normalViewPr>
  <p:slideViewPr>
    <p:cSldViewPr>
      <p:cViewPr varScale="1">
        <p:scale>
          <a:sx n="67" d="100"/>
          <a:sy n="67" d="100"/>
        </p:scale>
        <p:origin x="-52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DCD6E-F5A1-4050-9EDF-535B205D4F43}" type="datetimeFigureOut">
              <a:rPr lang="lt-LT" smtClean="0"/>
              <a:t>2012.10.29</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F53E22-248E-4A2C-9630-0C47E9AD4CAB}" type="slidenum">
              <a:rPr lang="lt-LT" smtClean="0"/>
              <a:t>‹#›</a:t>
            </a:fld>
            <a:endParaRPr lang="lt-LT"/>
          </a:p>
        </p:txBody>
      </p:sp>
    </p:spTree>
    <p:extLst>
      <p:ext uri="{BB962C8B-B14F-4D97-AF65-F5344CB8AC3E}">
        <p14:creationId xmlns:p14="http://schemas.microsoft.com/office/powerpoint/2010/main" val="908863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45F53E22-248E-4A2C-9630-0C47E9AD4CAB}" type="slidenum">
              <a:rPr lang="lt-LT" smtClean="0"/>
              <a:t>6</a:t>
            </a:fld>
            <a:endParaRPr lang="lt-LT"/>
          </a:p>
        </p:txBody>
      </p:sp>
    </p:spTree>
    <p:extLst>
      <p:ext uri="{BB962C8B-B14F-4D97-AF65-F5344CB8AC3E}">
        <p14:creationId xmlns:p14="http://schemas.microsoft.com/office/powerpoint/2010/main" val="424485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5F53E22-248E-4A2C-9630-0C47E9AD4CAB}" type="slidenum">
              <a:rPr lang="lt-LT" smtClean="0"/>
              <a:t>17</a:t>
            </a:fld>
            <a:endParaRPr lang="lt-LT"/>
          </a:p>
        </p:txBody>
      </p:sp>
    </p:spTree>
    <p:extLst>
      <p:ext uri="{BB962C8B-B14F-4D97-AF65-F5344CB8AC3E}">
        <p14:creationId xmlns:p14="http://schemas.microsoft.com/office/powerpoint/2010/main" val="2556704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BEAC927E-BCD6-4A86-90D5-5F484F5C4EA9}" type="slidenum">
              <a:rPr lang="lt-LT" smtClean="0"/>
              <a:t>22</a:t>
            </a:fld>
            <a:endParaRPr lang="lt-LT"/>
          </a:p>
        </p:txBody>
      </p:sp>
    </p:spTree>
    <p:extLst>
      <p:ext uri="{BB962C8B-B14F-4D97-AF65-F5344CB8AC3E}">
        <p14:creationId xmlns:p14="http://schemas.microsoft.com/office/powerpoint/2010/main" val="2417590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55FF5BE9-3DFE-4FA2-8146-467EC0FCB127}"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2964328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5FF5BE9-3DFE-4FA2-8146-467EC0FCB127}"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3161018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55FF5BE9-3DFE-4FA2-8146-467EC0FCB127}"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754878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55FF5BE9-3DFE-4FA2-8146-467EC0FCB127}"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2868105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55FF5BE9-3DFE-4FA2-8146-467EC0FCB127}" type="datetimeFigureOut">
              <a:rPr lang="lt-LT" smtClean="0"/>
              <a:t>2012.10.29</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398947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55FF5BE9-3DFE-4FA2-8146-467EC0FCB127}" type="datetimeFigureOut">
              <a:rPr lang="lt-LT" smtClean="0"/>
              <a:t>2012.10.29</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3811889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55FF5BE9-3DFE-4FA2-8146-467EC0FCB127}" type="datetimeFigureOut">
              <a:rPr lang="lt-LT" smtClean="0"/>
              <a:t>2012.10.29</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1631460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55FF5BE9-3DFE-4FA2-8146-467EC0FCB127}"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2630891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55FF5BE9-3DFE-4FA2-8146-467EC0FCB127}"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508523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5FF5BE9-3DFE-4FA2-8146-467EC0FCB127}"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1674114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5FF5BE9-3DFE-4FA2-8146-467EC0FCB127}"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4D516A3-0FF3-4B01-8D1B-250765237D72}" type="slidenum">
              <a:rPr lang="lt-LT" smtClean="0"/>
              <a:t>‹#›</a:t>
            </a:fld>
            <a:endParaRPr lang="lt-LT"/>
          </a:p>
        </p:txBody>
      </p:sp>
    </p:spTree>
    <p:extLst>
      <p:ext uri="{BB962C8B-B14F-4D97-AF65-F5344CB8AC3E}">
        <p14:creationId xmlns:p14="http://schemas.microsoft.com/office/powerpoint/2010/main" val="3961212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FF5BE9-3DFE-4FA2-8146-467EC0FCB127}" type="datetimeFigureOut">
              <a:rPr lang="lt-LT" smtClean="0"/>
              <a:t>2012.10.29</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D516A3-0FF3-4B01-8D1B-250765237D72}" type="slidenum">
              <a:rPr lang="lt-LT" smtClean="0"/>
              <a:t>‹#›</a:t>
            </a:fld>
            <a:endParaRPr lang="lt-LT"/>
          </a:p>
        </p:txBody>
      </p:sp>
    </p:spTree>
    <p:extLst>
      <p:ext uri="{BB962C8B-B14F-4D97-AF65-F5344CB8AC3E}">
        <p14:creationId xmlns:p14="http://schemas.microsoft.com/office/powerpoint/2010/main" val="698701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067944" y="1072356"/>
            <a:ext cx="4752528" cy="1378889"/>
          </a:xfrm>
          <a:solidFill>
            <a:schemeClr val="bg1"/>
          </a:solidFill>
          <a:ln w="76200">
            <a:solidFill>
              <a:srgbClr val="0070C0"/>
            </a:solidFill>
          </a:ln>
        </p:spPr>
        <p:txBody>
          <a:bodyPr>
            <a:normAutofit fontScale="77500" lnSpcReduction="20000"/>
          </a:bodyPr>
          <a:lstStyle/>
          <a:p>
            <a:pPr marL="0" indent="0">
              <a:buNone/>
            </a:pPr>
            <a:r>
              <a:rPr lang="lt-LT" sz="3400" dirty="0">
                <a:latin typeface="Times New Roman" pitchFamily="18" charset="0"/>
                <a:cs typeface="Times New Roman" pitchFamily="18" charset="0"/>
              </a:rPr>
              <a:t>-</a:t>
            </a:r>
            <a:r>
              <a:rPr lang="lt-LT" sz="3400" dirty="0" smtClean="0">
                <a:latin typeface="Times New Roman" pitchFamily="18" charset="0"/>
                <a:cs typeface="Times New Roman" pitchFamily="18" charset="0"/>
              </a:rPr>
              <a:t> </a:t>
            </a:r>
            <a:r>
              <a:rPr lang="lt-LT" sz="3400" dirty="0">
                <a:latin typeface="Times New Roman" pitchFamily="18" charset="0"/>
                <a:cs typeface="Times New Roman" pitchFamily="18" charset="0"/>
              </a:rPr>
              <a:t>Statau savo dvaro rūmus ir visas juose saugomas brangenybes.</a:t>
            </a:r>
          </a:p>
          <a:p>
            <a:pPr marL="0" indent="0">
              <a:buNone/>
            </a:pPr>
            <a:r>
              <a:rPr lang="lt-LT" sz="3400" dirty="0">
                <a:latin typeface="Times New Roman" pitchFamily="18" charset="0"/>
                <a:cs typeface="Times New Roman" pitchFamily="18" charset="0"/>
              </a:rPr>
              <a:t>-</a:t>
            </a:r>
            <a:r>
              <a:rPr lang="lt-LT" sz="3400" dirty="0" smtClean="0">
                <a:latin typeface="Times New Roman" pitchFamily="18" charset="0"/>
                <a:cs typeface="Times New Roman" pitchFamily="18" charset="0"/>
              </a:rPr>
              <a:t> </a:t>
            </a:r>
            <a:r>
              <a:rPr lang="lt-LT" sz="3400" dirty="0">
                <a:latin typeface="Times New Roman" pitchFamily="18" charset="0"/>
                <a:cs typeface="Times New Roman" pitchFamily="18" charset="0"/>
              </a:rPr>
              <a:t>Išlošiau!</a:t>
            </a:r>
          </a:p>
          <a:p>
            <a:endParaRPr lang="lt-L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993" y="1072356"/>
            <a:ext cx="3687986" cy="2757778"/>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3044205"/>
            <a:ext cx="4555356" cy="3409131"/>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993" y="4081569"/>
            <a:ext cx="3687986" cy="246890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inis pavadinimas 2"/>
          <p:cNvSpPr txBox="1">
            <a:spLocks/>
          </p:cNvSpPr>
          <p:nvPr/>
        </p:nvSpPr>
        <p:spPr>
          <a:xfrm>
            <a:off x="200993" y="260648"/>
            <a:ext cx="8638331"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1761483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0" y="1124744"/>
            <a:ext cx="4536504" cy="2304256"/>
          </a:xfrm>
          <a:solidFill>
            <a:schemeClr val="bg1"/>
          </a:solidFill>
          <a:ln w="76200">
            <a:solidFill>
              <a:srgbClr val="0070C0"/>
            </a:solidFill>
          </a:ln>
        </p:spPr>
        <p:txBody>
          <a:bodyPr>
            <a:normAutofit/>
          </a:bodyPr>
          <a:lstStyle/>
          <a:p>
            <a:pPr marL="0" indent="0" algn="just">
              <a:buNone/>
            </a:pPr>
            <a:r>
              <a:rPr lang="lt-LT" sz="2400" dirty="0">
                <a:latin typeface="Times New Roman" pitchFamily="18" charset="0"/>
                <a:cs typeface="Times New Roman" pitchFamily="18" charset="0"/>
              </a:rPr>
              <a:t>Šįsyk visi susirinkusieji lošimų salėje ėmė nerimauti, bruzdėti ir šūkauti, matydami, kad Judhišthira, tas teisingumo šviesulys, per Šakunio suktybes rengia sau tikrą pražūtį. </a:t>
            </a: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268759"/>
            <a:ext cx="3528391" cy="532194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668860"/>
            <a:ext cx="4392488" cy="2909263"/>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inis pavadinimas 2"/>
          <p:cNvSpPr txBox="1">
            <a:spLocks/>
          </p:cNvSpPr>
          <p:nvPr/>
        </p:nvSpPr>
        <p:spPr>
          <a:xfrm>
            <a:off x="179513" y="260648"/>
            <a:ext cx="8659812"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4140942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14389" y="1052736"/>
            <a:ext cx="8424935" cy="1656185"/>
          </a:xfrm>
          <a:solidFill>
            <a:schemeClr val="bg1"/>
          </a:solidFill>
          <a:ln w="76200">
            <a:solidFill>
              <a:srgbClr val="0070C0"/>
            </a:solidFill>
          </a:ln>
        </p:spPr>
        <p:txBody>
          <a:bodyPr>
            <a:normAutofit/>
          </a:bodyPr>
          <a:lstStyle/>
          <a:p>
            <a:pPr marL="0" indent="0" algn="just">
              <a:buNone/>
            </a:pPr>
            <a:r>
              <a:rPr lang="lt-LT" sz="2400" dirty="0">
                <a:latin typeface="Times New Roman" pitchFamily="18" charset="0"/>
                <a:cs typeface="Times New Roman" pitchFamily="18" charset="0"/>
              </a:rPr>
              <a:t>Išmintingasis patarėjas Vidura kreipėsi į akląjį valdovą:</a:t>
            </a:r>
          </a:p>
          <a:p>
            <a:pPr marL="0" indent="0" algn="just">
              <a:buNone/>
            </a:pPr>
            <a:r>
              <a:rPr lang="lt-LT" sz="2400" dirty="0">
                <a:latin typeface="Times New Roman" pitchFamily="18" charset="0"/>
                <a:cs typeface="Times New Roman" pitchFamily="18" charset="0"/>
              </a:rPr>
              <a:t>-</a:t>
            </a:r>
            <a:r>
              <a:rPr lang="lt-LT" sz="2400" dirty="0" smtClean="0">
                <a:latin typeface="Times New Roman" pitchFamily="18" charset="0"/>
                <a:cs typeface="Times New Roman" pitchFamily="18" charset="0"/>
              </a:rPr>
              <a:t> </a:t>
            </a:r>
            <a:r>
              <a:rPr lang="lt-LT" sz="2400" dirty="0">
                <a:latin typeface="Times New Roman" pitchFamily="18" charset="0"/>
                <a:cs typeface="Times New Roman" pitchFamily="18" charset="0"/>
              </a:rPr>
              <a:t>0 valdovų valdove, kodėl neįsakai nutraukti lošimo, kuris veda į pražūtį visų tauriausią žemės valdovą? Argi nesupranti, kad anksčiau ar vėliau tai pražudys visus Kauravus? </a:t>
            </a:r>
          </a:p>
        </p:txBody>
      </p:sp>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3317527"/>
            <a:ext cx="3536759" cy="280831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389" y="3284984"/>
            <a:ext cx="1991301" cy="2840855"/>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3317527"/>
            <a:ext cx="2323108" cy="280831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1854220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14388" y="1052736"/>
            <a:ext cx="8424935" cy="504056"/>
          </a:xfrm>
          <a:solidFill>
            <a:schemeClr val="bg1"/>
          </a:solidFill>
          <a:ln w="76200">
            <a:solidFill>
              <a:srgbClr val="0070C0"/>
            </a:solidFill>
          </a:ln>
        </p:spPr>
        <p:txBody>
          <a:bodyPr>
            <a:normAutofit lnSpcReduction="10000"/>
          </a:bodyPr>
          <a:lstStyle/>
          <a:p>
            <a:pPr marL="0" indent="0" algn="ctr">
              <a:buNone/>
            </a:pPr>
            <a:r>
              <a:rPr lang="lt-LT" sz="2800" b="1" dirty="0" smtClean="0">
                <a:latin typeface="Times New Roman" pitchFamily="18" charset="0"/>
                <a:cs typeface="Times New Roman" pitchFamily="18" charset="0"/>
              </a:rPr>
              <a:t>Viduras su </a:t>
            </a:r>
            <a:r>
              <a:rPr lang="lt-LT" sz="2800" dirty="0" smtClean="0">
                <a:latin typeface="Times New Roman" pitchFamily="18" charset="0"/>
                <a:cs typeface="Times New Roman" pitchFamily="18" charset="0"/>
              </a:rPr>
              <a:t>Dhritaraštra </a:t>
            </a:r>
            <a:endParaRPr lang="lt-LT" sz="2800"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5200" y="1916832"/>
            <a:ext cx="4483311" cy="439006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64739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1" y="1052737"/>
            <a:ext cx="8587804" cy="2088232"/>
          </a:xfrm>
          <a:solidFill>
            <a:schemeClr val="bg1"/>
          </a:solidFill>
          <a:ln w="76200">
            <a:solidFill>
              <a:srgbClr val="0070C0"/>
            </a:solidFill>
          </a:ln>
        </p:spPr>
        <p:txBody>
          <a:bodyPr>
            <a:normAutofit/>
          </a:bodyPr>
          <a:lstStyle/>
          <a:p>
            <a:pPr marL="0" indent="0" algn="just">
              <a:buNone/>
            </a:pPr>
            <a:r>
              <a:rPr lang="lt-LT" sz="2600" dirty="0" smtClean="0">
                <a:latin typeface="Times New Roman" pitchFamily="18" charset="0"/>
                <a:cs typeface="Times New Roman" pitchFamily="18" charset="0"/>
              </a:rPr>
              <a:t>Kad matytum, kaip dabar paraudo iš pykčio nenugalimo mūšiuose Ardžunos akys ir kaip gniaužia kumščius Bhymasena, kurio saugojasi visi, kas gyvas šioje žemėje! 0 jauniausieji Pandavai, dvyniai Nakula ir Sahadeva, jau stvėrėsi kardų. Pasigailėk savo sūnų, liepk nutraukti lošimą.</a:t>
            </a:r>
          </a:p>
          <a:p>
            <a:endParaRPr lang="lt-LT" dirty="0"/>
          </a:p>
        </p:txBody>
      </p:sp>
      <p:pic>
        <p:nvPicPr>
          <p:cNvPr id="71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502381"/>
            <a:ext cx="1911149" cy="291045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Antrinis pavadinimas 2"/>
          <p:cNvSpPr txBox="1">
            <a:spLocks/>
          </p:cNvSpPr>
          <p:nvPr/>
        </p:nvSpPr>
        <p:spPr>
          <a:xfrm>
            <a:off x="251521" y="260648"/>
            <a:ext cx="8587804"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1" y="3550715"/>
            <a:ext cx="1944025" cy="2839819"/>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Documents and Settings\Antanas\Desktop\Man svarbu\vv_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5423" y="3528699"/>
            <a:ext cx="1926908" cy="2884136"/>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1027" name="Picture 3" descr="C:\Documents and Settings\Antanas\Desktop\Man svarbu\vv_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1899" y="3559298"/>
            <a:ext cx="2037426" cy="2853537"/>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779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707904" y="1268760"/>
            <a:ext cx="5131420" cy="4896544"/>
          </a:xfrm>
          <a:solidFill>
            <a:schemeClr val="bg1"/>
          </a:solidFill>
          <a:ln w="76200">
            <a:solidFill>
              <a:srgbClr val="0070C0"/>
            </a:solidFill>
          </a:ln>
        </p:spPr>
        <p:txBody>
          <a:bodyPr>
            <a:normAutofit fontScale="70000" lnSpcReduction="20000"/>
          </a:bodyPr>
          <a:lstStyle/>
          <a:p>
            <a:pPr marL="0" indent="0" algn="just">
              <a:buNone/>
            </a:pPr>
            <a:r>
              <a:rPr lang="lt-LT" sz="3600" dirty="0" smtClean="0">
                <a:latin typeface="Times New Roman" pitchFamily="18" charset="0"/>
                <a:cs typeface="Times New Roman" pitchFamily="18" charset="0"/>
              </a:rPr>
              <a:t>Išgirdęs tuos žodžius, Durjodhana, kuris visas virpėjo iš džiaugsmo ir nekantrumo, ėmė paskubomis įrodinėti:</a:t>
            </a:r>
          </a:p>
          <a:p>
            <a:pPr marL="0" indent="0" algn="just">
              <a:buNone/>
            </a:pPr>
            <a:r>
              <a:rPr lang="lt-LT" sz="3600" dirty="0" smtClean="0">
                <a:latin typeface="Times New Roman" pitchFamily="18" charset="0"/>
                <a:cs typeface="Times New Roman" pitchFamily="18" charset="0"/>
              </a:rPr>
              <a:t>- Tėve, tėve, neklausyk šito patarėjo. Jis buvo valdovo Pandaus draugas, o po jo mirties visada stoja Pandavų pusėn. Jau seniai reikėjo ištremti jį iš mūsų šalies, o tu klausai, ką jis šneka. Kaip gali grėsti pražūtis tiems, kurie išlošia tokius milžiniškus turtus? Laimingas žvaigždžių derinys šiandien lemia mums laimę ir klestėjimą, o ne pražūtį. Neklausyk Viduros, tėve.</a:t>
            </a:r>
          </a:p>
          <a:p>
            <a:endParaRPr lang="lt-LT"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412776"/>
            <a:ext cx="2543420" cy="381642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
        <p:nvSpPr>
          <p:cNvPr id="2" name="Stačiakampis 1"/>
          <p:cNvSpPr/>
          <p:nvPr/>
        </p:nvSpPr>
        <p:spPr>
          <a:xfrm>
            <a:off x="683568" y="5373216"/>
            <a:ext cx="2543420" cy="369332"/>
          </a:xfrm>
          <a:prstGeom prst="rect">
            <a:avLst/>
          </a:prstGeom>
          <a:solidFill>
            <a:schemeClr val="bg1"/>
          </a:solidFill>
          <a:ln w="76200">
            <a:solidFill>
              <a:schemeClr val="tx1"/>
            </a:solidFill>
          </a:ln>
        </p:spPr>
        <p:txBody>
          <a:bodyPr wrap="square">
            <a:spAutoFit/>
          </a:bodyPr>
          <a:lstStyle/>
          <a:p>
            <a:pPr algn="ctr"/>
            <a:r>
              <a:rPr lang="lt-LT" b="1" dirty="0">
                <a:latin typeface="Times New Roman" pitchFamily="18" charset="0"/>
                <a:cs typeface="Times New Roman" pitchFamily="18" charset="0"/>
              </a:rPr>
              <a:t>Durjodhana</a:t>
            </a:r>
          </a:p>
        </p:txBody>
      </p:sp>
    </p:spTree>
    <p:extLst>
      <p:ext uri="{BB962C8B-B14F-4D97-AF65-F5344CB8AC3E}">
        <p14:creationId xmlns:p14="http://schemas.microsoft.com/office/powerpoint/2010/main" val="1415433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716016" y="1124744"/>
            <a:ext cx="4176464" cy="4981575"/>
          </a:xfrm>
          <a:solidFill>
            <a:schemeClr val="bg1"/>
          </a:solidFill>
          <a:ln w="76200">
            <a:solidFill>
              <a:srgbClr val="0070C0"/>
            </a:solidFill>
          </a:ln>
        </p:spPr>
        <p:txBody>
          <a:bodyPr>
            <a:normAutofit/>
          </a:bodyPr>
          <a:lstStyle/>
          <a:p>
            <a:pPr marL="0" indent="357188" algn="just">
              <a:buNone/>
            </a:pPr>
            <a:r>
              <a:rPr lang="lt-LT" sz="2400" dirty="0" smtClean="0">
                <a:latin typeface="Times New Roman" pitchFamily="18" charset="0"/>
                <a:cs typeface="Times New Roman" pitchFamily="18" charset="0"/>
              </a:rPr>
              <a:t>Bet Vidura kalbėjo toliau:</a:t>
            </a:r>
          </a:p>
          <a:p>
            <a:pPr marL="0" indent="357188" algn="just">
              <a:buNone/>
            </a:pPr>
            <a:r>
              <a:rPr lang="lt-LT" sz="2400" dirty="0">
                <a:latin typeface="Times New Roman" pitchFamily="18" charset="0"/>
                <a:cs typeface="Times New Roman" pitchFamily="18" charset="0"/>
              </a:rPr>
              <a:t>-</a:t>
            </a:r>
            <a:r>
              <a:rPr lang="lt-LT" sz="2400" dirty="0" smtClean="0">
                <a:latin typeface="Times New Roman" pitchFamily="18" charset="0"/>
                <a:cs typeface="Times New Roman" pitchFamily="18" charset="0"/>
              </a:rPr>
              <a:t> Valdove, prisimink: kai gimė šis tavo vyriausias sūnus, jis iškart ėmė klykti kaip šakalas. Ir visi šnekėjo, kad jis įstums giminę į skurdą ir pražūtį. Tai šakalas Durjodhanos pavidalu gyvena tavo rūmuose. Neklausyk jo, nutrauk lošimą.</a:t>
            </a:r>
          </a:p>
          <a:p>
            <a:pPr marL="0" indent="357188" algn="just">
              <a:buNone/>
            </a:pPr>
            <a:r>
              <a:rPr lang="lt-LT" sz="2400" dirty="0">
                <a:latin typeface="Times New Roman" pitchFamily="18" charset="0"/>
                <a:cs typeface="Times New Roman" pitchFamily="18" charset="0"/>
              </a:rPr>
              <a:t>-</a:t>
            </a:r>
            <a:r>
              <a:rPr lang="lt-LT" sz="2400" dirty="0" smtClean="0">
                <a:latin typeface="Times New Roman" pitchFamily="18" charset="0"/>
                <a:cs typeface="Times New Roman" pitchFamily="18" charset="0"/>
              </a:rPr>
              <a:t> Ne, ne, tėve, - suriko Durjodhana, - tegu jie lošia toliau! Ir lošimas vėl prasidėjo</a:t>
            </a:r>
          </a:p>
          <a:p>
            <a:pPr marL="0" indent="357188" algn="just">
              <a:buNone/>
            </a:pPr>
            <a:endParaRPr lang="lt-LT" sz="2400" dirty="0"/>
          </a:p>
        </p:txBody>
      </p:sp>
      <p:sp>
        <p:nvSpPr>
          <p:cNvPr id="5"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pic>
        <p:nvPicPr>
          <p:cNvPr id="8194" name="Picture 2" descr="C:\Documents and Settings\Antanas\Desktop\Cli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89" y="1124744"/>
            <a:ext cx="3638550" cy="4981575"/>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984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1" y="1052736"/>
            <a:ext cx="8568951" cy="2592289"/>
          </a:xfrm>
          <a:solidFill>
            <a:schemeClr val="bg1"/>
          </a:solidFill>
          <a:ln w="76200">
            <a:solidFill>
              <a:srgbClr val="0070C0"/>
            </a:solidFill>
          </a:ln>
        </p:spPr>
        <p:txBody>
          <a:bodyPr>
            <a:normAutofit fontScale="70000" lnSpcReduction="20000"/>
          </a:bodyPr>
          <a:lstStyle/>
          <a:p>
            <a:pPr marL="0" indent="0" algn="just">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Ką dabar statysi, valdove? Ar ne laikas tau prisipažinti nugalėtam ir gėdingai pasišalinti? - paklausė Šakunis.</a:t>
            </a:r>
          </a:p>
          <a:p>
            <a:pPr marL="0" indent="0" algn="just">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Statau savo karalystę su visais jos gyventojais ir visais turtais. </a:t>
            </a:r>
            <a:endParaRPr lang="en-US" dirty="0" smtClean="0">
              <a:latin typeface="Times New Roman" pitchFamily="18" charset="0"/>
              <a:cs typeface="Times New Roman" pitchFamily="18" charset="0"/>
            </a:endParaRPr>
          </a:p>
          <a:p>
            <a:pPr marL="0" indent="0" algn="just">
              <a:buNone/>
            </a:pPr>
            <a:r>
              <a:rPr lang="lt-LT" dirty="0" smtClean="0">
                <a:latin typeface="Times New Roman" pitchFamily="18" charset="0"/>
                <a:cs typeface="Times New Roman" pitchFamily="18" charset="0"/>
              </a:rPr>
              <a:t>Visi, kas stebėjo lošimą, sulaikę kvapą ir pilnomis siaubo akimis žiūrėjo į Judhišthirą. Mirtinoje tyloje į lentą bilstelėjo kauliukai.</a:t>
            </a:r>
          </a:p>
          <a:p>
            <a:pPr marL="0" indent="0" algn="just">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Išlošiau! - pergalingai tarė Šakunis.</a:t>
            </a:r>
          </a:p>
          <a:p>
            <a:pPr marL="0" indent="0" algn="just">
              <a:buNone/>
            </a:pPr>
            <a:r>
              <a:rPr lang="lt-LT" dirty="0" smtClean="0">
                <a:latin typeface="Times New Roman" pitchFamily="18" charset="0"/>
                <a:cs typeface="Times New Roman" pitchFamily="18" charset="0"/>
              </a:rPr>
              <a:t>Durjodhana pašoko iš vietos ir ėmė trypti iš laimės. Jis spindinčiomis akimis dairėsi aplinkui ir išdidžiai sukaliojosi į visas puses.</a:t>
            </a:r>
          </a:p>
          <a:p>
            <a:endParaRPr lang="lt-LT"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796962"/>
            <a:ext cx="4032448" cy="267325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4068" y="3833479"/>
            <a:ext cx="4218412" cy="2619856"/>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inis pavadinimas 2"/>
          <p:cNvSpPr txBox="1">
            <a:spLocks/>
          </p:cNvSpPr>
          <p:nvPr/>
        </p:nvSpPr>
        <p:spPr>
          <a:xfrm>
            <a:off x="251521" y="260648"/>
            <a:ext cx="8587804"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2840574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81820" y="1146109"/>
            <a:ext cx="8457504" cy="1130763"/>
          </a:xfrm>
          <a:solidFill>
            <a:schemeClr val="bg1"/>
          </a:solidFill>
          <a:ln w="76200">
            <a:solidFill>
              <a:srgbClr val="0070C0"/>
            </a:solidFill>
          </a:ln>
        </p:spPr>
        <p:txBody>
          <a:bodyPr>
            <a:normAutofit/>
          </a:bodyPr>
          <a:lstStyle/>
          <a:p>
            <a:pPr marL="0" indent="0" algn="just">
              <a:buNone/>
            </a:pPr>
            <a:r>
              <a:rPr lang="lt-LT" sz="2800" dirty="0" smtClean="0">
                <a:latin typeface="Times New Roman" pitchFamily="18" charset="0"/>
                <a:cs typeface="Times New Roman" pitchFamily="18" charset="0"/>
              </a:rPr>
              <a:t>,,Brolis pralošė viską, ką turėjome, - pagalvojo Bhymasena, - bet aš atsiimsiu tai jau pirmajame mūšyje.</a:t>
            </a:r>
          </a:p>
          <a:p>
            <a:pPr marL="0" indent="0" algn="just">
              <a:buNone/>
            </a:pPr>
            <a:endParaRPr lang="lt-LT" sz="2800" dirty="0">
              <a:latin typeface="Times New Roman" pitchFamily="18" charset="0"/>
              <a:cs typeface="Times New Roman" pitchFamily="18" charset="0"/>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1949" y="2492300"/>
            <a:ext cx="2237710" cy="417706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492896"/>
            <a:ext cx="2348141" cy="417646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5503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39552" y="2060848"/>
            <a:ext cx="4212467" cy="2476872"/>
          </a:xfrm>
          <a:solidFill>
            <a:schemeClr val="bg1"/>
          </a:solidFill>
          <a:ln w="76200">
            <a:solidFill>
              <a:srgbClr val="0070C0"/>
            </a:solidFill>
          </a:ln>
        </p:spPr>
        <p:txBody>
          <a:bodyPr>
            <a:normAutofit/>
          </a:bodyPr>
          <a:lstStyle/>
          <a:p>
            <a:pPr marL="0" indent="0" algn="just">
              <a:buNone/>
            </a:pPr>
            <a:r>
              <a:rPr lang="lt-LT" sz="2800" dirty="0">
                <a:latin typeface="Times New Roman" pitchFamily="18" charset="0"/>
                <a:cs typeface="Times New Roman" pitchFamily="18" charset="0"/>
              </a:rPr>
              <a:t>,,Nieko, ne taip viskas baisu, </a:t>
            </a:r>
            <a:r>
              <a:rPr lang="lt-LT" sz="2800" dirty="0" smtClean="0">
                <a:latin typeface="Times New Roman" pitchFamily="18" charset="0"/>
                <a:cs typeface="Times New Roman" pitchFamily="18" charset="0"/>
              </a:rPr>
              <a:t>- </a:t>
            </a:r>
            <a:r>
              <a:rPr lang="lt-LT" sz="2800" dirty="0">
                <a:latin typeface="Times New Roman" pitchFamily="18" charset="0"/>
                <a:cs typeface="Times New Roman" pitchFamily="18" charset="0"/>
              </a:rPr>
              <a:t>pamanė Ardžuna. </a:t>
            </a:r>
            <a:r>
              <a:rPr lang="lt-LT" sz="2800" dirty="0" smtClean="0">
                <a:latin typeface="Times New Roman" pitchFamily="18" charset="0"/>
                <a:cs typeface="Times New Roman" pitchFamily="18" charset="0"/>
              </a:rPr>
              <a:t>- </a:t>
            </a:r>
            <a:r>
              <a:rPr lang="lt-LT" sz="2800" dirty="0">
                <a:latin typeface="Times New Roman" pitchFamily="18" charset="0"/>
                <a:cs typeface="Times New Roman" pitchFamily="18" charset="0"/>
              </a:rPr>
              <a:t>Kol esame visi kartu, susigrąžinsime prarastą laimę".</a:t>
            </a:r>
          </a:p>
          <a:p>
            <a:endParaRPr lang="lt-LT" dirty="0"/>
          </a:p>
        </p:txBody>
      </p:sp>
      <p:pic>
        <p:nvPicPr>
          <p:cNvPr id="9218" name="Picture 2" descr="C:\Documents and Settings\Antanas\Desktop\vv_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6636" y="1124744"/>
            <a:ext cx="3742688" cy="5256584"/>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5"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954788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79512" y="1052736"/>
            <a:ext cx="8784975" cy="1656184"/>
          </a:xfrm>
          <a:solidFill>
            <a:schemeClr val="bg1"/>
          </a:solidFill>
          <a:ln w="76200">
            <a:solidFill>
              <a:srgbClr val="0070C0"/>
            </a:solidFill>
          </a:ln>
        </p:spPr>
        <p:txBody>
          <a:bodyPr>
            <a:normAutofit fontScale="85000" lnSpcReduction="10000"/>
          </a:bodyPr>
          <a:lstStyle/>
          <a:p>
            <a:pPr marL="0" indent="0" algn="just">
              <a:buNone/>
            </a:pPr>
            <a:r>
              <a:rPr lang="lt-LT" sz="3100" dirty="0">
                <a:latin typeface="Times New Roman" pitchFamily="18" charset="0"/>
                <a:cs typeface="Times New Roman" pitchFamily="18" charset="0"/>
              </a:rPr>
              <a:t>-</a:t>
            </a:r>
            <a:r>
              <a:rPr lang="lt-LT" sz="3100" dirty="0" smtClean="0">
                <a:latin typeface="Times New Roman" pitchFamily="18" charset="0"/>
                <a:cs typeface="Times New Roman" pitchFamily="18" charset="0"/>
              </a:rPr>
              <a:t> Ką dar gali statyti šitas elgeta? - sušuko Durjodhana, rodydamas pirštu į Judhišthirą, kurio veidas buvo baltas kaip numirėlio. - Kur dabar jo turtai? Visi girdėjote -jis pasakė, kad nepasitrauks iki lošimo pabaigos. Ką jis dabar statys?</a:t>
            </a:r>
          </a:p>
          <a:p>
            <a:endParaRPr lang="lt-LT"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1999" y="2931423"/>
            <a:ext cx="2278022" cy="34790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922131"/>
            <a:ext cx="2179454" cy="3487126"/>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inis pavadinimas 2"/>
          <p:cNvSpPr txBox="1">
            <a:spLocks/>
          </p:cNvSpPr>
          <p:nvPr/>
        </p:nvSpPr>
        <p:spPr>
          <a:xfrm>
            <a:off x="179512" y="260648"/>
            <a:ext cx="878497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2063452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771800" y="1239019"/>
            <a:ext cx="3240360" cy="5358333"/>
          </a:xfrm>
          <a:solidFill>
            <a:schemeClr val="bg1"/>
          </a:solidFill>
          <a:ln w="76200">
            <a:solidFill>
              <a:srgbClr val="0070C0"/>
            </a:solidFill>
          </a:ln>
        </p:spPr>
        <p:txBody>
          <a:bodyPr>
            <a:normAutofit fontScale="85000" lnSpcReduction="20000"/>
          </a:bodyPr>
          <a:lstStyle/>
          <a:p>
            <a:pPr marL="0" indent="0" algn="just">
              <a:buNone/>
            </a:pPr>
            <a:r>
              <a:rPr lang="lt-LT" dirty="0">
                <a:latin typeface="Times New Roman" pitchFamily="18" charset="0"/>
                <a:cs typeface="Times New Roman" pitchFamily="18" charset="0"/>
              </a:rPr>
              <a:t>Ir tada Judhišthira ištarė žodžius, nuo kurių suvirpėjo visų susirinkusiųjų salėje širdys:</a:t>
            </a:r>
          </a:p>
          <a:p>
            <a:pPr marL="0" indent="0" algn="just">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Mano turtas </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tai mano broliai. Statau jauniausiąjį, gražuolį Nakulą, narsų kaip liūtas ir stiprų kaip jaunas buivolas.</a:t>
            </a:r>
          </a:p>
          <a:p>
            <a:pPr marL="0" indent="0" algn="just">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Išlošiau! - sušuko Šakunis. - Nuo šiol Nakula - mūsų vergas. Ką dar turi?</a:t>
            </a:r>
          </a:p>
          <a:p>
            <a:endParaRPr lang="lt-LT"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114" y="1603958"/>
            <a:ext cx="2271638" cy="3506066"/>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descr="C:\Documents and Settings\Antanas\Desktop\vv_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555582"/>
            <a:ext cx="2552799" cy="3745625"/>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6" name="Antrinis pavadinimas 2"/>
          <p:cNvSpPr txBox="1">
            <a:spLocks/>
          </p:cNvSpPr>
          <p:nvPr/>
        </p:nvSpPr>
        <p:spPr>
          <a:xfrm>
            <a:off x="179512" y="260648"/>
            <a:ext cx="8673479"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2375876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131940" y="1556792"/>
            <a:ext cx="3682752" cy="3816424"/>
          </a:xfrm>
          <a:solidFill>
            <a:schemeClr val="bg1"/>
          </a:solidFill>
          <a:ln w="76200">
            <a:solidFill>
              <a:srgbClr val="0070C0"/>
            </a:solidFill>
          </a:ln>
        </p:spPr>
        <p:txBody>
          <a:bodyPr>
            <a:normAutofit/>
          </a:bodyPr>
          <a:lstStyle/>
          <a:p>
            <a:pPr marL="0" indent="0" algn="just">
              <a:buNone/>
            </a:pPr>
            <a:r>
              <a:rPr lang="lt-LT" sz="2600" dirty="0" smtClean="0">
                <a:latin typeface="Times New Roman" pitchFamily="18" charset="0"/>
                <a:cs typeface="Times New Roman" pitchFamily="18" charset="0"/>
              </a:rPr>
              <a:t>- Kas tau? - kandžiai paklausė Šakunis. - Aš jau imu abejoti, ar atiduosi viską, ką esi pralošęs. Juk įkarštis dažnai užtemdo lošikams protą, ir jie neatsako už savo žodžius. Ar jau viską pralošei, ką turi?</a:t>
            </a:r>
          </a:p>
          <a:p>
            <a:endParaRPr lang="lt-LT" dirty="0"/>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68760"/>
            <a:ext cx="4297635" cy="460851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inis pavadinimas 2"/>
          <p:cNvSpPr txBox="1">
            <a:spLocks/>
          </p:cNvSpPr>
          <p:nvPr/>
        </p:nvSpPr>
        <p:spPr>
          <a:xfrm>
            <a:off x="214313" y="260648"/>
            <a:ext cx="8625011"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3153805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95537" y="980728"/>
            <a:ext cx="8496944" cy="1872208"/>
          </a:xfrm>
          <a:solidFill>
            <a:schemeClr val="bg1"/>
          </a:solidFill>
          <a:ln w="76200">
            <a:solidFill>
              <a:srgbClr val="0070C0"/>
            </a:solidFill>
          </a:ln>
        </p:spPr>
        <p:txBody>
          <a:bodyPr>
            <a:normAutofit fontScale="70000" lnSpcReduction="20000"/>
          </a:bodyPr>
          <a:lstStyle/>
          <a:p>
            <a:pPr marL="0" indent="0" algn="just">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Ne, ne viską, </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liūdnai, bet oriai atsakė visada ištikimas tiesai </a:t>
            </a:r>
            <a:r>
              <a:rPr lang="lt-LT" dirty="0" smtClean="0">
                <a:latin typeface="Times New Roman" pitchFamily="18" charset="0"/>
                <a:cs typeface="Times New Roman" pitchFamily="18" charset="0"/>
              </a:rPr>
              <a:t>Judhišthira. - </a:t>
            </a:r>
            <a:r>
              <a:rPr lang="lt-LT" dirty="0">
                <a:latin typeface="Times New Roman" pitchFamily="18" charset="0"/>
                <a:cs typeface="Times New Roman" pitchFamily="18" charset="0"/>
              </a:rPr>
              <a:t>Statau nepralenkiamą ginklų žinovą Ardžuną. Tą, kuris tarsi įgudęs valtininkas visada </a:t>
            </a:r>
            <a:r>
              <a:rPr lang="lt-LT" dirty="0" smtClean="0">
                <a:latin typeface="Times New Roman" pitchFamily="18" charset="0"/>
                <a:cs typeface="Times New Roman" pitchFamily="18" charset="0"/>
              </a:rPr>
              <a:t>lai</a:t>
            </a:r>
            <a:r>
              <a:rPr lang="en-US" dirty="0" smtClean="0">
                <a:latin typeface="Times New Roman" pitchFamily="18" charset="0"/>
                <a:cs typeface="Times New Roman" pitchFamily="18" charset="0"/>
              </a:rPr>
              <a:t>m</a:t>
            </a:r>
            <a:r>
              <a:rPr lang="lt-LT" dirty="0" smtClean="0">
                <a:latin typeface="Times New Roman" pitchFamily="18" charset="0"/>
                <a:cs typeface="Times New Roman" pitchFamily="18" charset="0"/>
              </a:rPr>
              <a:t>ingai </a:t>
            </a:r>
            <a:r>
              <a:rPr lang="lt-LT" dirty="0">
                <a:latin typeface="Times New Roman" pitchFamily="18" charset="0"/>
                <a:cs typeface="Times New Roman" pitchFamily="18" charset="0"/>
              </a:rPr>
              <a:t>perplukdydavo mus per visus audringus mūšių vandenynus. Nėra jam lygaus miklumu ir drąsa. Statau jį.</a:t>
            </a:r>
          </a:p>
          <a:p>
            <a:pPr marL="0" indent="0" algn="just">
              <a:buNone/>
            </a:pPr>
            <a:r>
              <a:rPr lang="lt-LT" dirty="0">
                <a:latin typeface="Times New Roman" pitchFamily="18" charset="0"/>
                <a:cs typeface="Times New Roman" pitchFamily="18" charset="0"/>
              </a:rPr>
              <a:t>Ir Šakunis išlošė Ardžuną.</a:t>
            </a:r>
          </a:p>
        </p:txBody>
      </p:sp>
      <p:pic>
        <p:nvPicPr>
          <p:cNvPr id="12290" name="Picture 2" descr="C:\Documents and Settings\Antanas\Desktop\vv_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582740" y="3179942"/>
            <a:ext cx="2088232" cy="3317341"/>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179942"/>
            <a:ext cx="2348233" cy="3347803"/>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3136308"/>
            <a:ext cx="2233957" cy="3347803"/>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1206210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95536" y="908720"/>
            <a:ext cx="8471172" cy="1656184"/>
          </a:xfrm>
          <a:solidFill>
            <a:schemeClr val="bg1"/>
          </a:solidFill>
          <a:ln w="76200">
            <a:solidFill>
              <a:srgbClr val="0070C0"/>
            </a:solidFill>
          </a:ln>
        </p:spPr>
        <p:txBody>
          <a:bodyPr>
            <a:normAutofit fontScale="70000" lnSpcReduction="20000"/>
          </a:bodyPr>
          <a:lstStyle/>
          <a:p>
            <a:pPr marL="0" indent="0" algn="just">
              <a:buNone/>
            </a:pPr>
            <a:r>
              <a:rPr lang="lt-LT" dirty="0"/>
              <a:t>-</a:t>
            </a:r>
            <a:r>
              <a:rPr lang="lt-LT" dirty="0" smtClean="0"/>
              <a:t> </a:t>
            </a:r>
            <a:r>
              <a:rPr lang="lt-LT" sz="3400" dirty="0">
                <a:latin typeface="Times New Roman" pitchFamily="18" charset="0"/>
                <a:cs typeface="Times New Roman" pitchFamily="18" charset="0"/>
              </a:rPr>
              <a:t>Statau paskutinį turtą, kurį dar turiu, </a:t>
            </a:r>
            <a:r>
              <a:rPr lang="lt-LT" sz="3400" dirty="0" smtClean="0">
                <a:latin typeface="Times New Roman" pitchFamily="18" charset="0"/>
                <a:cs typeface="Times New Roman" pitchFamily="18" charset="0"/>
              </a:rPr>
              <a:t>- </a:t>
            </a:r>
            <a:r>
              <a:rPr lang="lt-LT" sz="3400" dirty="0">
                <a:latin typeface="Times New Roman" pitchFamily="18" charset="0"/>
                <a:cs typeface="Times New Roman" pitchFamily="18" charset="0"/>
              </a:rPr>
              <a:t>Bhymaseną, priešų triuškintoją. Nėra tarp gyvųjų nieko, kas būtų stipresnis už </a:t>
            </a:r>
            <a:r>
              <a:rPr lang="lt-LT" sz="3400" dirty="0" smtClean="0">
                <a:latin typeface="Times New Roman" pitchFamily="18" charset="0"/>
                <a:cs typeface="Times New Roman" pitchFamily="18" charset="0"/>
              </a:rPr>
              <a:t>šitą </a:t>
            </a:r>
            <a:r>
              <a:rPr lang="lt-LT" sz="3400" dirty="0">
                <a:latin typeface="Times New Roman" pitchFamily="18" charset="0"/>
                <a:cs typeface="Times New Roman" pitchFamily="18" charset="0"/>
              </a:rPr>
              <a:t>dramblį iš Bharatos giminės. Jį dabar turiu statyti. Mesk kauliukus</a:t>
            </a:r>
            <a:r>
              <a:rPr lang="lt-LT" sz="3400" dirty="0" smtClean="0">
                <a:latin typeface="Times New Roman" pitchFamily="18" charset="0"/>
                <a:cs typeface="Times New Roman" pitchFamily="18" charset="0"/>
              </a:rPr>
              <a:t>.</a:t>
            </a:r>
            <a:endParaRPr lang="en-US" sz="3400" dirty="0" smtClean="0">
              <a:latin typeface="Times New Roman" pitchFamily="18" charset="0"/>
              <a:cs typeface="Times New Roman" pitchFamily="18" charset="0"/>
            </a:endParaRPr>
          </a:p>
          <a:p>
            <a:pPr marL="0" indent="0" algn="just">
              <a:buNone/>
            </a:pPr>
            <a:r>
              <a:rPr lang="lt-LT" sz="3400" dirty="0">
                <a:latin typeface="Times New Roman" pitchFamily="18" charset="0"/>
                <a:cs typeface="Times New Roman" pitchFamily="18" charset="0"/>
              </a:rPr>
              <a:t>-</a:t>
            </a:r>
            <a:r>
              <a:rPr lang="lt-LT" sz="3400" dirty="0" smtClean="0">
                <a:latin typeface="Times New Roman" pitchFamily="18" charset="0"/>
                <a:cs typeface="Times New Roman" pitchFamily="18" charset="0"/>
              </a:rPr>
              <a:t> </a:t>
            </a:r>
            <a:r>
              <a:rPr lang="lt-LT" sz="3400" dirty="0">
                <a:latin typeface="Times New Roman" pitchFamily="18" charset="0"/>
                <a:cs typeface="Times New Roman" pitchFamily="18" charset="0"/>
              </a:rPr>
              <a:t>Išlošiau, </a:t>
            </a:r>
            <a:r>
              <a:rPr lang="lt-LT" sz="3400" dirty="0" smtClean="0">
                <a:latin typeface="Times New Roman" pitchFamily="18" charset="0"/>
                <a:cs typeface="Times New Roman" pitchFamily="18" charset="0"/>
              </a:rPr>
              <a:t>- nuaidėjo </a:t>
            </a:r>
            <a:r>
              <a:rPr lang="lt-LT" sz="3400" dirty="0">
                <a:latin typeface="Times New Roman" pitchFamily="18" charset="0"/>
                <a:cs typeface="Times New Roman" pitchFamily="18" charset="0"/>
              </a:rPr>
              <a:t>Šakunio balsas mirtinoje tyloje. </a:t>
            </a:r>
            <a:r>
              <a:rPr lang="lt-LT" sz="3400" dirty="0" smtClean="0">
                <a:latin typeface="Times New Roman" pitchFamily="18" charset="0"/>
                <a:cs typeface="Times New Roman" pitchFamily="18" charset="0"/>
              </a:rPr>
              <a:t>- </a:t>
            </a:r>
            <a:r>
              <a:rPr lang="lt-LT" sz="3400" dirty="0">
                <a:latin typeface="Times New Roman" pitchFamily="18" charset="0"/>
                <a:cs typeface="Times New Roman" pitchFamily="18" charset="0"/>
              </a:rPr>
              <a:t>Ką statysi dabar?</a:t>
            </a:r>
          </a:p>
          <a:p>
            <a:pPr marL="0" indent="0" algn="just">
              <a:buNone/>
            </a:pPr>
            <a:endParaRPr lang="lt-LT" sz="3400" dirty="0">
              <a:latin typeface="Times New Roman" pitchFamily="18" charset="0"/>
              <a:cs typeface="Times New Roman" pitchFamily="18" charset="0"/>
            </a:endParaRPr>
          </a:p>
          <a:p>
            <a:endParaRPr lang="lt-LT" sz="3400" dirty="0">
              <a:latin typeface="Times New Roman" pitchFamily="18" charset="0"/>
              <a:cs typeface="Times New Roman" pitchFamily="18" charset="0"/>
            </a:endParaRP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848" y="2803448"/>
            <a:ext cx="2789881" cy="3721893"/>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descr="C:\Documents and Settings\Antanas\Desktop\vv_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9263" y="2826270"/>
            <a:ext cx="5347445" cy="3721893"/>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6" name="Antrinis pavadinimas 2"/>
          <p:cNvSpPr txBox="1">
            <a:spLocks/>
          </p:cNvSpPr>
          <p:nvPr/>
        </p:nvSpPr>
        <p:spPr>
          <a:xfrm>
            <a:off x="414389" y="213321"/>
            <a:ext cx="8424935" cy="576064"/>
          </a:xfrm>
          <a:prstGeom prst="rect">
            <a:avLst/>
          </a:prstGeom>
          <a:solidFill>
            <a:schemeClr val="bg1"/>
          </a:solidFill>
          <a:ln w="76200">
            <a:solidFill>
              <a:schemeClr val="tx1"/>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69788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0695" y="1741959"/>
            <a:ext cx="2828737" cy="396044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3860" y="1741960"/>
            <a:ext cx="2539132" cy="394270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1" y="1741959"/>
            <a:ext cx="2770722" cy="396044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Antrinis pavadinimas 2"/>
          <p:cNvSpPr txBox="1">
            <a:spLocks/>
          </p:cNvSpPr>
          <p:nvPr/>
        </p:nvSpPr>
        <p:spPr>
          <a:xfrm>
            <a:off x="251521" y="213321"/>
            <a:ext cx="8587804"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3191536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275856" y="1268760"/>
            <a:ext cx="5563468" cy="5040560"/>
          </a:xfrm>
          <a:solidFill>
            <a:schemeClr val="bg1"/>
          </a:solidFill>
          <a:ln w="76200">
            <a:solidFill>
              <a:schemeClr val="tx1"/>
            </a:solidFill>
          </a:ln>
        </p:spPr>
        <p:txBody>
          <a:bodyPr>
            <a:noAutofit/>
          </a:bodyPr>
          <a:lstStyle/>
          <a:p>
            <a:pPr marL="0" indent="0" algn="just">
              <a:buNone/>
            </a:pPr>
            <a:r>
              <a:rPr lang="lt-LT" sz="2600" dirty="0">
                <a:latin typeface="Times New Roman" pitchFamily="18" charset="0"/>
                <a:cs typeface="Times New Roman" pitchFamily="18" charset="0"/>
              </a:rPr>
              <a:t>-</a:t>
            </a:r>
            <a:r>
              <a:rPr lang="lt-LT" sz="2600" dirty="0" smtClean="0">
                <a:latin typeface="Times New Roman" pitchFamily="18" charset="0"/>
                <a:cs typeface="Times New Roman" pitchFamily="18" charset="0"/>
              </a:rPr>
              <a:t> Daugiau nieko neturiu. Man daugiau niekas nepriklauso. Tik aš pats priklausau sau. Statau save. Jeigu tu ir šįkart išloši, aš pasiruošęs daryti viską, ką turi daryti tas, kuris yra praloštas.</a:t>
            </a:r>
          </a:p>
          <a:p>
            <a:pPr marL="0" indent="0" algn="just">
              <a:buNone/>
            </a:pPr>
            <a:r>
              <a:rPr lang="lt-LT" sz="2600" dirty="0" smtClean="0">
                <a:latin typeface="Times New Roman" pitchFamily="18" charset="0"/>
                <a:cs typeface="Times New Roman" pitchFamily="18" charset="0"/>
              </a:rPr>
              <a:t>Šakunis metė kauliukus, ir nelaimių grandinė aplink kilnųjį valdovą Judhišthirą susijungė.</a:t>
            </a:r>
          </a:p>
          <a:p>
            <a:pPr marL="0" indent="0" algn="just">
              <a:buNone/>
            </a:pPr>
            <a:r>
              <a:rPr lang="lt-LT" sz="2600" dirty="0">
                <a:latin typeface="Times New Roman" pitchFamily="18" charset="0"/>
                <a:cs typeface="Times New Roman" pitchFamily="18" charset="0"/>
              </a:rPr>
              <a:t>-</a:t>
            </a:r>
            <a:r>
              <a:rPr lang="lt-LT" sz="2600" dirty="0" smtClean="0">
                <a:latin typeface="Times New Roman" pitchFamily="18" charset="0"/>
                <a:cs typeface="Times New Roman" pitchFamily="18" charset="0"/>
              </a:rPr>
              <a:t> 0, kokią didelę nuodėmę tu padarei, - nusišaipė Šakunis, - pralošei pats save. Kodėl pasirinkai tokį baisų nuopuolį, kol dar turi turtų?</a:t>
            </a:r>
          </a:p>
          <a:p>
            <a:pPr marL="0" indent="0" algn="just">
              <a:buNone/>
            </a:pPr>
            <a:endParaRPr lang="lt-LT" sz="2600" dirty="0">
              <a:latin typeface="Times New Roman" pitchFamily="18" charset="0"/>
              <a:cs typeface="Times New Roman" pitchFamily="18" charset="0"/>
            </a:endParaRPr>
          </a:p>
        </p:txBody>
      </p:sp>
      <p:sp>
        <p:nvSpPr>
          <p:cNvPr id="8" name="Antrinis pavadinimas 2"/>
          <p:cNvSpPr txBox="1">
            <a:spLocks/>
          </p:cNvSpPr>
          <p:nvPr/>
        </p:nvSpPr>
        <p:spPr>
          <a:xfrm>
            <a:off x="414389" y="260648"/>
            <a:ext cx="8424935" cy="576064"/>
          </a:xfrm>
          <a:prstGeom prst="rect">
            <a:avLst/>
          </a:prstGeom>
          <a:solidFill>
            <a:schemeClr val="bg1"/>
          </a:solidFill>
          <a:ln w="76200">
            <a:solidFill>
              <a:schemeClr val="tx2">
                <a:lumMod val="60000"/>
                <a:lumOff val="40000"/>
              </a:schemeClr>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pic>
        <p:nvPicPr>
          <p:cNvPr id="5123" name="Picture 3" descr="C:\Documents and Settings\Antanas\Desktop\Cli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290984"/>
            <a:ext cx="2776538" cy="5018336"/>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51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1" y="980729"/>
            <a:ext cx="8587803" cy="2232248"/>
          </a:xfrm>
          <a:solidFill>
            <a:schemeClr val="bg1"/>
          </a:solidFill>
          <a:ln w="76200">
            <a:solidFill>
              <a:schemeClr val="tx2">
                <a:lumMod val="60000"/>
                <a:lumOff val="40000"/>
              </a:schemeClr>
            </a:solidFill>
          </a:ln>
        </p:spPr>
        <p:txBody>
          <a:bodyPr>
            <a:normAutofit fontScale="55000" lnSpcReduction="20000"/>
          </a:bodyPr>
          <a:lstStyle/>
          <a:p>
            <a:pPr marL="0" indent="0" algn="just">
              <a:buNone/>
            </a:pPr>
            <a:r>
              <a:rPr lang="lt-LT" sz="4000" dirty="0">
                <a:latin typeface="Times New Roman" pitchFamily="18" charset="0"/>
                <a:cs typeface="Times New Roman" pitchFamily="18" charset="0"/>
              </a:rPr>
              <a:t>-</a:t>
            </a:r>
            <a:r>
              <a:rPr lang="lt-LT" sz="4000" dirty="0" smtClean="0">
                <a:latin typeface="Times New Roman" pitchFamily="18" charset="0"/>
                <a:cs typeface="Times New Roman" pitchFamily="18" charset="0"/>
              </a:rPr>
              <a:t> Aš jau nieko neturiu. Niekada nesu sutepęs lūpų melu, patikėk manini - aš daugiau nieko neturiu.</a:t>
            </a:r>
          </a:p>
          <a:p>
            <a:pPr marL="0" indent="0" algn="just">
              <a:buNone/>
            </a:pPr>
            <a:r>
              <a:rPr lang="lt-LT" sz="4000" dirty="0">
                <a:latin typeface="Times New Roman" pitchFamily="18" charset="0"/>
                <a:cs typeface="Times New Roman" pitchFamily="18" charset="0"/>
              </a:rPr>
              <a:t>-</a:t>
            </a:r>
            <a:r>
              <a:rPr lang="lt-LT" sz="4000" dirty="0" smtClean="0">
                <a:latin typeface="Times New Roman" pitchFamily="18" charset="0"/>
                <a:cs typeface="Times New Roman" pitchFamily="18" charset="0"/>
              </a:rPr>
              <a:t> Kaip tai nieko neturi? Nejau pamiršai Draupadę, išdidžiąją Pančalos valdovo dukterį, savo žmoną? Argi žmona nėra vyro nuosavybė? 0 gal ji tau atneš laimę ir, pastatęs ją, atsiloši save, brolius ir savo turtus?</a:t>
            </a:r>
          </a:p>
          <a:p>
            <a:pPr marL="0" indent="271463" algn="just">
              <a:buNone/>
            </a:pPr>
            <a:r>
              <a:rPr lang="lt-LT" sz="4000" dirty="0" smtClean="0">
                <a:latin typeface="Times New Roman" pitchFamily="18" charset="0"/>
                <a:cs typeface="Times New Roman" pitchFamily="18" charset="0"/>
              </a:rPr>
              <a:t>Siaubo banga nusirito per salę. Visi laukė, ką atsakys niekada neprasižengęs įstatymams Judhišthira.</a:t>
            </a:r>
          </a:p>
          <a:p>
            <a:endParaRPr lang="lt-L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3650670"/>
            <a:ext cx="2076405" cy="296629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3630981"/>
            <a:ext cx="2088232" cy="2905307"/>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inis pavadinimas 2"/>
          <p:cNvSpPr txBox="1">
            <a:spLocks/>
          </p:cNvSpPr>
          <p:nvPr/>
        </p:nvSpPr>
        <p:spPr>
          <a:xfrm>
            <a:off x="251521" y="260648"/>
            <a:ext cx="8587804" cy="576064"/>
          </a:xfrm>
          <a:prstGeom prst="rect">
            <a:avLst/>
          </a:prstGeom>
          <a:solidFill>
            <a:schemeClr val="bg1"/>
          </a:solidFill>
          <a:ln w="76200">
            <a:solidFill>
              <a:schemeClr val="tx2">
                <a:lumMod val="60000"/>
                <a:lumOff val="40000"/>
              </a:schemeClr>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pic>
        <p:nvPicPr>
          <p:cNvPr id="4" name="Picture 2" descr="C:\Documents and Settings\Antanas\Desktop\Clipboard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9322" y="3702719"/>
            <a:ext cx="3136749" cy="2833569"/>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952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19" y="836712"/>
            <a:ext cx="8694573" cy="2376264"/>
          </a:xfrm>
          <a:solidFill>
            <a:schemeClr val="bg1"/>
          </a:solidFill>
          <a:ln w="76200">
            <a:solidFill>
              <a:schemeClr val="tx2">
                <a:lumMod val="60000"/>
                <a:lumOff val="40000"/>
              </a:schemeClr>
            </a:solidFill>
          </a:ln>
        </p:spPr>
        <p:txBody>
          <a:bodyPr>
            <a:normAutofit fontScale="70000" lnSpcReduction="20000"/>
          </a:bodyPr>
          <a:lstStyle/>
          <a:p>
            <a:pPr marL="0" indent="0">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Gerai, - tarė Judhišthira, - statau Draupadę. Statau moterį, kurios akys panašios į rudeninio lotoso žiedlapius. Ją dievai apdovanojo visais moters privalumais ir visomis dorybėmis. Ji man padovanojo penkis sūnus. Nėra puikesnės už ją šioje žemėje. Ją statau, loškime.</a:t>
            </a:r>
          </a:p>
          <a:p>
            <a:pPr marL="0" indent="0">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Išlošiau! - paskutinį kartą susuko Šakunis ir sviedė šalin kauliukus.</a:t>
            </a:r>
          </a:p>
          <a:p>
            <a:pPr marL="0" indent="0">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Kokia nelaimė! Koks siaubas! Kokia gėda! - ėmė šūkčioti salėje sunerimę valdovai.</a:t>
            </a:r>
            <a:endParaRPr lang="lt-LT" dirty="0">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3429000"/>
            <a:ext cx="1479709" cy="2979195"/>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3429000"/>
            <a:ext cx="3985592" cy="3000949"/>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inis pavadinimas 2"/>
          <p:cNvSpPr txBox="1">
            <a:spLocks/>
          </p:cNvSpPr>
          <p:nvPr/>
        </p:nvSpPr>
        <p:spPr>
          <a:xfrm>
            <a:off x="251520" y="116632"/>
            <a:ext cx="8712967" cy="576064"/>
          </a:xfrm>
          <a:prstGeom prst="rect">
            <a:avLst/>
          </a:prstGeom>
          <a:solidFill>
            <a:schemeClr val="bg1"/>
          </a:solidFill>
          <a:ln w="76200">
            <a:solidFill>
              <a:schemeClr val="tx2">
                <a:lumMod val="60000"/>
                <a:lumOff val="40000"/>
              </a:schemeClr>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429000"/>
            <a:ext cx="2230986" cy="301921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3688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993" y="1997909"/>
            <a:ext cx="4320480" cy="432048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165613"/>
            <a:ext cx="3691260" cy="5180349"/>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inis pavadinimas 2"/>
          <p:cNvSpPr txBox="1">
            <a:spLocks/>
          </p:cNvSpPr>
          <p:nvPr/>
        </p:nvSpPr>
        <p:spPr>
          <a:xfrm>
            <a:off x="414389" y="260648"/>
            <a:ext cx="8424935" cy="576064"/>
          </a:xfrm>
          <a:prstGeom prst="rect">
            <a:avLst/>
          </a:prstGeom>
          <a:solidFill>
            <a:schemeClr val="bg1"/>
          </a:solidFill>
          <a:ln w="76200">
            <a:solidFill>
              <a:schemeClr val="tx2">
                <a:lumMod val="60000"/>
                <a:lumOff val="40000"/>
              </a:schemeClr>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
        <p:nvSpPr>
          <p:cNvPr id="8" name="Antrinis pavadinimas 2"/>
          <p:cNvSpPr txBox="1">
            <a:spLocks/>
          </p:cNvSpPr>
          <p:nvPr/>
        </p:nvSpPr>
        <p:spPr>
          <a:xfrm>
            <a:off x="426393" y="980728"/>
            <a:ext cx="4365079" cy="760949"/>
          </a:xfrm>
          <a:prstGeom prst="rect">
            <a:avLst/>
          </a:prstGeom>
          <a:solidFill>
            <a:schemeClr val="bg1"/>
          </a:solidFill>
          <a:ln w="76200">
            <a:solidFill>
              <a:schemeClr val="tx2">
                <a:lumMod val="60000"/>
                <a:lumOff val="4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Draupadė</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4227650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79513" y="908720"/>
            <a:ext cx="8712967" cy="1728192"/>
          </a:xfrm>
          <a:solidFill>
            <a:schemeClr val="bg1"/>
          </a:solidFill>
          <a:ln w="76200">
            <a:solidFill>
              <a:schemeClr val="tx2">
                <a:lumMod val="60000"/>
                <a:lumOff val="40000"/>
              </a:schemeClr>
            </a:solidFill>
          </a:ln>
        </p:spPr>
        <p:txBody>
          <a:bodyPr>
            <a:normAutofit fontScale="70000" lnSpcReduction="20000"/>
          </a:bodyPr>
          <a:lstStyle/>
          <a:p>
            <a:pPr marL="0" indent="357188" algn="just">
              <a:buNone/>
            </a:pPr>
            <a:r>
              <a:rPr lang="lt-LT" dirty="0" smtClean="0">
                <a:latin typeface="Times New Roman" pitchFamily="18" charset="0"/>
                <a:cs typeface="Times New Roman" pitchFamily="18" charset="0"/>
              </a:rPr>
              <a:t>Patarėjas Vidura užsidengė veidą delnais ir pravirko, tarsi jam būtų pasimaišęs protas. Senasis prosenelis Bhyšma žemai nudelbė akis, sakytum šio lošimo gėda būtų kritusi ir ant jo žilos galvos. Mokytojas Drona buvo pasiryžęs išsidurti akis, tas akis, kurios mato, kaip jo mylimi mokiniai, jo pasididžiavimas, jo nenugalimi Pandavai buvo pralošti kaip vergai ir tapo vergais. </a:t>
            </a:r>
            <a:endParaRPr lang="lt-LT" dirty="0">
              <a:latin typeface="Times New Roman" pitchFamily="18" charset="0"/>
              <a:cs typeface="Times New Roman" pitchFamily="18" charset="0"/>
            </a:endParaRPr>
          </a:p>
        </p:txBody>
      </p:sp>
      <p:pic>
        <p:nvPicPr>
          <p:cNvPr id="2050" name="Picture 2" descr="http://www.freeindia.org/biographies/greatpersonalities/vidura/vidu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462" y="2852935"/>
            <a:ext cx="2890476" cy="3776891"/>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852935"/>
            <a:ext cx="2643823" cy="3776891"/>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306" y="2853522"/>
            <a:ext cx="2646731" cy="377630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inis pavadinimas 2"/>
          <p:cNvSpPr txBox="1">
            <a:spLocks/>
          </p:cNvSpPr>
          <p:nvPr/>
        </p:nvSpPr>
        <p:spPr>
          <a:xfrm>
            <a:off x="179513" y="116633"/>
            <a:ext cx="8712968" cy="608032"/>
          </a:xfrm>
          <a:prstGeom prst="rect">
            <a:avLst/>
          </a:prstGeom>
          <a:solidFill>
            <a:schemeClr val="bg1"/>
          </a:solidFill>
          <a:ln w="76200">
            <a:solidFill>
              <a:schemeClr val="tx2">
                <a:lumMod val="60000"/>
                <a:lumOff val="4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575542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66477" y="1124744"/>
            <a:ext cx="8545413" cy="936104"/>
          </a:xfrm>
          <a:solidFill>
            <a:schemeClr val="bg1"/>
          </a:solidFill>
          <a:ln w="76200">
            <a:solidFill>
              <a:schemeClr val="tx2">
                <a:lumMod val="60000"/>
                <a:lumOff val="40000"/>
              </a:schemeClr>
            </a:solidFill>
          </a:ln>
        </p:spPr>
        <p:txBody>
          <a:bodyPr>
            <a:normAutofit lnSpcReduction="10000"/>
          </a:bodyPr>
          <a:lstStyle/>
          <a:p>
            <a:pPr marL="0" indent="0" algn="just">
              <a:buNone/>
            </a:pPr>
            <a:r>
              <a:rPr lang="lt-LT" sz="2800" dirty="0" smtClean="0">
                <a:latin typeface="Times New Roman" pitchFamily="18" charset="0"/>
                <a:cs typeface="Times New Roman" pitchFamily="18" charset="0"/>
              </a:rPr>
              <a:t>Tik Durjodhana ir jo draugas Karna smagiai kvatojo, tarsi plėšrūnai paukščiai sukdami ratu aplink Pandavus.</a:t>
            </a:r>
          </a:p>
          <a:p>
            <a:endParaRPr lang="lt-LT"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77" y="2348880"/>
            <a:ext cx="2952616" cy="381642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8386" y="2348880"/>
            <a:ext cx="2761691" cy="3816424"/>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2641" y="2331144"/>
            <a:ext cx="2426684" cy="383416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inis pavadinimas 2"/>
          <p:cNvSpPr txBox="1">
            <a:spLocks/>
          </p:cNvSpPr>
          <p:nvPr/>
        </p:nvSpPr>
        <p:spPr>
          <a:xfrm>
            <a:off x="266477" y="260648"/>
            <a:ext cx="8572847" cy="576064"/>
          </a:xfrm>
          <a:prstGeom prst="rect">
            <a:avLst/>
          </a:prstGeom>
          <a:solidFill>
            <a:schemeClr val="bg1"/>
          </a:solidFill>
          <a:ln w="76200">
            <a:solidFill>
              <a:schemeClr val="tx2">
                <a:lumMod val="60000"/>
                <a:lumOff val="40000"/>
              </a:schemeClr>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897930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526956" y="1431641"/>
            <a:ext cx="3312368" cy="4608512"/>
          </a:xfrm>
          <a:solidFill>
            <a:schemeClr val="bg1"/>
          </a:solidFill>
          <a:ln w="76200">
            <a:solidFill>
              <a:schemeClr val="tx1"/>
            </a:solidFill>
          </a:ln>
        </p:spPr>
        <p:txBody>
          <a:bodyPr>
            <a:normAutofit fontScale="85000" lnSpcReduction="10000"/>
          </a:bodyPr>
          <a:lstStyle/>
          <a:p>
            <a:pPr marL="0" indent="357188" algn="just">
              <a:buNone/>
            </a:pPr>
            <a:r>
              <a:rPr lang="lt-LT" sz="3100" dirty="0" smtClean="0">
                <a:latin typeface="Times New Roman" pitchFamily="18" charset="0"/>
                <a:cs typeface="Times New Roman" pitchFamily="18" charset="0"/>
              </a:rPr>
              <a:t>Taip baigėsi tas baisusis lošimas kauliukais, kuris pražudė garbingiausius iš garbingiausių Bharatos ainių - Pandavus. Bet nei kilnusis Judhišthira, nei jo broliai neparodė nė mažiausio apgailestavimo dėl tokios savo nelemties</a:t>
            </a:r>
            <a:r>
              <a:rPr lang="lt-LT" dirty="0" smtClean="0"/>
              <a:t>.</a:t>
            </a:r>
            <a:endParaRPr lang="lt-LT" dirty="0"/>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75785"/>
            <a:ext cx="5040560" cy="3720225"/>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inis pavadinimas 2"/>
          <p:cNvSpPr txBox="1">
            <a:spLocks/>
          </p:cNvSpPr>
          <p:nvPr/>
        </p:nvSpPr>
        <p:spPr>
          <a:xfrm>
            <a:off x="414389" y="260648"/>
            <a:ext cx="8424935" cy="576064"/>
          </a:xfrm>
          <a:prstGeom prst="rect">
            <a:avLst/>
          </a:prstGeom>
          <a:solidFill>
            <a:schemeClr val="bg1"/>
          </a:solidFill>
          <a:ln w="76200">
            <a:solidFill>
              <a:schemeClr val="accent1">
                <a:lumMod val="75000"/>
              </a:schemeClr>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2615868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48227" y="1231602"/>
            <a:ext cx="4131952" cy="4968552"/>
          </a:xfrm>
          <a:solidFill>
            <a:schemeClr val="bg1"/>
          </a:solidFill>
          <a:ln w="76200">
            <a:solidFill>
              <a:schemeClr val="tx1"/>
            </a:solidFill>
          </a:ln>
        </p:spPr>
        <p:txBody>
          <a:bodyPr>
            <a:noAutofit/>
          </a:bodyPr>
          <a:lstStyle/>
          <a:p>
            <a:pPr marL="0" indent="0">
              <a:buNone/>
            </a:pPr>
            <a:r>
              <a:rPr lang="lt-LT" sz="2800" dirty="0" smtClean="0">
                <a:latin typeface="Times New Roman" pitchFamily="18" charset="0"/>
                <a:cs typeface="Times New Roman" pitchFamily="18" charset="0"/>
              </a:rPr>
              <a:t>Tik tas, kurs menkutę sielą</a:t>
            </a:r>
          </a:p>
          <a:p>
            <a:pPr marL="0" indent="0">
              <a:buNone/>
            </a:pPr>
            <a:r>
              <a:rPr lang="lt-LT" sz="2800" dirty="0" smtClean="0">
                <a:latin typeface="Times New Roman" pitchFamily="18" charset="0"/>
                <a:cs typeface="Times New Roman" pitchFamily="18" charset="0"/>
              </a:rPr>
              <a:t>Už auksą parduoti gali,</a:t>
            </a:r>
          </a:p>
          <a:p>
            <a:pPr marL="0" indent="0">
              <a:buNone/>
            </a:pPr>
            <a:r>
              <a:rPr lang="lt-LT" sz="2800" dirty="0" smtClean="0">
                <a:latin typeface="Times New Roman" pitchFamily="18" charset="0"/>
                <a:cs typeface="Times New Roman" pitchFamily="18" charset="0"/>
              </a:rPr>
              <a:t>Kaip vergas keliais šliaužo,</a:t>
            </a:r>
          </a:p>
          <a:p>
            <a:pPr marL="0" indent="0">
              <a:buNone/>
            </a:pPr>
            <a:r>
              <a:rPr lang="lt-LT" sz="2800" dirty="0" smtClean="0">
                <a:latin typeface="Times New Roman" pitchFamily="18" charset="0"/>
                <a:cs typeface="Times New Roman" pitchFamily="18" charset="0"/>
              </a:rPr>
              <a:t>Staiga netekęs turtų.</a:t>
            </a:r>
          </a:p>
          <a:p>
            <a:pPr marL="0" indent="0">
              <a:buNone/>
            </a:pPr>
            <a:endParaRPr lang="lt-LT" sz="2800" dirty="0" smtClean="0">
              <a:latin typeface="Times New Roman" pitchFamily="18" charset="0"/>
              <a:cs typeface="Times New Roman" pitchFamily="18" charset="0"/>
            </a:endParaRPr>
          </a:p>
          <a:p>
            <a:pPr marL="0" indent="0">
              <a:buNone/>
            </a:pPr>
            <a:r>
              <a:rPr lang="lt-LT" sz="2800" dirty="0" smtClean="0">
                <a:latin typeface="Times New Roman" pitchFamily="18" charset="0"/>
                <a:cs typeface="Times New Roman" pitchFamily="18" charset="0"/>
              </a:rPr>
              <a:t>0 kas protu gyvena,</a:t>
            </a:r>
          </a:p>
          <a:p>
            <a:pPr marL="0" indent="0">
              <a:buNone/>
            </a:pPr>
            <a:r>
              <a:rPr lang="lt-LT" sz="2800" dirty="0" smtClean="0">
                <a:latin typeface="Times New Roman" pitchFamily="18" charset="0"/>
                <a:cs typeface="Times New Roman" pitchFamily="18" charset="0"/>
              </a:rPr>
              <a:t>Ne turtuos mato prasmę,</a:t>
            </a:r>
          </a:p>
          <a:p>
            <a:pPr marL="0" indent="0">
              <a:buNone/>
            </a:pPr>
            <a:r>
              <a:rPr lang="lt-LT" sz="2800" dirty="0" smtClean="0">
                <a:latin typeface="Times New Roman" pitchFamily="18" charset="0"/>
                <a:cs typeface="Times New Roman" pitchFamily="18" charset="0"/>
              </a:rPr>
              <a:t>Ramiai tasai sutinka</a:t>
            </a:r>
          </a:p>
          <a:p>
            <a:pPr marL="0" indent="0">
              <a:buNone/>
            </a:pPr>
            <a:r>
              <a:rPr lang="lt-LT" sz="2800" dirty="0" smtClean="0">
                <a:latin typeface="Times New Roman" pitchFamily="18" charset="0"/>
                <a:cs typeface="Times New Roman" pitchFamily="18" charset="0"/>
              </a:rPr>
              <a:t>Smūgius, likimo skirtus.</a:t>
            </a:r>
          </a:p>
          <a:p>
            <a:pPr marL="0" indent="0">
              <a:buNone/>
            </a:pPr>
            <a:endParaRPr lang="lt-LT" sz="28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159594"/>
            <a:ext cx="3488576" cy="5112568"/>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inis pavadinimas 2"/>
          <p:cNvSpPr txBox="1">
            <a:spLocks/>
          </p:cNvSpPr>
          <p:nvPr/>
        </p:nvSpPr>
        <p:spPr>
          <a:xfrm>
            <a:off x="323529" y="260648"/>
            <a:ext cx="8515796" cy="576064"/>
          </a:xfrm>
          <a:prstGeom prst="rect">
            <a:avLst/>
          </a:prstGeom>
          <a:solidFill>
            <a:schemeClr val="bg1"/>
          </a:solidFill>
          <a:ln w="76200">
            <a:solidFill>
              <a:schemeClr val="accent1">
                <a:lumMod val="75000"/>
              </a:schemeClr>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1118040457"/>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TotalTime>
  <Words>1177</Words>
  <Application>Microsoft Office PowerPoint</Application>
  <PresentationFormat>Demonstracija ekrane (4:3)</PresentationFormat>
  <Paragraphs>78</Paragraphs>
  <Slides>24</Slides>
  <Notes>3</Notes>
  <HiddenSlides>0</HiddenSlides>
  <MMClips>0</MMClips>
  <ScaleCrop>false</ScaleCrop>
  <HeadingPairs>
    <vt:vector size="4" baseType="variant">
      <vt:variant>
        <vt:lpstr>Tema</vt:lpstr>
      </vt:variant>
      <vt:variant>
        <vt:i4>1</vt:i4>
      </vt:variant>
      <vt:variant>
        <vt:lpstr>Skaidrių pavadinimai</vt:lpstr>
      </vt:variant>
      <vt:variant>
        <vt:i4>24</vt:i4>
      </vt:variant>
    </vt:vector>
  </HeadingPairs>
  <TitlesOfParts>
    <vt:vector size="25" baseType="lpstr">
      <vt:lpstr>Office tema</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Company>HomePC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Jurčiai</dc:creator>
  <cp:lastModifiedBy>Jurčiai</cp:lastModifiedBy>
  <cp:revision>33</cp:revision>
  <dcterms:created xsi:type="dcterms:W3CDTF">2012-10-21T12:29:38Z</dcterms:created>
  <dcterms:modified xsi:type="dcterms:W3CDTF">2012-10-29T17:52:33Z</dcterms:modified>
</cp:coreProperties>
</file>