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5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D260C5-3937-4F64-902F-7C3A97E9F10E}" type="datetimeFigureOut">
              <a:rPr lang="lt-LT" smtClean="0"/>
              <a:t>2012.10.29</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0D16D3-06D4-4123-BF19-97087F8DC1F4}" type="slidenum">
              <a:rPr lang="lt-LT" smtClean="0"/>
              <a:t>‹#›</a:t>
            </a:fld>
            <a:endParaRPr lang="lt-LT"/>
          </a:p>
        </p:txBody>
      </p:sp>
    </p:spTree>
    <p:extLst>
      <p:ext uri="{BB962C8B-B14F-4D97-AF65-F5344CB8AC3E}">
        <p14:creationId xmlns:p14="http://schemas.microsoft.com/office/powerpoint/2010/main" val="3181256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45F53E22-248E-4A2C-9630-0C47E9AD4CAB}" type="slidenum">
              <a:rPr lang="lt-LT" smtClean="0"/>
              <a:t>10</a:t>
            </a:fld>
            <a:endParaRPr lang="lt-LT"/>
          </a:p>
        </p:txBody>
      </p:sp>
    </p:spTree>
    <p:extLst>
      <p:ext uri="{BB962C8B-B14F-4D97-AF65-F5344CB8AC3E}">
        <p14:creationId xmlns:p14="http://schemas.microsoft.com/office/powerpoint/2010/main" val="3064115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E4A8B319-4833-4212-9206-5AF1ED57C439}"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3152671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4A8B319-4833-4212-9206-5AF1ED57C439}"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2400198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E4A8B319-4833-4212-9206-5AF1ED57C439}"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2026146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E4A8B319-4833-4212-9206-5AF1ED57C439}"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968439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E4A8B319-4833-4212-9206-5AF1ED57C439}" type="datetimeFigureOut">
              <a:rPr lang="lt-LT" smtClean="0"/>
              <a:t>2012.10.29</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411529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E4A8B319-4833-4212-9206-5AF1ED57C439}" type="datetimeFigureOut">
              <a:rPr lang="lt-LT" smtClean="0"/>
              <a:t>2012.10.29</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1110136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E4A8B319-4833-4212-9206-5AF1ED57C439}" type="datetimeFigureOut">
              <a:rPr lang="lt-LT" smtClean="0"/>
              <a:t>2012.10.29</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2207579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E4A8B319-4833-4212-9206-5AF1ED57C439}"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2396739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E4A8B319-4833-4212-9206-5AF1ED57C439}" type="datetimeFigureOut">
              <a:rPr lang="lt-LT" smtClean="0"/>
              <a:t>2012.10.29</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719641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4A8B319-4833-4212-9206-5AF1ED57C439}"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1085551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4A8B319-4833-4212-9206-5AF1ED57C439}" type="datetimeFigureOut">
              <a:rPr lang="lt-LT" smtClean="0"/>
              <a:t>2012.10.29</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19E8304E-FD15-4A41-A4E7-E0E162F72A7C}" type="slidenum">
              <a:rPr lang="lt-LT" smtClean="0"/>
              <a:t>‹#›</a:t>
            </a:fld>
            <a:endParaRPr lang="lt-LT"/>
          </a:p>
        </p:txBody>
      </p:sp>
    </p:spTree>
    <p:extLst>
      <p:ext uri="{BB962C8B-B14F-4D97-AF65-F5344CB8AC3E}">
        <p14:creationId xmlns:p14="http://schemas.microsoft.com/office/powerpoint/2010/main" val="695759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alpha val="49000"/>
          </a:schemeClr>
        </a:soli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A8B319-4833-4212-9206-5AF1ED57C439}" type="datetimeFigureOut">
              <a:rPr lang="lt-LT" smtClean="0"/>
              <a:t>2012.10.29</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E8304E-FD15-4A41-A4E7-E0E162F72A7C}" type="slidenum">
              <a:rPr lang="lt-LT" smtClean="0"/>
              <a:t>‹#›</a:t>
            </a:fld>
            <a:endParaRPr lang="lt-LT"/>
          </a:p>
        </p:txBody>
      </p:sp>
    </p:spTree>
    <p:extLst>
      <p:ext uri="{BB962C8B-B14F-4D97-AF65-F5344CB8AC3E}">
        <p14:creationId xmlns:p14="http://schemas.microsoft.com/office/powerpoint/2010/main" val="4089327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323528" y="260648"/>
            <a:ext cx="8496944" cy="576064"/>
          </a:xfrm>
          <a:solidFill>
            <a:schemeClr val="bg1"/>
          </a:solidFill>
          <a:ln w="76200">
            <a:solidFill>
              <a:srgbClr val="0070C0"/>
            </a:solidFill>
          </a:ln>
        </p:spPr>
        <p:txBody>
          <a:bodyPr>
            <a:normAutofit fontScale="90000"/>
          </a:bodyPr>
          <a:lstStyle/>
          <a:p>
            <a:r>
              <a:rPr lang="lt-LT" b="1" dirty="0" smtClean="0">
                <a:latin typeface="Times New Roman" pitchFamily="18" charset="0"/>
                <a:cs typeface="Times New Roman" pitchFamily="18" charset="0"/>
              </a:rPr>
              <a:t>Mahabharata</a:t>
            </a:r>
            <a:endParaRPr lang="lt-LT" b="1" dirty="0">
              <a:latin typeface="Times New Roman" pitchFamily="18" charset="0"/>
              <a:cs typeface="Times New Roman" pitchFamily="18" charset="0"/>
            </a:endParaRPr>
          </a:p>
        </p:txBody>
      </p:sp>
      <p:sp>
        <p:nvSpPr>
          <p:cNvPr id="3" name="Antrinis pavadinimas 2"/>
          <p:cNvSpPr>
            <a:spLocks noGrp="1"/>
          </p:cNvSpPr>
          <p:nvPr>
            <p:ph type="subTitle" idx="1"/>
          </p:nvPr>
        </p:nvSpPr>
        <p:spPr>
          <a:xfrm>
            <a:off x="323528" y="6165304"/>
            <a:ext cx="8424935" cy="576064"/>
          </a:xfrm>
          <a:solidFill>
            <a:schemeClr val="bg1"/>
          </a:solidFill>
          <a:ln w="76200">
            <a:solidFill>
              <a:schemeClr val="tx1"/>
            </a:solidFill>
          </a:ln>
        </p:spPr>
        <p:txBody>
          <a:bodyPr>
            <a:normAutofit lnSpcReduction="10000"/>
          </a:bodyPr>
          <a:lstStyle/>
          <a:p>
            <a:r>
              <a:rPr lang="lt-LT" b="1" i="1" dirty="0" smtClean="0">
                <a:solidFill>
                  <a:schemeClr val="tx1"/>
                </a:solidFill>
                <a:latin typeface="Times New Roman" pitchFamily="18" charset="0"/>
                <a:cs typeface="Times New Roman" pitchFamily="18" charset="0"/>
              </a:rPr>
              <a:t>Pasakojimas </a:t>
            </a:r>
            <a:r>
              <a:rPr lang="lt-LT" b="1" i="1" dirty="0">
                <a:solidFill>
                  <a:schemeClr val="tx1"/>
                </a:solidFill>
                <a:latin typeface="Times New Roman" pitchFamily="18" charset="0"/>
                <a:cs typeface="Times New Roman" pitchFamily="18" charset="0"/>
              </a:rPr>
              <a:t>apie lošimą kauliukais</a:t>
            </a:r>
          </a:p>
        </p:txBody>
      </p:sp>
      <p:pic>
        <p:nvPicPr>
          <p:cNvPr id="4" name="Picture 2" descr="C:\Documents and Settings\Antanas\Desktop\Man svarbu\Viskas Mahabharatai\mahabharata_rezervas\Clipboard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028680"/>
            <a:ext cx="8110370" cy="4848591"/>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11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323850" y="228600"/>
            <a:ext cx="8496300" cy="608013"/>
          </a:xfrm>
          <a:solidFill>
            <a:schemeClr val="bg1"/>
          </a:solidFill>
          <a:ln w="76200">
            <a:solidFill>
              <a:srgbClr val="0070C0"/>
            </a:solidFill>
            <a:miter lim="800000"/>
            <a:headEnd/>
            <a:tailEnd/>
          </a:ln>
        </p:spPr>
        <p:txBody>
          <a:bodyPr/>
          <a:lstStyle/>
          <a:p>
            <a:pPr algn="ctr">
              <a:spcBef>
                <a:spcPct val="0"/>
              </a:spcBef>
              <a:buFontTx/>
              <a:buNone/>
            </a:pPr>
            <a:r>
              <a:rPr lang="lt-LT" sz="2800" b="1" smtClean="0">
                <a:latin typeface="Times New Roman" pitchFamily="18" charset="0"/>
                <a:cs typeface="Times New Roman" pitchFamily="18" charset="0"/>
              </a:rPr>
              <a:t>Mahabharatos iliustracija: karas Kurukšetros lauke</a:t>
            </a:r>
          </a:p>
        </p:txBody>
      </p:sp>
      <p:pic>
        <p:nvPicPr>
          <p:cNvPr id="5123" name="Picture 3"/>
          <p:cNvPicPr>
            <a:picLocks noChangeAspect="1" noChangeArrowheads="1"/>
          </p:cNvPicPr>
          <p:nvPr/>
        </p:nvPicPr>
        <p:blipFill>
          <a:blip r:embed="rId2"/>
          <a:srcRect/>
          <a:stretch>
            <a:fillRect/>
          </a:stretch>
        </p:blipFill>
        <p:spPr bwMode="auto">
          <a:xfrm>
            <a:off x="539750" y="1052513"/>
            <a:ext cx="7993063" cy="5572125"/>
          </a:xfrm>
          <a:prstGeom prst="rect">
            <a:avLst/>
          </a:prstGeom>
          <a:noFill/>
          <a:ln w="76200">
            <a:solidFill>
              <a:schemeClr val="accent2">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20874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1520" y="188640"/>
            <a:ext cx="8568952" cy="1459142"/>
          </a:xfrm>
          <a:solidFill>
            <a:schemeClr val="bg1"/>
          </a:solidFill>
          <a:ln w="76200">
            <a:solidFill>
              <a:srgbClr val="0070C0"/>
            </a:solidFill>
          </a:ln>
        </p:spPr>
        <p:txBody>
          <a:bodyPr>
            <a:noAutofit/>
          </a:bodyPr>
          <a:lstStyle/>
          <a:p>
            <a:r>
              <a:rPr lang="lt-LT" sz="2400" b="1" dirty="0">
                <a:latin typeface="Times New Roman" pitchFamily="18" charset="0"/>
                <a:cs typeface="Times New Roman" pitchFamily="18" charset="0"/>
              </a:rPr>
              <a:t>Išminčius </a:t>
            </a:r>
            <a:r>
              <a:rPr lang="lt-LT" sz="2400" b="1" dirty="0" smtClean="0">
                <a:latin typeface="Times New Roman" pitchFamily="18" charset="0"/>
                <a:cs typeface="Times New Roman" pitchFamily="18" charset="0"/>
              </a:rPr>
              <a:t>Vyjasa </a:t>
            </a:r>
            <a:r>
              <a:rPr lang="lt-LT" sz="2400" b="1" dirty="0">
                <a:latin typeface="Times New Roman" pitchFamily="18" charset="0"/>
                <a:cs typeface="Times New Roman" pitchFamily="18" charset="0"/>
              </a:rPr>
              <a:t>laikomas daugelio pačių seniausių Indijos epų, tarp jų ir </a:t>
            </a:r>
            <a:r>
              <a:rPr lang="lt-LT" sz="2400" b="1" i="1" dirty="0">
                <a:latin typeface="Times New Roman" pitchFamily="18" charset="0"/>
                <a:cs typeface="Times New Roman" pitchFamily="18" charset="0"/>
              </a:rPr>
              <a:t>Mahabharatos</a:t>
            </a:r>
            <a:r>
              <a:rPr lang="lt-LT" sz="2400" b="1" dirty="0">
                <a:latin typeface="Times New Roman" pitchFamily="18" charset="0"/>
                <a:cs typeface="Times New Roman" pitchFamily="18" charset="0"/>
              </a:rPr>
              <a:t>, autoriumi, bendraautoriumi, sudarytoju  arba redaktoriumi, Indijos filosofinės sistemos kūrėju</a:t>
            </a:r>
            <a:r>
              <a:rPr lang="lt-LT" sz="2400" b="1" dirty="0" smtClean="0">
                <a:latin typeface="Times New Roman" pitchFamily="18" charset="0"/>
                <a:cs typeface="Times New Roman" pitchFamily="18" charset="0"/>
              </a:rPr>
              <a:t>.</a:t>
            </a:r>
            <a:endParaRPr lang="lt-LT" sz="3200" b="1"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73434"/>
            <a:ext cx="3798203" cy="4811461"/>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873433"/>
            <a:ext cx="3637470" cy="4811461"/>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1433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1520" y="274638"/>
            <a:ext cx="8568952" cy="634082"/>
          </a:xfrm>
          <a:solidFill>
            <a:schemeClr val="bg1"/>
          </a:solidFill>
          <a:ln w="76200">
            <a:solidFill>
              <a:srgbClr val="0070C0"/>
            </a:solidFill>
          </a:ln>
        </p:spPr>
        <p:txBody>
          <a:bodyPr>
            <a:normAutofit fontScale="90000"/>
          </a:bodyPr>
          <a:lstStyle/>
          <a:p>
            <a:r>
              <a:rPr lang="lt-LT" sz="2800" b="1" dirty="0" smtClean="0">
                <a:latin typeface="Times New Roman" pitchFamily="18" charset="0"/>
                <a:cs typeface="Times New Roman" pitchFamily="18" charset="0"/>
              </a:rPr>
              <a:t>Dievas Ganesha  užrašo Vyjaso papasakotą Mahabharatą</a:t>
            </a:r>
            <a:endParaRPr lang="lt-LT" sz="2800" b="1"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9" y="1988840"/>
            <a:ext cx="4522818" cy="3392113"/>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Lord ganesha starts writing the great ep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05" y="1268760"/>
            <a:ext cx="3550491" cy="4687117"/>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272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66" y="1387980"/>
            <a:ext cx="7012459" cy="5259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inis pavadinimas 2"/>
          <p:cNvSpPr txBox="1">
            <a:spLocks/>
          </p:cNvSpPr>
          <p:nvPr/>
        </p:nvSpPr>
        <p:spPr>
          <a:xfrm>
            <a:off x="323528" y="332656"/>
            <a:ext cx="8424936" cy="622920"/>
          </a:xfrm>
          <a:prstGeom prst="rect">
            <a:avLst/>
          </a:prstGeom>
          <a:solidFill>
            <a:schemeClr val="bg1"/>
          </a:solidFill>
          <a:ln w="76200">
            <a:solidFill>
              <a:srgbClr val="0070C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dirty="0" smtClean="0">
                <a:latin typeface="Times New Roman" pitchFamily="18" charset="0"/>
                <a:cs typeface="Times New Roman" pitchFamily="18" charset="0"/>
              </a:rPr>
              <a:t>Pandavų ir Kauravų genealoginis medis</a:t>
            </a:r>
            <a:endParaRPr lang="lt-LT" b="1" dirty="0">
              <a:latin typeface="Times New Roman" pitchFamily="18" charset="0"/>
              <a:cs typeface="Times New Roman" pitchFamily="18" charset="0"/>
            </a:endParaRPr>
          </a:p>
        </p:txBody>
      </p:sp>
    </p:spTree>
    <p:extLst>
      <p:ext uri="{BB962C8B-B14F-4D97-AF65-F5344CB8AC3E}">
        <p14:creationId xmlns:p14="http://schemas.microsoft.com/office/powerpoint/2010/main" val="38969981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938535"/>
          </a:xfrm>
          <a:solidFill>
            <a:schemeClr val="bg1"/>
          </a:solidFill>
          <a:ln w="76200">
            <a:solidFill>
              <a:srgbClr val="0070C0"/>
            </a:solidFill>
          </a:ln>
        </p:spPr>
        <p:txBody>
          <a:bodyPr>
            <a:noAutofit/>
          </a:bodyPr>
          <a:lstStyle/>
          <a:p>
            <a:r>
              <a:rPr lang="lt-LT" sz="6000" b="1" dirty="0" smtClean="0">
                <a:latin typeface="Times New Roman" pitchFamily="18" charset="0"/>
                <a:cs typeface="Times New Roman" pitchFamily="18" charset="0"/>
              </a:rPr>
              <a:t>Mahabharata</a:t>
            </a:r>
            <a:endParaRPr lang="lt-LT" sz="6000" b="1" dirty="0">
              <a:latin typeface="Times New Roman" pitchFamily="18" charset="0"/>
              <a:cs typeface="Times New Roman" pitchFamily="18" charset="0"/>
            </a:endParaRPr>
          </a:p>
        </p:txBody>
      </p:sp>
      <p:sp>
        <p:nvSpPr>
          <p:cNvPr id="3" name="Antrinis pavadinimas 2"/>
          <p:cNvSpPr>
            <a:spLocks noGrp="1"/>
          </p:cNvSpPr>
          <p:nvPr>
            <p:ph type="subTitle" idx="1"/>
          </p:nvPr>
        </p:nvSpPr>
        <p:spPr>
          <a:xfrm>
            <a:off x="1371600" y="3886200"/>
            <a:ext cx="6400800" cy="622920"/>
          </a:xfrm>
          <a:solidFill>
            <a:schemeClr val="bg1"/>
          </a:solidFill>
          <a:ln w="76200">
            <a:solidFill>
              <a:srgbClr val="0070C0"/>
            </a:solidFill>
          </a:ln>
        </p:spPr>
        <p:txBody>
          <a:bodyPr/>
          <a:lstStyle/>
          <a:p>
            <a:r>
              <a:rPr lang="lt-LT" b="1" i="1" dirty="0" smtClean="0">
                <a:solidFill>
                  <a:schemeClr val="tx1"/>
                </a:solidFill>
                <a:latin typeface="Times New Roman" pitchFamily="18" charset="0"/>
                <a:cs typeface="Times New Roman" pitchFamily="18" charset="0"/>
              </a:rPr>
              <a:t>Pasakojimas </a:t>
            </a:r>
            <a:r>
              <a:rPr lang="lt-LT" b="1" i="1" dirty="0">
                <a:solidFill>
                  <a:schemeClr val="tx1"/>
                </a:solidFill>
                <a:latin typeface="Times New Roman" pitchFamily="18" charset="0"/>
                <a:cs typeface="Times New Roman" pitchFamily="18" charset="0"/>
              </a:rPr>
              <a:t>apie lošimą kauliukais</a:t>
            </a:r>
          </a:p>
        </p:txBody>
      </p:sp>
    </p:spTree>
    <p:extLst>
      <p:ext uri="{BB962C8B-B14F-4D97-AF65-F5344CB8AC3E}">
        <p14:creationId xmlns:p14="http://schemas.microsoft.com/office/powerpoint/2010/main" val="5887543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1052736"/>
            <a:ext cx="3910479" cy="5544616"/>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8" name="Rectangle 6"/>
          <p:cNvSpPr>
            <a:spLocks noGrp="1" noChangeArrowheads="1"/>
          </p:cNvSpPr>
          <p:nvPr>
            <p:ph type="body" idx="1"/>
          </p:nvPr>
        </p:nvSpPr>
        <p:spPr>
          <a:xfrm>
            <a:off x="4644008" y="1628800"/>
            <a:ext cx="4320605" cy="4392488"/>
          </a:xfrm>
          <a:solidFill>
            <a:schemeClr val="bg1"/>
          </a:solidFill>
          <a:ln w="76200">
            <a:solidFill>
              <a:schemeClr val="accent1">
                <a:lumMod val="75000"/>
              </a:schemeClr>
            </a:solidFill>
          </a:ln>
        </p:spPr>
        <p:txBody>
          <a:bodyPr>
            <a:normAutofit fontScale="92500"/>
          </a:bodyPr>
          <a:lstStyle/>
          <a:p>
            <a:pPr marL="0" indent="361950" algn="just" eaLnBrk="1" hangingPunct="1">
              <a:lnSpc>
                <a:spcPct val="90000"/>
              </a:lnSpc>
              <a:buFontTx/>
              <a:buNone/>
              <a:defRPr/>
            </a:pPr>
            <a:r>
              <a:rPr lang="lt-LT" sz="3000" dirty="0" smtClean="0">
                <a:latin typeface="Times New Roman" pitchFamily="18" charset="0"/>
              </a:rPr>
              <a:t>Pavydusis Durjodhana vėl ieško būdų pražudyti Pandavus. Dėdė Šakunis, ,,panašaus į Durjodhaną būdo", pasiūlo surengti lošimo varžybas, mat jis turi paslaptingą (akivaizdu, jog negarbingą) galią, sugebėjimą visada aplošti ne tik žmones, bet ir dievus.</a:t>
            </a:r>
          </a:p>
        </p:txBody>
      </p:sp>
      <p:sp>
        <p:nvSpPr>
          <p:cNvPr id="6" name="Antraštė 1"/>
          <p:cNvSpPr txBox="1">
            <a:spLocks/>
          </p:cNvSpPr>
          <p:nvPr/>
        </p:nvSpPr>
        <p:spPr>
          <a:xfrm>
            <a:off x="251520" y="274638"/>
            <a:ext cx="8568952" cy="561975"/>
          </a:xfrm>
          <a:prstGeom prst="rect">
            <a:avLst/>
          </a:prstGeom>
          <a:solidFill>
            <a:schemeClr val="bg1"/>
          </a:solidFill>
          <a:ln w="76200">
            <a:solidFill>
              <a:schemeClr val="accent1">
                <a:lumMod val="75000"/>
              </a:schemeClr>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3200" b="1" i="1" smtClean="0">
                <a:latin typeface="Times New Roman" pitchFamily="18" charset="0"/>
                <a:cs typeface="Times New Roman" pitchFamily="18" charset="0"/>
              </a:rPr>
              <a:t>Pasakojimas apie lošimą kauliukais</a:t>
            </a:r>
            <a:endParaRPr lang="lt-LT" sz="3200" b="1" i="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2622150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ntraštė 1"/>
          <p:cNvSpPr>
            <a:spLocks noGrp="1"/>
          </p:cNvSpPr>
          <p:nvPr>
            <p:ph type="title"/>
          </p:nvPr>
        </p:nvSpPr>
        <p:spPr>
          <a:xfrm>
            <a:off x="251520" y="274638"/>
            <a:ext cx="8568952" cy="561975"/>
          </a:xfrm>
          <a:solidFill>
            <a:schemeClr val="bg1"/>
          </a:solidFill>
          <a:ln w="76200">
            <a:solidFill>
              <a:schemeClr val="accent1">
                <a:lumMod val="75000"/>
              </a:schemeClr>
            </a:solidFill>
          </a:ln>
        </p:spPr>
        <p:txBody>
          <a:bodyPr>
            <a:noAutofit/>
          </a:bodyPr>
          <a:lstStyle/>
          <a:p>
            <a:r>
              <a:rPr lang="lt-LT" sz="3200" b="1" i="1" dirty="0" smtClean="0">
                <a:latin typeface="Times New Roman" pitchFamily="18" charset="0"/>
                <a:cs typeface="Times New Roman" pitchFamily="18" charset="0"/>
              </a:rPr>
              <a:t>Pasakojimas apie lošimą kauliukais</a:t>
            </a:r>
          </a:p>
        </p:txBody>
      </p:sp>
      <p:sp>
        <p:nvSpPr>
          <p:cNvPr id="10243" name="Turinio vietos rezervavimo ženklas 2"/>
          <p:cNvSpPr>
            <a:spLocks noGrp="1"/>
          </p:cNvSpPr>
          <p:nvPr>
            <p:ph idx="1"/>
          </p:nvPr>
        </p:nvSpPr>
        <p:spPr>
          <a:xfrm>
            <a:off x="4283968" y="1268760"/>
            <a:ext cx="4608512" cy="4857403"/>
          </a:xfrm>
          <a:solidFill>
            <a:schemeClr val="bg1"/>
          </a:solidFill>
          <a:ln w="76200">
            <a:solidFill>
              <a:schemeClr val="accent1">
                <a:lumMod val="75000"/>
              </a:schemeClr>
            </a:solidFill>
          </a:ln>
        </p:spPr>
        <p:txBody>
          <a:bodyPr>
            <a:noAutofit/>
          </a:bodyPr>
          <a:lstStyle/>
          <a:p>
            <a:pPr marL="0" indent="0" algn="just">
              <a:buNone/>
            </a:pPr>
            <a:r>
              <a:rPr lang="lt-LT" sz="2600" dirty="0" smtClean="0">
                <a:latin typeface="Times New Roman" pitchFamily="18" charset="0"/>
                <a:cs typeface="Times New Roman" pitchFamily="18" charset="0"/>
              </a:rPr>
              <a:t>,,Vyriausias iš Kauravų, vardu Durjodhana, tai yra ,,žiaurus karys", buvo kietaširdis, klastingas ir niekšiškas. Jis ėmė neapkęsti Pandavų. Jam nepatiko, kad visi šalies gyventojai žavisi jais ir šlovina juos dainomis ir kalbomis. Jis pavydėjo jiems spindinčios šlovės ir nenorėjo, kad kuris nors iš jų taptų sosto paveldėtoju..." - pasakojama epe.</a:t>
            </a:r>
          </a:p>
        </p:txBody>
      </p:sp>
      <p:pic>
        <p:nvPicPr>
          <p:cNvPr id="10244" name="Picture 2" descr="C:\Documents and Settings\Antanas\Desktop\Clipboard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24744"/>
            <a:ext cx="3468496" cy="54006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0210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82339" y="1062719"/>
            <a:ext cx="8656985" cy="1067855"/>
          </a:xfrm>
          <a:solidFill>
            <a:schemeClr val="bg1"/>
          </a:solidFill>
          <a:ln w="76200">
            <a:solidFill>
              <a:srgbClr val="0070C0"/>
            </a:solidFill>
          </a:ln>
        </p:spPr>
        <p:txBody>
          <a:bodyPr>
            <a:normAutofit/>
          </a:bodyPr>
          <a:lstStyle/>
          <a:p>
            <a:pPr marL="0" indent="442913" algn="just">
              <a:buNone/>
            </a:pPr>
            <a:r>
              <a:rPr lang="lt-LT" sz="2800" dirty="0" smtClean="0">
                <a:latin typeface="Times New Roman" pitchFamily="18" charset="0"/>
                <a:cs typeface="Times New Roman" pitchFamily="18" charset="0"/>
              </a:rPr>
              <a:t>Kai visų geriausias įstatymų žinovas Judhišthira gavo kvietimą atvykti pas Kauravus, jis susimąstė. </a:t>
            </a:r>
            <a:endParaRPr lang="lt-LT" sz="2800" dirty="0">
              <a:latin typeface="Times New Roman" pitchFamily="18" charset="0"/>
              <a:cs typeface="Times New Roman" pitchFamily="18" charset="0"/>
            </a:endParaRP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384211"/>
            <a:ext cx="2856683" cy="4256458"/>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inis pavadinimas 2"/>
          <p:cNvSpPr txBox="1">
            <a:spLocks/>
          </p:cNvSpPr>
          <p:nvPr/>
        </p:nvSpPr>
        <p:spPr>
          <a:xfrm>
            <a:off x="200025" y="260648"/>
            <a:ext cx="8639299"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674" y="2338258"/>
            <a:ext cx="2932646" cy="4385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79377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95513" y="1556792"/>
            <a:ext cx="4231343" cy="3312368"/>
          </a:xfrm>
          <a:solidFill>
            <a:schemeClr val="bg1"/>
          </a:solidFill>
          <a:ln w="76200">
            <a:solidFill>
              <a:srgbClr val="0070C0"/>
            </a:solidFill>
          </a:ln>
        </p:spPr>
        <p:txBody>
          <a:bodyPr>
            <a:normAutofit fontScale="92500" lnSpcReduction="20000"/>
          </a:bodyPr>
          <a:lstStyle/>
          <a:p>
            <a:pPr marL="0" indent="357188" algn="just">
              <a:buNone/>
            </a:pPr>
            <a:endParaRPr lang="lt-LT" dirty="0" smtClean="0">
              <a:latin typeface="Times New Roman" pitchFamily="18" charset="0"/>
              <a:cs typeface="Times New Roman" pitchFamily="18" charset="0"/>
            </a:endParaRPr>
          </a:p>
          <a:p>
            <a:pPr marL="0" indent="357188" algn="just">
              <a:buNone/>
            </a:pPr>
            <a:r>
              <a:rPr lang="lt-LT" dirty="0" smtClean="0">
                <a:latin typeface="Times New Roman" pitchFamily="18" charset="0"/>
                <a:cs typeface="Times New Roman" pitchFamily="18" charset="0"/>
              </a:rPr>
              <a:t>Širdis jam (Judhišthirai) sakė, kad nereikėtų priimti siūlymo, bet pagal karių ir valdovų papročius atsisakyti kvietimo į lošimo varžybas buvo negalima. </a:t>
            </a:r>
            <a:endParaRPr lang="lt-LT" dirty="0">
              <a:latin typeface="Times New Roman" pitchFamily="18" charset="0"/>
              <a:cs typeface="Times New Roman" pitchFamily="18" charset="0"/>
            </a:endParaRP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0684" y="1251684"/>
            <a:ext cx="3878640" cy="484161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7353194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2443" y="1124745"/>
            <a:ext cx="8470037" cy="1080119"/>
          </a:xfrm>
          <a:solidFill>
            <a:schemeClr val="bg1"/>
          </a:solidFill>
          <a:ln w="76200">
            <a:solidFill>
              <a:srgbClr val="0070C0"/>
            </a:solidFill>
          </a:ln>
        </p:spPr>
        <p:txBody>
          <a:bodyPr>
            <a:normAutofit/>
          </a:bodyPr>
          <a:lstStyle/>
          <a:p>
            <a:pPr marL="0" indent="357188" algn="just">
              <a:buNone/>
            </a:pPr>
            <a:r>
              <a:rPr lang="lt-LT" sz="2800" dirty="0" smtClean="0">
                <a:latin typeface="Times New Roman" pitchFamily="18" charset="0"/>
                <a:cs typeface="Times New Roman" pitchFamily="18" charset="0"/>
              </a:rPr>
              <a:t>Ilgai svarstęs, jis pagaliau sėdo į kovos vežimą ir kartu su broliais ir </a:t>
            </a:r>
            <a:r>
              <a:rPr lang="lt-LT" sz="2800" dirty="0" err="1" smtClean="0">
                <a:latin typeface="Times New Roman" pitchFamily="18" charset="0"/>
                <a:cs typeface="Times New Roman" pitchFamily="18" charset="0"/>
              </a:rPr>
              <a:t>Draupade</a:t>
            </a:r>
            <a:r>
              <a:rPr lang="lt-LT" sz="2800" dirty="0" smtClean="0">
                <a:latin typeface="Times New Roman" pitchFamily="18" charset="0"/>
                <a:cs typeface="Times New Roman" pitchFamily="18" charset="0"/>
              </a:rPr>
              <a:t> išvyko į </a:t>
            </a:r>
            <a:r>
              <a:rPr lang="lt-LT" sz="2800" dirty="0" err="1" smtClean="0">
                <a:latin typeface="Times New Roman" pitchFamily="18" charset="0"/>
                <a:cs typeface="Times New Roman" pitchFamily="18" charset="0"/>
              </a:rPr>
              <a:t>Dhritaraštros</a:t>
            </a:r>
            <a:r>
              <a:rPr lang="lt-LT" sz="2800" dirty="0" smtClean="0">
                <a:latin typeface="Times New Roman" pitchFamily="18" charset="0"/>
                <a:cs typeface="Times New Roman" pitchFamily="18" charset="0"/>
              </a:rPr>
              <a:t> rūmus.</a:t>
            </a:r>
            <a:endParaRPr lang="lt-LT" sz="2800" dirty="0">
              <a:latin typeface="Times New Roman" pitchFamily="18" charset="0"/>
              <a:cs typeface="Times New Roman" pitchFamily="18" charset="0"/>
            </a:endParaRPr>
          </a:p>
        </p:txBody>
      </p:sp>
      <p:pic>
        <p:nvPicPr>
          <p:cNvPr id="4" name="Picture 2" descr="http://vedicgyaan.com/wp-content/uploads/2011/03/yudhisti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2409174"/>
            <a:ext cx="2952328" cy="4204428"/>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descr="C:\Documents and Settings\Antanas\Desktop\vv_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374000"/>
            <a:ext cx="3096344" cy="4314944"/>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7"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23832277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432" y="1801108"/>
            <a:ext cx="7289960" cy="4724805"/>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
        <p:nvSpPr>
          <p:cNvPr id="5" name="Antrinis pavadinimas 2"/>
          <p:cNvSpPr txBox="1">
            <a:spLocks/>
          </p:cNvSpPr>
          <p:nvPr/>
        </p:nvSpPr>
        <p:spPr>
          <a:xfrm>
            <a:off x="1255012" y="1005532"/>
            <a:ext cx="6400800" cy="622920"/>
          </a:xfrm>
          <a:prstGeom prst="rect">
            <a:avLst/>
          </a:prstGeom>
          <a:solidFill>
            <a:schemeClr val="bg1"/>
          </a:solidFill>
          <a:ln w="76200">
            <a:solidFill>
              <a:srgbClr val="0070C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sz="2800" b="1" dirty="0" smtClean="0">
                <a:latin typeface="Times New Roman" pitchFamily="18" charset="0"/>
                <a:cs typeface="Times New Roman" pitchFamily="18" charset="0"/>
              </a:rPr>
              <a:t>Broliai Pandavai</a:t>
            </a:r>
            <a:endParaRPr lang="lt-LT"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387527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14389" y="2276872"/>
            <a:ext cx="4235337" cy="2484276"/>
          </a:xfrm>
          <a:solidFill>
            <a:schemeClr val="bg1"/>
          </a:solidFill>
          <a:ln w="76200">
            <a:solidFill>
              <a:srgbClr val="0070C0"/>
            </a:solidFill>
          </a:ln>
        </p:spPr>
        <p:txBody>
          <a:bodyPr>
            <a:normAutofit fontScale="85000" lnSpcReduction="10000"/>
          </a:bodyPr>
          <a:lstStyle/>
          <a:p>
            <a:pPr marL="0" indent="357188" algn="just">
              <a:buNone/>
            </a:pPr>
            <a:r>
              <a:rPr lang="lt-LT" dirty="0" smtClean="0">
                <a:latin typeface="Times New Roman" pitchFamily="18" charset="0"/>
                <a:cs typeface="Times New Roman" pitchFamily="18" charset="0"/>
              </a:rPr>
              <a:t>Įsimaišęs į valdovų draugiją, </a:t>
            </a:r>
            <a:r>
              <a:rPr lang="lt-LT" dirty="0">
                <a:latin typeface="Times New Roman" pitchFamily="18" charset="0"/>
                <a:cs typeface="Times New Roman" pitchFamily="18" charset="0"/>
              </a:rPr>
              <a:t>jis (</a:t>
            </a:r>
            <a:r>
              <a:rPr lang="lt-LT" dirty="0" smtClean="0">
                <a:latin typeface="Times New Roman" pitchFamily="18" charset="0"/>
                <a:cs typeface="Times New Roman" pitchFamily="18" charset="0"/>
              </a:rPr>
              <a:t>Judhišthira) su visais pagarbiai pasisveikino ir atsisėdo ant kilimo salės vidury, kur jau buvo paruošta lošimų lenta. </a:t>
            </a:r>
            <a:endParaRPr lang="lt-LT"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3356" y="1052736"/>
            <a:ext cx="3843575" cy="532859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29191519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860032" y="980728"/>
            <a:ext cx="3960440" cy="5688632"/>
          </a:xfrm>
          <a:solidFill>
            <a:schemeClr val="bg1"/>
          </a:solidFill>
          <a:ln w="76200">
            <a:solidFill>
              <a:srgbClr val="0070C0"/>
            </a:solidFill>
          </a:ln>
        </p:spPr>
        <p:txBody>
          <a:bodyPr>
            <a:normAutofit fontScale="85000" lnSpcReduction="20000"/>
          </a:bodyPr>
          <a:lstStyle/>
          <a:p>
            <a:pPr marL="0" indent="357188" algn="just">
              <a:buNone/>
            </a:pPr>
            <a:r>
              <a:rPr lang="lt-LT" dirty="0">
                <a:latin typeface="Times New Roman" pitchFamily="18" charset="0"/>
                <a:cs typeface="Times New Roman" pitchFamily="18" charset="0"/>
              </a:rPr>
              <a:t>Šakunis įsitaisė priešais jį ir, norėdamas sukurstyti lošėjo aistras, kreipėsi į savo varžovą tokiais žodžiais:</a:t>
            </a:r>
          </a:p>
          <a:p>
            <a:pPr marL="0" indent="357188" algn="just">
              <a:buNone/>
            </a:pPr>
            <a:r>
              <a:rPr lang="lt-LT" dirty="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0 valdove, tu esi išminties ir drąsos įsikūnijimas, todėl nuspręsk, ką mums daryti. Juk ne kiekvienas lošėjas gali ramiai ištverti pralaimėjimų smūgius ir pergalių džiaugsmą. Jie sukrečia širdį taip, kaip perkūnija supurto medį. Gal tu atsisakai lošti?</a:t>
            </a:r>
          </a:p>
          <a:p>
            <a:endParaRPr lang="lt-LT" dirty="0"/>
          </a:p>
        </p:txBody>
      </p:sp>
      <p:pic>
        <p:nvPicPr>
          <p:cNvPr id="6" name="Picture 4" descr="indu_a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052737"/>
            <a:ext cx="3864591" cy="2376264"/>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3" y="3789040"/>
            <a:ext cx="3914395" cy="288032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3637587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932040" y="1844824"/>
            <a:ext cx="3907284" cy="3268960"/>
          </a:xfrm>
          <a:solidFill>
            <a:schemeClr val="bg1"/>
          </a:solidFill>
          <a:ln w="76200">
            <a:solidFill>
              <a:srgbClr val="0070C0"/>
            </a:solidFill>
          </a:ln>
        </p:spPr>
        <p:txBody>
          <a:bodyPr>
            <a:normAutofit/>
          </a:bodyPr>
          <a:lstStyle/>
          <a:p>
            <a:pPr marL="0" indent="0" algn="just">
              <a:buNone/>
            </a:pPr>
            <a:r>
              <a:rPr lang="en-US" sz="2800" dirty="0">
                <a:latin typeface="Times New Roman" pitchFamily="18" charset="0"/>
                <a:cs typeface="Times New Roman" pitchFamily="18" charset="0"/>
              </a:rPr>
              <a:t>-</a:t>
            </a:r>
            <a:r>
              <a:rPr lang="lt-LT" sz="2800" dirty="0" smtClean="0">
                <a:latin typeface="Times New Roman" pitchFamily="18" charset="0"/>
                <a:cs typeface="Times New Roman" pitchFamily="18" charset="0"/>
              </a:rPr>
              <a:t> </a:t>
            </a:r>
            <a:r>
              <a:rPr lang="lt-LT" sz="2800" dirty="0">
                <a:latin typeface="Times New Roman" pitchFamily="18" charset="0"/>
                <a:cs typeface="Times New Roman" pitchFamily="18" charset="0"/>
              </a:rPr>
              <a:t>Aš netrokštu pergalių ir nebijau pralaimėjimų. Pasmerkimo nusipelno tik tas, kuris lošia negarbingai. Taigi tegu bus lošiama taip, kaip to reikalauja taisyklės.</a:t>
            </a:r>
          </a:p>
          <a:p>
            <a:endParaRPr lang="lt-LT" dirty="0"/>
          </a:p>
        </p:txBody>
      </p:sp>
      <p:pic>
        <p:nvPicPr>
          <p:cNvPr id="4" name="Picture 2" descr="C:\Documents and Settings\Antanas\Desktop\vv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869" y="1196752"/>
            <a:ext cx="3968442" cy="5472608"/>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5"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470090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940548" y="1052736"/>
            <a:ext cx="3898776" cy="5256584"/>
          </a:xfrm>
          <a:solidFill>
            <a:schemeClr val="bg1"/>
          </a:solidFill>
          <a:ln w="76200">
            <a:solidFill>
              <a:srgbClr val="0070C0"/>
            </a:solidFill>
          </a:ln>
        </p:spPr>
        <p:txBody>
          <a:bodyPr>
            <a:normAutofit lnSpcReduction="10000"/>
          </a:bodyPr>
          <a:lstStyle/>
          <a:p>
            <a:pPr marL="0" indent="0" algn="just">
              <a:buNone/>
            </a:pPr>
            <a:r>
              <a:rPr lang="en-US" sz="2800" dirty="0">
                <a:latin typeface="Times New Roman" pitchFamily="18" charset="0"/>
                <a:cs typeface="Times New Roman" pitchFamily="18" charset="0"/>
              </a:rPr>
              <a:t>-</a:t>
            </a:r>
            <a:r>
              <a:rPr lang="lt-LT" sz="2800" dirty="0" smtClean="0">
                <a:latin typeface="Times New Roman" pitchFamily="18" charset="0"/>
                <a:cs typeface="Times New Roman" pitchFamily="18" charset="0"/>
              </a:rPr>
              <a:t> Bet ar esi pasiruošęs lošti iki galo? Juk žinai, kad pergalės troškimas gali priversti mus žaisti tol, kol vienas iš mūsų praloš viską, ką turi.</a:t>
            </a:r>
          </a:p>
          <a:p>
            <a:pPr marL="0" indent="0" algn="just">
              <a:buFontTx/>
              <a:buChar char="-"/>
            </a:pPr>
            <a:r>
              <a:rPr lang="lt-LT" sz="2800" dirty="0" smtClean="0">
                <a:latin typeface="Times New Roman" pitchFamily="18" charset="0"/>
                <a:cs typeface="Times New Roman" pitchFamily="18" charset="0"/>
              </a:rPr>
              <a:t>Taip. Aš atvykau į šitą puikų valdovų susibūrimą ne tam, kad pasitraukčiau, nepabaigęs pradėto lošimo.</a:t>
            </a:r>
            <a:endParaRPr lang="en-US" sz="2800" dirty="0" smtClean="0">
              <a:latin typeface="Times New Roman" pitchFamily="18" charset="0"/>
              <a:cs typeface="Times New Roman" pitchFamily="18" charset="0"/>
            </a:endParaRPr>
          </a:p>
          <a:p>
            <a:pPr algn="just">
              <a:buFontTx/>
              <a:buChar char="-"/>
            </a:pPr>
            <a:r>
              <a:rPr lang="lt-LT" sz="2800" dirty="0" smtClean="0">
                <a:latin typeface="Times New Roman" pitchFamily="18" charset="0"/>
                <a:cs typeface="Times New Roman" pitchFamily="18" charset="0"/>
              </a:rPr>
              <a:t>Pradėkime.</a:t>
            </a:r>
          </a:p>
          <a:p>
            <a:endParaRPr lang="lt-LT" dirty="0"/>
          </a:p>
        </p:txBody>
      </p:sp>
      <p:pic>
        <p:nvPicPr>
          <p:cNvPr id="4" name="Picture 2" descr="C:\Documents and Settings\Antanas\Desktop\vv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1862137"/>
            <a:ext cx="4300805" cy="3511079"/>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5"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2279655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0" y="980728"/>
            <a:ext cx="8692146" cy="2880320"/>
          </a:xfrm>
          <a:solidFill>
            <a:schemeClr val="bg1"/>
          </a:solidFill>
          <a:ln w="76200">
            <a:solidFill>
              <a:srgbClr val="0070C0"/>
            </a:solidFill>
          </a:ln>
        </p:spPr>
        <p:txBody>
          <a:bodyPr>
            <a:noAutofit/>
          </a:bodyPr>
          <a:lstStyle/>
          <a:p>
            <a:pPr marL="0" indent="0" algn="just">
              <a:buNone/>
            </a:pPr>
            <a:r>
              <a:rPr lang="lt-LT" sz="2400" dirty="0" smtClean="0">
                <a:latin typeface="Times New Roman" pitchFamily="18" charset="0"/>
                <a:cs typeface="Times New Roman" pitchFamily="18" charset="0"/>
              </a:rPr>
              <a:t>Ir lošimas prasidėjo.</a:t>
            </a:r>
          </a:p>
          <a:p>
            <a:pPr marL="0" indent="0" algn="just">
              <a:buNone/>
            </a:pPr>
            <a:r>
              <a:rPr lang="en-US" sz="2400" dirty="0">
                <a:latin typeface="Times New Roman" pitchFamily="18" charset="0"/>
                <a:cs typeface="Times New Roman" pitchFamily="18" charset="0"/>
              </a:rPr>
              <a:t>-</a:t>
            </a:r>
            <a:r>
              <a:rPr lang="lt-LT" sz="2400" dirty="0" smtClean="0">
                <a:latin typeface="Times New Roman" pitchFamily="18" charset="0"/>
                <a:cs typeface="Times New Roman" pitchFamily="18" charset="0"/>
              </a:rPr>
              <a:t> Ką statai, žemės valdove?</a:t>
            </a:r>
          </a:p>
          <a:p>
            <a:pPr marL="0" indent="0" algn="just">
              <a:buNone/>
            </a:pPr>
            <a:r>
              <a:rPr lang="en-US" sz="2400" dirty="0">
                <a:latin typeface="Times New Roman" pitchFamily="18" charset="0"/>
                <a:cs typeface="Times New Roman" pitchFamily="18" charset="0"/>
              </a:rPr>
              <a:t>-</a:t>
            </a:r>
            <a:r>
              <a:rPr lang="lt-LT" sz="2400" dirty="0" smtClean="0">
                <a:latin typeface="Times New Roman" pitchFamily="18" charset="0"/>
                <a:cs typeface="Times New Roman" pitchFamily="18" charset="0"/>
              </a:rPr>
              <a:t> Va šitą auksinį papuošalą, nusagstytą brangiausiais perlais, - atsakė Judhišthira.</a:t>
            </a:r>
          </a:p>
          <a:p>
            <a:pPr marL="0" indent="0" algn="just">
              <a:buNone/>
            </a:pPr>
            <a:r>
              <a:rPr lang="lt-LT" sz="2400" dirty="0" smtClean="0">
                <a:latin typeface="Times New Roman" pitchFamily="18" charset="0"/>
                <a:cs typeface="Times New Roman" pitchFamily="18" charset="0"/>
              </a:rPr>
              <a:t>Subarškėjo įgudusios Šakunio rankos sviesti kauliukai ir jis pirmąkart šūktelėjo:</a:t>
            </a:r>
          </a:p>
          <a:p>
            <a:pPr marL="0" indent="0" algn="just">
              <a:buNone/>
            </a:pPr>
            <a:r>
              <a:rPr lang="en-US" sz="2400" dirty="0">
                <a:latin typeface="Times New Roman" pitchFamily="18" charset="0"/>
                <a:cs typeface="Times New Roman" pitchFamily="18" charset="0"/>
              </a:rPr>
              <a:t>-</a:t>
            </a:r>
            <a:r>
              <a:rPr lang="lt-LT" sz="2400" dirty="0" smtClean="0">
                <a:latin typeface="Times New Roman" pitchFamily="18" charset="0"/>
                <a:cs typeface="Times New Roman" pitchFamily="18" charset="0"/>
              </a:rPr>
              <a:t> Išlošiau!</a:t>
            </a:r>
            <a:endParaRPr lang="lt-LT" sz="24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054253"/>
            <a:ext cx="2644774" cy="1944687"/>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descr="Auksin&amp;edot;s grandin&amp;edot;l&amp;edot;s - da&amp;zcaron;nas vagi&amp;uogon; grob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077072"/>
            <a:ext cx="2880320" cy="1921869"/>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6" name="Antrinis pavadinimas 2"/>
          <p:cNvSpPr txBox="1">
            <a:spLocks/>
          </p:cNvSpPr>
          <p:nvPr/>
        </p:nvSpPr>
        <p:spPr>
          <a:xfrm>
            <a:off x="251520" y="260648"/>
            <a:ext cx="8712967"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2603" y="4054254"/>
            <a:ext cx="2590800" cy="1944687"/>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64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42888" y="1052736"/>
            <a:ext cx="8577583" cy="1656184"/>
          </a:xfrm>
          <a:solidFill>
            <a:schemeClr val="bg1"/>
          </a:solidFill>
          <a:ln w="76200">
            <a:solidFill>
              <a:srgbClr val="0070C0"/>
            </a:solidFill>
          </a:ln>
        </p:spPr>
        <p:txBody>
          <a:bodyPr>
            <a:normAutofit fontScale="85000" lnSpcReduction="20000"/>
          </a:bodyPr>
          <a:lstStyle/>
          <a:p>
            <a:pPr marL="0" indent="0" algn="just">
              <a:buNone/>
            </a:pPr>
            <a:r>
              <a:rPr lang="en-US" sz="3300" dirty="0" smtClean="0"/>
              <a:t>- </a:t>
            </a:r>
            <a:r>
              <a:rPr lang="lt-LT" sz="3300" dirty="0" smtClean="0">
                <a:latin typeface="Times New Roman" pitchFamily="18" charset="0"/>
                <a:cs typeface="Times New Roman" pitchFamily="18" charset="0"/>
              </a:rPr>
              <a:t>Statau </a:t>
            </a:r>
            <a:r>
              <a:rPr lang="lt-LT" sz="3300" dirty="0">
                <a:latin typeface="Times New Roman" pitchFamily="18" charset="0"/>
                <a:cs typeface="Times New Roman" pitchFamily="18" charset="0"/>
              </a:rPr>
              <a:t>indus su brangenybėmis, kurie stovi mano lobių saugykloje, </a:t>
            </a:r>
            <a:r>
              <a:rPr lang="en-US" sz="3300" dirty="0" smtClean="0">
                <a:latin typeface="Times New Roman" pitchFamily="18" charset="0"/>
                <a:cs typeface="Times New Roman" pitchFamily="18" charset="0"/>
              </a:rPr>
              <a:t>-</a:t>
            </a:r>
            <a:r>
              <a:rPr lang="lt-LT" sz="3300" dirty="0" smtClean="0">
                <a:latin typeface="Times New Roman" pitchFamily="18" charset="0"/>
                <a:cs typeface="Times New Roman" pitchFamily="18" charset="0"/>
              </a:rPr>
              <a:t> </a:t>
            </a:r>
            <a:r>
              <a:rPr lang="lt-LT" sz="3300" dirty="0">
                <a:latin typeface="Times New Roman" pitchFamily="18" charset="0"/>
                <a:cs typeface="Times New Roman" pitchFamily="18" charset="0"/>
              </a:rPr>
              <a:t>tarė Judhišthira.</a:t>
            </a:r>
          </a:p>
          <a:p>
            <a:pPr marL="0" indent="0" algn="just">
              <a:buNone/>
            </a:pPr>
            <a:r>
              <a:rPr lang="lt-LT" sz="3300" dirty="0">
                <a:latin typeface="Times New Roman" pitchFamily="18" charset="0"/>
                <a:cs typeface="Times New Roman" pitchFamily="18" charset="0"/>
              </a:rPr>
              <a:t>Ir netrukus Šakunis antrąkart riktelėjo:</a:t>
            </a:r>
          </a:p>
          <a:p>
            <a:pPr marL="0" indent="0" algn="just">
              <a:buNone/>
            </a:pPr>
            <a:r>
              <a:rPr lang="en-US" sz="3300" dirty="0">
                <a:latin typeface="Times New Roman" pitchFamily="18" charset="0"/>
                <a:cs typeface="Times New Roman" pitchFamily="18" charset="0"/>
              </a:rPr>
              <a:t>-</a:t>
            </a:r>
            <a:r>
              <a:rPr lang="lt-LT" sz="3300" dirty="0" smtClean="0">
                <a:latin typeface="Times New Roman" pitchFamily="18" charset="0"/>
                <a:cs typeface="Times New Roman" pitchFamily="18" charset="0"/>
              </a:rPr>
              <a:t> </a:t>
            </a:r>
            <a:r>
              <a:rPr lang="lt-LT" sz="3300" dirty="0">
                <a:latin typeface="Times New Roman" pitchFamily="18" charset="0"/>
                <a:cs typeface="Times New Roman" pitchFamily="18" charset="0"/>
              </a:rPr>
              <a:t>Išlošiau!</a:t>
            </a:r>
          </a:p>
          <a:p>
            <a:endParaRPr lang="lt-LT" dirty="0"/>
          </a:p>
        </p:txBody>
      </p:sp>
      <p:pic>
        <p:nvPicPr>
          <p:cNvPr id="1026" name="Picture 2" descr="C:\Documents and Settings\Antanas\Desktop\vv_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7" y="2996952"/>
            <a:ext cx="3027999" cy="3600400"/>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4" name="Picture 2" descr="C:\Documents and Settings\Antanas\Desktop\vv_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3" y="2996952"/>
            <a:ext cx="4081216" cy="3600400"/>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6" name="Antrinis pavadinimas 2"/>
          <p:cNvSpPr txBox="1">
            <a:spLocks/>
          </p:cNvSpPr>
          <p:nvPr/>
        </p:nvSpPr>
        <p:spPr>
          <a:xfrm>
            <a:off x="242889" y="260648"/>
            <a:ext cx="8596436"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2143760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97249" y="1052737"/>
            <a:ext cx="8424935" cy="1512168"/>
          </a:xfrm>
          <a:solidFill>
            <a:schemeClr val="bg1"/>
          </a:solidFill>
          <a:ln w="76200">
            <a:solidFill>
              <a:srgbClr val="0070C0"/>
            </a:solidFill>
          </a:ln>
        </p:spPr>
        <p:txBody>
          <a:bodyPr>
            <a:normAutofit fontScale="85000" lnSpcReduction="20000"/>
          </a:bodyPr>
          <a:lstStyle/>
          <a:p>
            <a:pPr marL="0" indent="0">
              <a:buNone/>
            </a:pPr>
            <a:r>
              <a:rPr lang="lt-LT" sz="2800" dirty="0">
                <a:latin typeface="Times New Roman" pitchFamily="18" charset="0"/>
                <a:cs typeface="Times New Roman" pitchFamily="18" charset="0"/>
              </a:rPr>
              <a:t>-</a:t>
            </a:r>
            <a:r>
              <a:rPr lang="lt-LT" sz="2800" dirty="0" smtClean="0">
                <a:latin typeface="Times New Roman" pitchFamily="18" charset="0"/>
                <a:cs typeface="Times New Roman" pitchFamily="18" charset="0"/>
              </a:rPr>
              <a:t> Statau deimantais puoštą kovos vežimą ir aštuonetą sidabru kaustytų žirgų.</a:t>
            </a:r>
          </a:p>
          <a:p>
            <a:pPr marL="0" indent="0">
              <a:buNone/>
            </a:pPr>
            <a:r>
              <a:rPr lang="lt-LT" sz="2800" dirty="0" smtClean="0">
                <a:latin typeface="Times New Roman" pitchFamily="18" charset="0"/>
                <a:cs typeface="Times New Roman" pitchFamily="18" charset="0"/>
              </a:rPr>
              <a:t>Ir trečią kartą visi išgirdo tą patį balsą:</a:t>
            </a:r>
          </a:p>
          <a:p>
            <a:pPr marL="0" indent="0">
              <a:buNone/>
            </a:pPr>
            <a:r>
              <a:rPr lang="lt-LT" sz="2800" dirty="0">
                <a:latin typeface="Times New Roman" pitchFamily="18" charset="0"/>
                <a:cs typeface="Times New Roman" pitchFamily="18" charset="0"/>
              </a:rPr>
              <a:t>-</a:t>
            </a:r>
            <a:r>
              <a:rPr lang="lt-LT" sz="2800" dirty="0" smtClean="0">
                <a:latin typeface="Times New Roman" pitchFamily="18" charset="0"/>
                <a:cs typeface="Times New Roman" pitchFamily="18" charset="0"/>
              </a:rPr>
              <a:t> Išlošiau!</a:t>
            </a:r>
          </a:p>
          <a:p>
            <a:endParaRPr lang="lt-LT"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5142" y="2779256"/>
            <a:ext cx="4943122" cy="373510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1651949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1521" y="1052737"/>
            <a:ext cx="8587804" cy="1296144"/>
          </a:xfrm>
          <a:solidFill>
            <a:schemeClr val="bg1"/>
          </a:solidFill>
          <a:ln w="76200">
            <a:solidFill>
              <a:srgbClr val="0070C0"/>
            </a:solidFill>
          </a:ln>
        </p:spPr>
        <p:txBody>
          <a:bodyPr>
            <a:normAutofit lnSpcReduction="10000"/>
          </a:bodyPr>
          <a:lstStyle/>
          <a:p>
            <a:pPr marL="0" indent="0" algn="just">
              <a:buNone/>
            </a:pPr>
            <a:r>
              <a:rPr lang="lt-LT" sz="2600" dirty="0">
                <a:latin typeface="Times New Roman" pitchFamily="18" charset="0"/>
                <a:cs typeface="Times New Roman" pitchFamily="18" charset="0"/>
              </a:rPr>
              <a:t>-</a:t>
            </a:r>
            <a:r>
              <a:rPr lang="lt-LT" sz="2600" dirty="0" smtClean="0">
                <a:latin typeface="Times New Roman" pitchFamily="18" charset="0"/>
                <a:cs typeface="Times New Roman" pitchFamily="18" charset="0"/>
              </a:rPr>
              <a:t> </a:t>
            </a:r>
            <a:r>
              <a:rPr lang="lt-LT" sz="2600" dirty="0">
                <a:latin typeface="Times New Roman" pitchFamily="18" charset="0"/>
                <a:cs typeface="Times New Roman" pitchFamily="18" charset="0"/>
              </a:rPr>
              <a:t>Statau tūkstantį tūkstančių jaunų ir stiprių vergų, galinčių dirbti visokius darbus. Ir vėl:</a:t>
            </a:r>
          </a:p>
          <a:p>
            <a:pPr marL="0" indent="0" algn="just">
              <a:buNone/>
            </a:pPr>
            <a:r>
              <a:rPr lang="lt-LT" sz="2600" dirty="0">
                <a:latin typeface="Times New Roman" pitchFamily="18" charset="0"/>
                <a:cs typeface="Times New Roman" pitchFamily="18" charset="0"/>
              </a:rPr>
              <a:t>-</a:t>
            </a:r>
            <a:r>
              <a:rPr lang="lt-LT" sz="2600" dirty="0" smtClean="0">
                <a:latin typeface="Times New Roman" pitchFamily="18" charset="0"/>
                <a:cs typeface="Times New Roman" pitchFamily="18" charset="0"/>
              </a:rPr>
              <a:t> Išlošiau!</a:t>
            </a:r>
          </a:p>
          <a:p>
            <a:endParaRPr lang="lt-LT" dirty="0"/>
          </a:p>
        </p:txBody>
      </p:sp>
      <p:pic>
        <p:nvPicPr>
          <p:cNvPr id="3074" name="Picture 2" descr="C:\Documents and Settings\Antanas\Desktop\vv_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848839"/>
            <a:ext cx="3976303" cy="3320562"/>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848839"/>
            <a:ext cx="4429450" cy="332056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inis pavadinimas 2"/>
          <p:cNvSpPr txBox="1">
            <a:spLocks/>
          </p:cNvSpPr>
          <p:nvPr/>
        </p:nvSpPr>
        <p:spPr>
          <a:xfrm>
            <a:off x="251521" y="260648"/>
            <a:ext cx="8587804"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269964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124991" y="1078433"/>
            <a:ext cx="4839497" cy="2134543"/>
          </a:xfrm>
          <a:solidFill>
            <a:schemeClr val="bg1"/>
          </a:solidFill>
          <a:ln w="76200">
            <a:solidFill>
              <a:srgbClr val="0070C0"/>
            </a:solidFill>
          </a:ln>
        </p:spPr>
        <p:txBody>
          <a:bodyPr>
            <a:normAutofit/>
          </a:bodyPr>
          <a:lstStyle/>
          <a:p>
            <a:pPr marL="0" indent="0">
              <a:buNone/>
            </a:pPr>
            <a:r>
              <a:rPr lang="lt-LT" sz="2400" dirty="0">
                <a:latin typeface="Times New Roman" pitchFamily="18" charset="0"/>
                <a:cs typeface="Times New Roman" pitchFamily="18" charset="0"/>
              </a:rPr>
              <a:t>-</a:t>
            </a:r>
            <a:r>
              <a:rPr lang="lt-LT" sz="2400" dirty="0" smtClean="0">
                <a:latin typeface="Times New Roman" pitchFamily="18" charset="0"/>
                <a:cs typeface="Times New Roman" pitchFamily="18" charset="0"/>
              </a:rPr>
              <a:t> </a:t>
            </a:r>
            <a:r>
              <a:rPr lang="lt-LT" sz="2400" dirty="0">
                <a:latin typeface="Times New Roman" pitchFamily="18" charset="0"/>
                <a:cs typeface="Times New Roman" pitchFamily="18" charset="0"/>
              </a:rPr>
              <a:t>Statau tūkstantį apmokytų dramblių. Jie griauna priešininko miestų sienas, nebijo kovos triukšmo, yra ištvermingi ir nenugalimi.</a:t>
            </a:r>
          </a:p>
          <a:p>
            <a:pPr marL="0" indent="0">
              <a:buNone/>
            </a:pPr>
            <a:r>
              <a:rPr lang="lt-LT" sz="2400" dirty="0">
                <a:latin typeface="Times New Roman" pitchFamily="18" charset="0"/>
                <a:cs typeface="Times New Roman" pitchFamily="18" charset="0"/>
              </a:rPr>
              <a:t>-</a:t>
            </a:r>
            <a:r>
              <a:rPr lang="lt-LT" sz="2400" dirty="0" smtClean="0">
                <a:latin typeface="Times New Roman" pitchFamily="18" charset="0"/>
                <a:cs typeface="Times New Roman" pitchFamily="18" charset="0"/>
              </a:rPr>
              <a:t> </a:t>
            </a:r>
            <a:r>
              <a:rPr lang="lt-LT" sz="2400" dirty="0">
                <a:latin typeface="Times New Roman" pitchFamily="18" charset="0"/>
                <a:cs typeface="Times New Roman" pitchFamily="18" charset="0"/>
              </a:rPr>
              <a:t>Išlošiau!</a:t>
            </a:r>
          </a:p>
          <a:p>
            <a:pPr marL="0" indent="0">
              <a:buNone/>
            </a:pPr>
            <a:endParaRPr lang="lt-LT" sz="2400" dirty="0">
              <a:latin typeface="Times New Roman" pitchFamily="18" charset="0"/>
              <a:cs typeface="Times New Roman" pitchFamily="18" charset="0"/>
            </a:endParaRPr>
          </a:p>
        </p:txBody>
      </p:sp>
      <p:pic>
        <p:nvPicPr>
          <p:cNvPr id="4" name="Picture 4" descr="Kelione i Indij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26231"/>
            <a:ext cx="3675804" cy="2555757"/>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4991" y="3429001"/>
            <a:ext cx="4839497" cy="3240360"/>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214" y="3861048"/>
            <a:ext cx="3634986" cy="2808312"/>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ntrinis pavadinimas 2"/>
          <p:cNvSpPr txBox="1">
            <a:spLocks/>
          </p:cNvSpPr>
          <p:nvPr/>
        </p:nvSpPr>
        <p:spPr>
          <a:xfrm>
            <a:off x="251521" y="260648"/>
            <a:ext cx="8712968"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4085270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11959" y="1196752"/>
            <a:ext cx="4608513" cy="1584176"/>
          </a:xfrm>
          <a:solidFill>
            <a:schemeClr val="bg1"/>
          </a:solidFill>
          <a:ln w="76200">
            <a:solidFill>
              <a:srgbClr val="0070C0"/>
            </a:solidFill>
          </a:ln>
        </p:spPr>
        <p:txBody>
          <a:bodyPr>
            <a:normAutofit fontScale="92500" lnSpcReduction="20000"/>
          </a:bodyPr>
          <a:lstStyle/>
          <a:p>
            <a:pPr marL="0" indent="0" algn="just">
              <a:buNone/>
            </a:pPr>
            <a:r>
              <a:rPr lang="lt-LT" sz="2800" dirty="0">
                <a:latin typeface="Times New Roman" pitchFamily="18" charset="0"/>
                <a:cs typeface="Times New Roman" pitchFamily="18" charset="0"/>
              </a:rPr>
              <a:t>-</a:t>
            </a:r>
            <a:r>
              <a:rPr lang="lt-LT" sz="2800" dirty="0" smtClean="0">
                <a:latin typeface="Times New Roman" pitchFamily="18" charset="0"/>
                <a:cs typeface="Times New Roman" pitchFamily="18" charset="0"/>
              </a:rPr>
              <a:t> </a:t>
            </a:r>
            <a:r>
              <a:rPr lang="lt-LT" sz="2800" dirty="0">
                <a:latin typeface="Times New Roman" pitchFamily="18" charset="0"/>
                <a:cs typeface="Times New Roman" pitchFamily="18" charset="0"/>
              </a:rPr>
              <a:t>Statau visus savo karius ir visus kovos vežimus, kuriais jie traukia į mūšį.</a:t>
            </a:r>
          </a:p>
          <a:p>
            <a:pPr marL="0" indent="0" algn="just">
              <a:buNone/>
            </a:pPr>
            <a:r>
              <a:rPr lang="lt-LT" sz="2800" dirty="0">
                <a:latin typeface="Times New Roman" pitchFamily="18" charset="0"/>
                <a:cs typeface="Times New Roman" pitchFamily="18" charset="0"/>
              </a:rPr>
              <a:t>-</a:t>
            </a:r>
            <a:r>
              <a:rPr lang="lt-LT" sz="2800" dirty="0" smtClean="0">
                <a:latin typeface="Times New Roman" pitchFamily="18" charset="0"/>
                <a:cs typeface="Times New Roman" pitchFamily="18" charset="0"/>
              </a:rPr>
              <a:t> </a:t>
            </a:r>
            <a:r>
              <a:rPr lang="lt-LT" sz="2800" dirty="0">
                <a:latin typeface="Times New Roman" pitchFamily="18" charset="0"/>
                <a:cs typeface="Times New Roman" pitchFamily="18" charset="0"/>
              </a:rPr>
              <a:t>Išlošiau!</a:t>
            </a:r>
          </a:p>
          <a:p>
            <a:endParaRPr lang="lt-LT"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19" y="1196751"/>
            <a:ext cx="3734675" cy="3724999"/>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59" y="3174142"/>
            <a:ext cx="4627365" cy="3381698"/>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ntrinis pavadinimas 2"/>
          <p:cNvSpPr txBox="1">
            <a:spLocks/>
          </p:cNvSpPr>
          <p:nvPr/>
        </p:nvSpPr>
        <p:spPr>
          <a:xfrm>
            <a:off x="251519" y="260648"/>
            <a:ext cx="858780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1742125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476" y="1092159"/>
            <a:ext cx="6840760" cy="4857395"/>
          </a:xfrm>
          <a:prstGeom prst="rect">
            <a:avLst/>
          </a:prstGeom>
          <a:noFill/>
          <a:ln w="762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2" name="Rectangle 4"/>
          <p:cNvSpPr>
            <a:spLocks noChangeArrowheads="1"/>
          </p:cNvSpPr>
          <p:nvPr/>
        </p:nvSpPr>
        <p:spPr bwMode="auto">
          <a:xfrm>
            <a:off x="250825" y="6192838"/>
            <a:ext cx="8642350" cy="457200"/>
          </a:xfrm>
          <a:prstGeom prst="rect">
            <a:avLst/>
          </a:prstGeom>
          <a:solidFill>
            <a:schemeClr val="bg1"/>
          </a:solidFill>
          <a:ln w="76200">
            <a:solidFill>
              <a:srgbClr val="0070C0"/>
            </a:solidFill>
            <a:miter lim="800000"/>
            <a:headEnd/>
            <a:tailEnd/>
          </a:ln>
          <a:effectLst/>
          <a:extLst/>
        </p:spPr>
        <p:txBody>
          <a:bodyPr anchor="ctr">
            <a:spAutoFit/>
          </a:bodyPr>
          <a:lstStyle/>
          <a:p>
            <a:pPr algn="ctr"/>
            <a:r>
              <a:rPr lang="lt-LT" sz="2400" b="1" dirty="0">
                <a:latin typeface="Times New Roman" pitchFamily="18" charset="0"/>
              </a:rPr>
              <a:t>Ardžunos karo </a:t>
            </a:r>
            <a:r>
              <a:rPr lang="lt-LT" sz="2400" b="1" dirty="0" smtClean="0">
                <a:latin typeface="Times New Roman" pitchFamily="18" charset="0"/>
              </a:rPr>
              <a:t>vežimas - </a:t>
            </a:r>
            <a:r>
              <a:rPr lang="lt-LT" sz="2400" b="1" dirty="0">
                <a:latin typeface="Times New Roman" pitchFamily="18" charset="0"/>
              </a:rPr>
              <a:t>paminklas Džakartoje</a:t>
            </a:r>
            <a:endParaRPr lang="lt-LT" sz="2400" dirty="0">
              <a:latin typeface="Times New Roman" pitchFamily="18" charset="0"/>
            </a:endParaRPr>
          </a:p>
        </p:txBody>
      </p:sp>
      <p:sp>
        <p:nvSpPr>
          <p:cNvPr id="6" name="Antrinis pavadinimas 2"/>
          <p:cNvSpPr txBox="1">
            <a:spLocks/>
          </p:cNvSpPr>
          <p:nvPr/>
        </p:nvSpPr>
        <p:spPr>
          <a:xfrm>
            <a:off x="414389" y="260648"/>
            <a:ext cx="8424935" cy="576064"/>
          </a:xfrm>
          <a:prstGeom prst="rect">
            <a:avLst/>
          </a:prstGeom>
          <a:solidFill>
            <a:schemeClr val="bg1"/>
          </a:solidFill>
          <a:ln w="76200">
            <a:solidFill>
              <a:srgbClr val="0070C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t-LT" b="1" i="1" dirty="0" smtClean="0">
                <a:latin typeface="Times New Roman" pitchFamily="18" charset="0"/>
                <a:cs typeface="Times New Roman" pitchFamily="18" charset="0"/>
              </a:rPr>
              <a:t>Pasakojimas apie lošimą kauliukais</a:t>
            </a:r>
            <a:endParaRPr lang="lt-LT" b="1" i="1" dirty="0">
              <a:latin typeface="Times New Roman" pitchFamily="18" charset="0"/>
              <a:cs typeface="Times New Roman" pitchFamily="18" charset="0"/>
            </a:endParaRPr>
          </a:p>
        </p:txBody>
      </p:sp>
    </p:spTree>
    <p:extLst>
      <p:ext uri="{BB962C8B-B14F-4D97-AF65-F5344CB8AC3E}">
        <p14:creationId xmlns:p14="http://schemas.microsoft.com/office/powerpoint/2010/main" val="37614355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622</Words>
  <Application>Microsoft Office PowerPoint</Application>
  <PresentationFormat>Demonstracija ekrane (4:3)</PresentationFormat>
  <Paragraphs>58</Paragraphs>
  <Slides>23</Slides>
  <Notes>1</Notes>
  <HiddenSlides>0</HiddenSlides>
  <MMClips>0</MMClips>
  <ScaleCrop>false</ScaleCrop>
  <HeadingPairs>
    <vt:vector size="4" baseType="variant">
      <vt:variant>
        <vt:lpstr>Tema</vt:lpstr>
      </vt:variant>
      <vt:variant>
        <vt:i4>1</vt:i4>
      </vt:variant>
      <vt:variant>
        <vt:lpstr>Skaidrių pavadinimai</vt:lpstr>
      </vt:variant>
      <vt:variant>
        <vt:i4>23</vt:i4>
      </vt:variant>
    </vt:vector>
  </HeadingPairs>
  <TitlesOfParts>
    <vt:vector size="24" baseType="lpstr">
      <vt:lpstr>Office tema</vt:lpstr>
      <vt:lpstr>Mahabharata</vt:lpstr>
      <vt:lpstr>PowerPoint pristatymas</vt:lpstr>
      <vt:lpstr>Išminčius Vyjasa laikomas daugelio pačių seniausių Indijos epų, tarp jų ir Mahabharatos, autoriumi, bendraautoriumi, sudarytoju  arba redaktoriumi, Indijos filosofinės sistemos kūrėju.</vt:lpstr>
      <vt:lpstr>Dievas Ganesha  užrašo Vyjaso papasakotą Mahabharatą</vt:lpstr>
      <vt:lpstr>PowerPoint pristatymas</vt:lpstr>
      <vt:lpstr>Mahabharata</vt:lpstr>
      <vt:lpstr>PowerPoint pristatymas</vt:lpstr>
      <vt:lpstr>Pasakojimas apie lošimą kauliukais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Company>HomePC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Mahabharata</dc:title>
  <dc:creator>Jurčiai</dc:creator>
  <cp:lastModifiedBy>Jurčiai</cp:lastModifiedBy>
  <cp:revision>1</cp:revision>
  <dcterms:created xsi:type="dcterms:W3CDTF">2012-10-29T17:51:20Z</dcterms:created>
  <dcterms:modified xsi:type="dcterms:W3CDTF">2012-10-29T17:52:20Z</dcterms:modified>
</cp:coreProperties>
</file>