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7" r:id="rId2"/>
    <p:sldId id="258" r:id="rId3"/>
    <p:sldId id="259" r:id="rId4"/>
    <p:sldId id="260"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5" r:id="rId46"/>
    <p:sldId id="307" r:id="rId47"/>
    <p:sldId id="308" r:id="rId48"/>
    <p:sldId id="309" r:id="rId49"/>
    <p:sldId id="310" r:id="rId50"/>
    <p:sldId id="311" r:id="rId51"/>
    <p:sldId id="312" r:id="rId52"/>
    <p:sldId id="313" r:id="rId53"/>
    <p:sldId id="314" r:id="rId54"/>
    <p:sldId id="315" r:id="rId55"/>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EAB4"/>
    <a:srgbClr val="F2F2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55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A36705-D8BF-4682-9D99-FAE81B0AA01F}" type="datetimeFigureOut">
              <a:rPr lang="lt-LT" smtClean="0"/>
              <a:t>2012.10.29</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77094B-1817-4934-9724-A6BF5E756758}" type="slidenum">
              <a:rPr lang="lt-LT" smtClean="0"/>
              <a:t>‹#›</a:t>
            </a:fld>
            <a:endParaRPr lang="lt-LT"/>
          </a:p>
        </p:txBody>
      </p:sp>
    </p:spTree>
    <p:extLst>
      <p:ext uri="{BB962C8B-B14F-4D97-AF65-F5344CB8AC3E}">
        <p14:creationId xmlns:p14="http://schemas.microsoft.com/office/powerpoint/2010/main" val="290505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1C77094B-1817-4934-9724-A6BF5E756758}" type="slidenum">
              <a:rPr lang="lt-LT" smtClean="0"/>
              <a:t>46</a:t>
            </a:fld>
            <a:endParaRPr lang="lt-LT"/>
          </a:p>
        </p:txBody>
      </p:sp>
    </p:spTree>
    <p:extLst>
      <p:ext uri="{BB962C8B-B14F-4D97-AF65-F5344CB8AC3E}">
        <p14:creationId xmlns:p14="http://schemas.microsoft.com/office/powerpoint/2010/main" val="3175974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Spustelėję redag. ruoš. pavad.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os vietos rezervavimo ženklas 3"/>
          <p:cNvSpPr>
            <a:spLocks noGrp="1"/>
          </p:cNvSpPr>
          <p:nvPr>
            <p:ph type="dt" sz="half" idx="10"/>
          </p:nvPr>
        </p:nvSpPr>
        <p:spPr/>
        <p:txBody>
          <a:bodyPr/>
          <a:lstStyle/>
          <a:p>
            <a:fld id="{676CB9BC-80F9-4797-ACD7-502C942C1C9F}"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6BE9A638-EFCB-456D-9CC6-FF76C9DCDA11}" type="slidenum">
              <a:rPr lang="lt-LT" smtClean="0"/>
              <a:t>‹#›</a:t>
            </a:fld>
            <a:endParaRPr lang="lt-LT"/>
          </a:p>
        </p:txBody>
      </p:sp>
    </p:spTree>
    <p:extLst>
      <p:ext uri="{BB962C8B-B14F-4D97-AF65-F5344CB8AC3E}">
        <p14:creationId xmlns:p14="http://schemas.microsoft.com/office/powerpoint/2010/main" val="3864509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676CB9BC-80F9-4797-ACD7-502C942C1C9F}"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6BE9A638-EFCB-456D-9CC6-FF76C9DCDA11}" type="slidenum">
              <a:rPr lang="lt-LT" smtClean="0"/>
              <a:t>‹#›</a:t>
            </a:fld>
            <a:endParaRPr lang="lt-LT"/>
          </a:p>
        </p:txBody>
      </p:sp>
    </p:spTree>
    <p:extLst>
      <p:ext uri="{BB962C8B-B14F-4D97-AF65-F5344CB8AC3E}">
        <p14:creationId xmlns:p14="http://schemas.microsoft.com/office/powerpoint/2010/main" val="916617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676CB9BC-80F9-4797-ACD7-502C942C1C9F}"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6BE9A638-EFCB-456D-9CC6-FF76C9DCDA11}" type="slidenum">
              <a:rPr lang="lt-LT" smtClean="0"/>
              <a:t>‹#›</a:t>
            </a:fld>
            <a:endParaRPr lang="lt-LT"/>
          </a:p>
        </p:txBody>
      </p:sp>
    </p:spTree>
    <p:extLst>
      <p:ext uri="{BB962C8B-B14F-4D97-AF65-F5344CB8AC3E}">
        <p14:creationId xmlns:p14="http://schemas.microsoft.com/office/powerpoint/2010/main" val="457026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676CB9BC-80F9-4797-ACD7-502C942C1C9F}" type="datetimeFigureOut">
              <a:rPr lang="lt-LT" smtClean="0"/>
              <a:t>2012.10.29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6BE9A638-EFCB-456D-9CC6-FF76C9DCDA11}" type="slidenum">
              <a:rPr lang="lt-LT" smtClean="0"/>
              <a:t>‹#›</a:t>
            </a:fld>
            <a:endParaRPr lang="lt-LT"/>
          </a:p>
        </p:txBody>
      </p:sp>
    </p:spTree>
    <p:extLst>
      <p:ext uri="{BB962C8B-B14F-4D97-AF65-F5344CB8AC3E}">
        <p14:creationId xmlns:p14="http://schemas.microsoft.com/office/powerpoint/2010/main" val="310507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676CB9BC-80F9-4797-ACD7-502C942C1C9F}" type="datetimeFigureOut">
              <a:rPr lang="lt-LT" smtClean="0"/>
              <a:t>2012.10.29</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6BE9A638-EFCB-456D-9CC6-FF76C9DCDA11}" type="slidenum">
              <a:rPr lang="lt-LT" smtClean="0"/>
              <a:t>‹#›</a:t>
            </a:fld>
            <a:endParaRPr lang="lt-LT"/>
          </a:p>
        </p:txBody>
      </p:sp>
    </p:spTree>
    <p:extLst>
      <p:ext uri="{BB962C8B-B14F-4D97-AF65-F5344CB8AC3E}">
        <p14:creationId xmlns:p14="http://schemas.microsoft.com/office/powerpoint/2010/main" val="1195835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676CB9BC-80F9-4797-ACD7-502C942C1C9F}" type="datetimeFigureOut">
              <a:rPr lang="lt-LT" smtClean="0"/>
              <a:t>2012.10.29</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6BE9A638-EFCB-456D-9CC6-FF76C9DCDA11}" type="slidenum">
              <a:rPr lang="lt-LT" smtClean="0"/>
              <a:t>‹#›</a:t>
            </a:fld>
            <a:endParaRPr lang="lt-LT"/>
          </a:p>
        </p:txBody>
      </p:sp>
    </p:spTree>
    <p:extLst>
      <p:ext uri="{BB962C8B-B14F-4D97-AF65-F5344CB8AC3E}">
        <p14:creationId xmlns:p14="http://schemas.microsoft.com/office/powerpoint/2010/main" val="1210687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676CB9BC-80F9-4797-ACD7-502C942C1C9F}" type="datetimeFigureOut">
              <a:rPr lang="lt-LT" smtClean="0"/>
              <a:t>2012.10.29</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6BE9A638-EFCB-456D-9CC6-FF76C9DCDA11}" type="slidenum">
              <a:rPr lang="lt-LT" smtClean="0"/>
              <a:t>‹#›</a:t>
            </a:fld>
            <a:endParaRPr lang="lt-LT"/>
          </a:p>
        </p:txBody>
      </p:sp>
    </p:spTree>
    <p:extLst>
      <p:ext uri="{BB962C8B-B14F-4D97-AF65-F5344CB8AC3E}">
        <p14:creationId xmlns:p14="http://schemas.microsoft.com/office/powerpoint/2010/main" val="372570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676CB9BC-80F9-4797-ACD7-502C942C1C9F}" type="datetimeFigureOut">
              <a:rPr lang="lt-LT" smtClean="0"/>
              <a:t>2012.10.29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6BE9A638-EFCB-456D-9CC6-FF76C9DCDA11}" type="slidenum">
              <a:rPr lang="lt-LT" smtClean="0"/>
              <a:t>‹#›</a:t>
            </a:fld>
            <a:endParaRPr lang="lt-LT"/>
          </a:p>
        </p:txBody>
      </p:sp>
    </p:spTree>
    <p:extLst>
      <p:ext uri="{BB962C8B-B14F-4D97-AF65-F5344CB8AC3E}">
        <p14:creationId xmlns:p14="http://schemas.microsoft.com/office/powerpoint/2010/main" val="3515039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676CB9BC-80F9-4797-ACD7-502C942C1C9F}" type="datetimeFigureOut">
              <a:rPr lang="lt-LT" smtClean="0"/>
              <a:t>2012.10.29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6BE9A638-EFCB-456D-9CC6-FF76C9DCDA11}" type="slidenum">
              <a:rPr lang="lt-LT" smtClean="0"/>
              <a:t>‹#›</a:t>
            </a:fld>
            <a:endParaRPr lang="lt-LT"/>
          </a:p>
        </p:txBody>
      </p:sp>
    </p:spTree>
    <p:extLst>
      <p:ext uri="{BB962C8B-B14F-4D97-AF65-F5344CB8AC3E}">
        <p14:creationId xmlns:p14="http://schemas.microsoft.com/office/powerpoint/2010/main" val="3786984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676CB9BC-80F9-4797-ACD7-502C942C1C9F}"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6BE9A638-EFCB-456D-9CC6-FF76C9DCDA11}" type="slidenum">
              <a:rPr lang="lt-LT" smtClean="0"/>
              <a:t>‹#›</a:t>
            </a:fld>
            <a:endParaRPr lang="lt-LT"/>
          </a:p>
        </p:txBody>
      </p:sp>
    </p:spTree>
    <p:extLst>
      <p:ext uri="{BB962C8B-B14F-4D97-AF65-F5344CB8AC3E}">
        <p14:creationId xmlns:p14="http://schemas.microsoft.com/office/powerpoint/2010/main" val="1566621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676CB9BC-80F9-4797-ACD7-502C942C1C9F}"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6BE9A638-EFCB-456D-9CC6-FF76C9DCDA11}" type="slidenum">
              <a:rPr lang="lt-LT" smtClean="0"/>
              <a:t>‹#›</a:t>
            </a:fld>
            <a:endParaRPr lang="lt-LT"/>
          </a:p>
        </p:txBody>
      </p:sp>
    </p:spTree>
    <p:extLst>
      <p:ext uri="{BB962C8B-B14F-4D97-AF65-F5344CB8AC3E}">
        <p14:creationId xmlns:p14="http://schemas.microsoft.com/office/powerpoint/2010/main" val="995508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CB9BC-80F9-4797-ACD7-502C942C1C9F}" type="datetimeFigureOut">
              <a:rPr lang="lt-LT" smtClean="0"/>
              <a:t>2012.10.29</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E9A638-EFCB-456D-9CC6-FF76C9DCDA11}" type="slidenum">
              <a:rPr lang="lt-LT" smtClean="0"/>
              <a:t>‹#›</a:t>
            </a:fld>
            <a:endParaRPr lang="lt-LT"/>
          </a:p>
        </p:txBody>
      </p:sp>
    </p:spTree>
    <p:extLst>
      <p:ext uri="{BB962C8B-B14F-4D97-AF65-F5344CB8AC3E}">
        <p14:creationId xmlns:p14="http://schemas.microsoft.com/office/powerpoint/2010/main" val="1856894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4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23528" y="620688"/>
            <a:ext cx="8496300" cy="2016125"/>
          </a:xfrm>
          <a:solidFill>
            <a:schemeClr val="bg1"/>
          </a:solidFill>
          <a:ln w="76200">
            <a:solidFill>
              <a:schemeClr val="accent1"/>
            </a:solidFill>
          </a:ln>
        </p:spPr>
        <p:txBody>
          <a:bodyPr/>
          <a:lstStyle/>
          <a:p>
            <a:pPr eaLnBrk="1" hangingPunct="1">
              <a:defRPr/>
            </a:pPr>
            <a:r>
              <a:rPr lang="lt-LT" b="1" dirty="0" smtClean="0">
                <a:latin typeface="Times New Roman" pitchFamily="18" charset="0"/>
              </a:rPr>
              <a:t>Indų epas</a:t>
            </a:r>
            <a:br>
              <a:rPr lang="lt-LT" b="1" dirty="0" smtClean="0">
                <a:latin typeface="Times New Roman" pitchFamily="18" charset="0"/>
              </a:rPr>
            </a:br>
            <a:r>
              <a:rPr lang="lt-LT" b="1" dirty="0" smtClean="0">
                <a:latin typeface="Times New Roman" pitchFamily="18" charset="0"/>
              </a:rPr>
              <a:t> </a:t>
            </a:r>
            <a:r>
              <a:rPr lang="lt-LT" sz="6600" b="1" i="1" dirty="0" smtClean="0">
                <a:latin typeface="Times New Roman" pitchFamily="18" charset="0"/>
              </a:rPr>
              <a:t>Mahabharata</a:t>
            </a:r>
            <a:endParaRPr lang="lt-LT" sz="6600" i="1" dirty="0" smtClean="0"/>
          </a:p>
        </p:txBody>
      </p:sp>
      <p:sp>
        <p:nvSpPr>
          <p:cNvPr id="3" name="Antrinis pavadinimas 2"/>
          <p:cNvSpPr>
            <a:spLocks noGrp="1"/>
          </p:cNvSpPr>
          <p:nvPr>
            <p:ph type="subTitle" idx="1"/>
          </p:nvPr>
        </p:nvSpPr>
        <p:spPr>
          <a:xfrm>
            <a:off x="539552" y="3789040"/>
            <a:ext cx="8064896" cy="864096"/>
          </a:xfrm>
          <a:solidFill>
            <a:schemeClr val="bg1"/>
          </a:solidFill>
          <a:ln w="57150">
            <a:solidFill>
              <a:schemeClr val="accent1"/>
            </a:solidFill>
          </a:ln>
        </p:spPr>
        <p:txBody>
          <a:bodyPr>
            <a:normAutofit/>
          </a:bodyPr>
          <a:lstStyle/>
          <a:p>
            <a:r>
              <a:rPr lang="lt-LT" sz="3600" b="1" dirty="0">
                <a:solidFill>
                  <a:schemeClr val="tx1"/>
                </a:solidFill>
                <a:latin typeface="Times New Roman" pitchFamily="18" charset="0"/>
                <a:cs typeface="Times New Roman" pitchFamily="18" charset="0"/>
              </a:rPr>
              <a:t>Pasakojimas apie jaunikių varžybas</a:t>
            </a:r>
          </a:p>
        </p:txBody>
      </p:sp>
    </p:spTree>
    <p:extLst>
      <p:ext uri="{BB962C8B-B14F-4D97-AF65-F5344CB8AC3E}">
        <p14:creationId xmlns:p14="http://schemas.microsoft.com/office/powerpoint/2010/main" val="30976931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79388" y="188913"/>
            <a:ext cx="8713787" cy="792162"/>
          </a:xfrm>
          <a:solidFill>
            <a:schemeClr val="bg2">
              <a:lumMod val="20000"/>
              <a:lumOff val="80000"/>
            </a:schemeClr>
          </a:solidFill>
          <a:ln w="76200">
            <a:solidFill>
              <a:schemeClr val="accent1"/>
            </a:solidFill>
          </a:ln>
        </p:spPr>
        <p:txBody>
          <a:bodyPr/>
          <a:lstStyle/>
          <a:p>
            <a:pPr eaLnBrk="1" hangingPunct="1">
              <a:defRPr/>
            </a:pPr>
            <a:r>
              <a:rPr lang="lt-LT" b="1" dirty="0" smtClean="0">
                <a:latin typeface="Times New Roman" pitchFamily="18" charset="0"/>
              </a:rPr>
              <a:t>Mahabharata</a:t>
            </a:r>
            <a:endParaRPr lang="lt-LT" dirty="0" smtClean="0">
              <a:latin typeface="Times New Roman" pitchFamily="18" charset="0"/>
            </a:endParaRPr>
          </a:p>
        </p:txBody>
      </p:sp>
      <p:sp>
        <p:nvSpPr>
          <p:cNvPr id="3075" name="Rectangle 3"/>
          <p:cNvSpPr>
            <a:spLocks noGrp="1" noChangeArrowheads="1"/>
          </p:cNvSpPr>
          <p:nvPr>
            <p:ph type="body" idx="1"/>
          </p:nvPr>
        </p:nvSpPr>
        <p:spPr>
          <a:xfrm>
            <a:off x="179388" y="1196975"/>
            <a:ext cx="8713787" cy="5545138"/>
          </a:xfrm>
          <a:solidFill>
            <a:schemeClr val="bg1"/>
          </a:solidFill>
          <a:ln w="76200">
            <a:solidFill>
              <a:schemeClr val="accent2">
                <a:lumMod val="75000"/>
              </a:schemeClr>
            </a:solidFill>
          </a:ln>
        </p:spPr>
        <p:txBody>
          <a:bodyPr/>
          <a:lstStyle/>
          <a:p>
            <a:pPr marL="0" indent="361950" algn="just" eaLnBrk="1" hangingPunct="1">
              <a:buFontTx/>
              <a:buNone/>
              <a:defRPr/>
            </a:pPr>
            <a:r>
              <a:rPr lang="lt-LT" dirty="0" smtClean="0">
                <a:latin typeface="Times New Roman" pitchFamily="18" charset="0"/>
              </a:rPr>
              <a:t>,,Mahabharata” </a:t>
            </a:r>
            <a:r>
              <a:rPr lang="en-US" dirty="0" smtClean="0">
                <a:latin typeface="Times New Roman" pitchFamily="18" charset="0"/>
              </a:rPr>
              <a:t>-</a:t>
            </a:r>
            <a:r>
              <a:rPr lang="lt-LT" dirty="0" smtClean="0">
                <a:latin typeface="Times New Roman" pitchFamily="18" charset="0"/>
              </a:rPr>
              <a:t> indų epas, kuris formavosi apie tūkstantį metų: nuo 1 tūkstantmečio prieš Kr. vidurio iki V mūsų eros amžiaus. Tai sanskrito kalba sueiliuotas, labai didelės apimties (18 knygų) kūrinys, atspindintis karą tarp dviejų karališkųjų giminių, susidedantis iš daugybės pasakojimų, ne visada susijusių su pagrindiniu siužetu. Indų požiūris į pasaulį, nulemtas savitos religijos, skatino pagrindinį dėmesį skirti žmogui, jo jausmams, elgesiui, požiūriui į įvykius, o ne patiems įvykiams, faktams, datoms.</a:t>
            </a:r>
          </a:p>
        </p:txBody>
      </p:sp>
    </p:spTree>
    <p:extLst>
      <p:ext uri="{BB962C8B-B14F-4D97-AF65-F5344CB8AC3E}">
        <p14:creationId xmlns:p14="http://schemas.microsoft.com/office/powerpoint/2010/main" val="20185401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p:cNvPicPr>
            <a:picLocks noChangeAspect="1" noChangeArrowheads="1"/>
          </p:cNvPicPr>
          <p:nvPr/>
        </p:nvPicPr>
        <p:blipFill>
          <a:blip r:embed="rId2"/>
          <a:srcRect/>
          <a:stretch>
            <a:fillRect/>
          </a:stretch>
        </p:blipFill>
        <p:spPr bwMode="auto">
          <a:xfrm>
            <a:off x="1027558" y="1988839"/>
            <a:ext cx="7088883" cy="4704059"/>
          </a:xfrm>
          <a:prstGeom prst="rect">
            <a:avLst/>
          </a:prstGeom>
          <a:noFill/>
          <a:ln w="762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9" name="Rectangle 5"/>
          <p:cNvSpPr>
            <a:spLocks noChangeArrowheads="1"/>
          </p:cNvSpPr>
          <p:nvPr/>
        </p:nvSpPr>
        <p:spPr bwMode="auto">
          <a:xfrm>
            <a:off x="179388" y="147638"/>
            <a:ext cx="8785225" cy="1569660"/>
          </a:xfrm>
          <a:prstGeom prst="rect">
            <a:avLst/>
          </a:prstGeom>
          <a:solidFill>
            <a:schemeClr val="bg1"/>
          </a:solidFill>
          <a:ln w="76200">
            <a:solidFill>
              <a:srgbClr val="0070C0"/>
            </a:solidFill>
            <a:miter lim="800000"/>
            <a:headEnd/>
            <a:tailEnd/>
          </a:ln>
        </p:spPr>
        <p:txBody>
          <a:bodyPr>
            <a:spAutoFit/>
          </a:bodyPr>
          <a:lstStyle/>
          <a:p>
            <a:pPr indent="357188" algn="just"/>
            <a:r>
              <a:rPr lang="lt-LT" sz="2400" dirty="0">
                <a:latin typeface="Times New Roman" pitchFamily="18" charset="0"/>
              </a:rPr>
              <a:t>,,Mahabharatoje“ aprašomas didysis Bharatos palikuonių (pusbrolių ir brolių) karas Kurukšetros lauke Šiaurės Indijoje (netoli dabartinio Delio), vykęs 1400 metais prieš mūsų erą, siekiant tapti Kuru karalystės valdovais.</a:t>
            </a:r>
          </a:p>
        </p:txBody>
      </p:sp>
    </p:spTree>
    <p:extLst>
      <p:ext uri="{BB962C8B-B14F-4D97-AF65-F5344CB8AC3E}">
        <p14:creationId xmlns:p14="http://schemas.microsoft.com/office/powerpoint/2010/main" val="6767617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rrowheads="1"/>
          </p:cNvSpPr>
          <p:nvPr>
            <p:ph type="title"/>
          </p:nvPr>
        </p:nvSpPr>
        <p:spPr>
          <a:xfrm>
            <a:off x="250825" y="115888"/>
            <a:ext cx="8642350" cy="649287"/>
          </a:xfrm>
          <a:solidFill>
            <a:schemeClr val="bg1"/>
          </a:solidFill>
          <a:ln w="76200">
            <a:solidFill>
              <a:srgbClr val="0070C0"/>
            </a:solidFill>
            <a:miter lim="800000"/>
            <a:headEnd/>
            <a:tailEnd/>
          </a:ln>
        </p:spPr>
        <p:txBody>
          <a:bodyPr/>
          <a:lstStyle/>
          <a:p>
            <a:pPr eaLnBrk="1" hangingPunct="1"/>
            <a:r>
              <a:rPr lang="lt-LT" sz="2800" b="1" smtClean="0">
                <a:latin typeface="Times New Roman" pitchFamily="18" charset="0"/>
              </a:rPr>
              <a:t>Mahabharata</a:t>
            </a:r>
            <a:endParaRPr lang="lt-LT" sz="2800" smtClean="0"/>
          </a:p>
        </p:txBody>
      </p:sp>
      <p:sp>
        <p:nvSpPr>
          <p:cNvPr id="4099" name="Rectangle 3"/>
          <p:cNvSpPr>
            <a:spLocks noGrp="1" noRot="1" noChangeArrowheads="1"/>
          </p:cNvSpPr>
          <p:nvPr>
            <p:ph type="body" idx="1"/>
          </p:nvPr>
        </p:nvSpPr>
        <p:spPr>
          <a:xfrm>
            <a:off x="250825" y="1052513"/>
            <a:ext cx="8642350" cy="5545137"/>
          </a:xfrm>
          <a:solidFill>
            <a:schemeClr val="bg1"/>
          </a:solidFill>
          <a:ln w="76200">
            <a:solidFill>
              <a:schemeClr val="accent2">
                <a:lumMod val="75000"/>
              </a:schemeClr>
            </a:solidFill>
          </a:ln>
        </p:spPr>
        <p:txBody>
          <a:bodyPr/>
          <a:lstStyle/>
          <a:p>
            <a:pPr marL="0" indent="442913" algn="just" eaLnBrk="1" hangingPunct="1">
              <a:lnSpc>
                <a:spcPct val="80000"/>
              </a:lnSpc>
              <a:buFontTx/>
              <a:buNone/>
              <a:defRPr/>
            </a:pPr>
            <a:endParaRPr lang="en-US" sz="2800" b="1" dirty="0" smtClean="0">
              <a:latin typeface="Times New Roman" pitchFamily="18" charset="0"/>
              <a:cs typeface="Times New Roman" pitchFamily="18" charset="0"/>
            </a:endParaRPr>
          </a:p>
          <a:p>
            <a:pPr marL="0" indent="442913" algn="just" eaLnBrk="1" hangingPunct="1">
              <a:lnSpc>
                <a:spcPct val="80000"/>
              </a:lnSpc>
              <a:buFontTx/>
              <a:buNone/>
              <a:defRPr/>
            </a:pPr>
            <a:r>
              <a:rPr lang="lt-LT" sz="2800" b="1" dirty="0" smtClean="0">
                <a:latin typeface="Times New Roman" pitchFamily="18" charset="0"/>
                <a:cs typeface="Times New Roman" pitchFamily="18" charset="0"/>
              </a:rPr>
              <a:t>Kurukšetro karas</a:t>
            </a:r>
            <a:r>
              <a:rPr lang="lt-LT" sz="2800" dirty="0" smtClean="0">
                <a:latin typeface="Times New Roman" pitchFamily="18" charset="0"/>
                <a:cs typeface="Times New Roman" pitchFamily="18" charset="0"/>
              </a:rPr>
              <a:t> (Devanagari - </a:t>
            </a:r>
            <a:r>
              <a:rPr lang="hi-IN" sz="2800" dirty="0" smtClean="0">
                <a:latin typeface="Times New Roman" pitchFamily="18" charset="0"/>
              </a:rPr>
              <a:t>कुरुक्षेत्र युद्ध</a:t>
            </a:r>
            <a:r>
              <a:rPr lang="lt-LT" sz="2800" dirty="0" smtClean="0">
                <a:latin typeface="Times New Roman" pitchFamily="18" charset="0"/>
                <a:cs typeface="Times New Roman" pitchFamily="18" charset="0"/>
              </a:rPr>
              <a:t>) yra centrinė tradicinio indų epo Mahabharatos siužeto dalis. Pagal Mahabharatą</a:t>
            </a:r>
            <a:r>
              <a:rPr lang="en-US" sz="2800" dirty="0" smtClean="0">
                <a:latin typeface="Times New Roman" pitchFamily="18" charset="0"/>
                <a:cs typeface="Times New Roman" pitchFamily="18" charset="0"/>
              </a:rPr>
              <a:t>,</a:t>
            </a:r>
            <a:r>
              <a:rPr lang="lt-LT" sz="2800" dirty="0" smtClean="0">
                <a:latin typeface="Times New Roman" pitchFamily="18" charset="0"/>
                <a:cs typeface="Times New Roman" pitchFamily="18" charset="0"/>
              </a:rPr>
              <a:t> tarp Pandavų ir Kauravų klano įvykęs konfliktas dėl Hastinaputros karūnos baigėsi mūšiu, kuriame dalyvavo ir nemažas </a:t>
            </a:r>
            <a:r>
              <a:rPr lang="lt-LT" sz="2800" dirty="0" err="1" smtClean="0">
                <a:latin typeface="Times New Roman" pitchFamily="18" charset="0"/>
                <a:cs typeface="Times New Roman" pitchFamily="18" charset="0"/>
              </a:rPr>
              <a:t>skaiči</a:t>
            </a:r>
            <a:r>
              <a:rPr lang="en-US" sz="2800" dirty="0" smtClean="0">
                <a:latin typeface="Times New Roman" pitchFamily="18" charset="0"/>
                <a:cs typeface="Times New Roman" pitchFamily="18" charset="0"/>
              </a:rPr>
              <a:t>us</a:t>
            </a:r>
            <a:r>
              <a:rPr lang="lt-LT" sz="2800" dirty="0" smtClean="0">
                <a:latin typeface="Times New Roman" pitchFamily="18" charset="0"/>
                <a:cs typeface="Times New Roman" pitchFamily="18" charset="0"/>
              </a:rPr>
              <a:t> kitų senovės karalysčių, palaikiusių vieną ar kitą pusę. Mūšis įvyko prie Kurukšetro, dabartinės Harjanos valstijos teritorijoje. Pergalę iškovojo Pandavai.</a:t>
            </a:r>
          </a:p>
          <a:p>
            <a:pPr marL="0" indent="442913" algn="just" eaLnBrk="1" hangingPunct="1">
              <a:lnSpc>
                <a:spcPct val="80000"/>
              </a:lnSpc>
              <a:buFontTx/>
              <a:buNone/>
              <a:defRPr/>
            </a:pPr>
            <a:r>
              <a:rPr lang="lt-LT" sz="2800" dirty="0" smtClean="0">
                <a:latin typeface="Times New Roman" pitchFamily="18" charset="0"/>
                <a:cs typeface="Times New Roman" pitchFamily="18" charset="0"/>
              </a:rPr>
              <a:t>Nepaisant mitiniais motyvais apipinto šaltinio, mokslininkai neabejoja, kad pasakojimas atspindi realius įvykius. Tiesa, nėra sutariama dėl datavimo. Remiantis dangaus kūnų padėties aprašymu</a:t>
            </a:r>
            <a:r>
              <a:rPr lang="en-US" sz="2800" dirty="0" smtClean="0">
                <a:latin typeface="Times New Roman" pitchFamily="18" charset="0"/>
                <a:cs typeface="Times New Roman" pitchFamily="18" charset="0"/>
              </a:rPr>
              <a:t>,</a:t>
            </a:r>
            <a:r>
              <a:rPr lang="lt-LT" sz="2800" dirty="0" smtClean="0">
                <a:latin typeface="Times New Roman" pitchFamily="18" charset="0"/>
                <a:cs typeface="Times New Roman" pitchFamily="18" charset="0"/>
              </a:rPr>
              <a:t> įvairių istorikų nuomonė varijuoja nuo 5561 (Dr. P. V. Vartak) iki 1476 m. pr. m. e. (Prof. I. N. </a:t>
            </a:r>
            <a:r>
              <a:rPr lang="lt-LT" sz="2800" dirty="0" err="1" smtClean="0">
                <a:latin typeface="Times New Roman" pitchFamily="18" charset="0"/>
                <a:cs typeface="Times New Roman" pitchFamily="18" charset="0"/>
              </a:rPr>
              <a:t>Iyengar</a:t>
            </a:r>
            <a:r>
              <a:rPr lang="lt-LT" sz="2800"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30134527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251520" y="260648"/>
            <a:ext cx="8581644" cy="576064"/>
          </a:xfrm>
          <a:solidFill>
            <a:schemeClr val="bg2"/>
          </a:solidFill>
          <a:ln w="76200">
            <a:solidFill>
              <a:schemeClr val="accent1"/>
            </a:solidFill>
          </a:ln>
        </p:spPr>
        <p:txBody>
          <a:bodyPr>
            <a:noAutofit/>
          </a:bodyPr>
          <a:lstStyle/>
          <a:p>
            <a:r>
              <a:rPr lang="lt-LT" sz="3200" b="1" dirty="0"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117790"/>
            <a:ext cx="8581644" cy="5119522"/>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tačiakampis 2"/>
          <p:cNvSpPr/>
          <p:nvPr/>
        </p:nvSpPr>
        <p:spPr>
          <a:xfrm>
            <a:off x="1907704" y="6381328"/>
            <a:ext cx="5400599" cy="369332"/>
          </a:xfrm>
          <a:prstGeom prst="rect">
            <a:avLst/>
          </a:prstGeom>
          <a:solidFill>
            <a:schemeClr val="bg1"/>
          </a:solidFill>
          <a:ln w="76200">
            <a:solidFill>
              <a:schemeClr val="accent1"/>
            </a:solidFill>
          </a:ln>
        </p:spPr>
        <p:txBody>
          <a:bodyPr wrap="square">
            <a:spAutoFit/>
          </a:bodyPr>
          <a:lstStyle/>
          <a:p>
            <a:pPr algn="ctr"/>
            <a:r>
              <a:rPr lang="lt-LT" b="1" dirty="0" smtClean="0">
                <a:latin typeface="Times New Roman" pitchFamily="18" charset="0"/>
                <a:cs typeface="Times New Roman" pitchFamily="18" charset="0"/>
              </a:rPr>
              <a:t>Penki broliai Pandavai</a:t>
            </a:r>
            <a:endParaRPr lang="lt-LT" b="1" dirty="0">
              <a:latin typeface="Times New Roman" pitchFamily="18" charset="0"/>
              <a:cs typeface="Times New Roman" pitchFamily="18" charset="0"/>
            </a:endParaRPr>
          </a:p>
        </p:txBody>
      </p:sp>
    </p:spTree>
    <p:extLst>
      <p:ext uri="{BB962C8B-B14F-4D97-AF65-F5344CB8AC3E}">
        <p14:creationId xmlns:p14="http://schemas.microsoft.com/office/powerpoint/2010/main" val="35707144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56456" y="188640"/>
            <a:ext cx="8581644" cy="1152128"/>
          </a:xfrm>
          <a:solidFill>
            <a:schemeClr val="bg1"/>
          </a:solidFill>
          <a:ln w="76200">
            <a:solidFill>
              <a:schemeClr val="accent1"/>
            </a:solidFill>
          </a:ln>
        </p:spPr>
        <p:txBody>
          <a:bodyPr>
            <a:normAutofit fontScale="85000" lnSpcReduction="10000"/>
          </a:bodyPr>
          <a:lstStyle/>
          <a:p>
            <a:pPr marL="0" indent="0" algn="just">
              <a:buNone/>
            </a:pPr>
            <a:r>
              <a:rPr lang="lt-LT" sz="2900" dirty="0" smtClean="0">
                <a:latin typeface="Times New Roman" pitchFamily="18" charset="0"/>
                <a:cs typeface="Times New Roman" pitchFamily="18" charset="0"/>
              </a:rPr>
              <a:t>Kartą Pandavai išgirdo, kad tolimoje Pančalos karalystėje paskelbtos didelės jaunikių varžybos. Pančalos valdovas kvietė į jas visus garsius karius, visus karžygius, drąsius ir galingus. </a:t>
            </a:r>
            <a:endParaRPr lang="lt-LT" dirty="0"/>
          </a:p>
        </p:txBody>
      </p:sp>
      <p:sp>
        <p:nvSpPr>
          <p:cNvPr id="4" name="Antraštė 1"/>
          <p:cNvSpPr txBox="1">
            <a:spLocks/>
          </p:cNvSpPr>
          <p:nvPr/>
        </p:nvSpPr>
        <p:spPr>
          <a:xfrm>
            <a:off x="251520" y="6021288"/>
            <a:ext cx="8581644"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1026" name="Picture 2" descr="C:\Documents and Settings\Antanas\Desktop\maha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0875" y="1497603"/>
            <a:ext cx="5842934" cy="4235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30263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42342" y="1600201"/>
            <a:ext cx="4290822" cy="4205064"/>
          </a:xfrm>
          <a:solidFill>
            <a:schemeClr val="bg1"/>
          </a:solidFill>
          <a:ln w="76200">
            <a:solidFill>
              <a:schemeClr val="accent1"/>
            </a:solidFill>
          </a:ln>
        </p:spPr>
        <p:txBody>
          <a:bodyPr>
            <a:normAutofit fontScale="92500"/>
          </a:bodyPr>
          <a:lstStyle/>
          <a:p>
            <a:pPr marL="0" indent="363538" algn="just">
              <a:buNone/>
            </a:pPr>
            <a:r>
              <a:rPr lang="lt-LT" sz="3000" dirty="0">
                <a:latin typeface="Times New Roman" pitchFamily="18" charset="0"/>
                <a:cs typeface="Times New Roman" pitchFamily="18" charset="0"/>
              </a:rPr>
              <a:t>Nugalėtojui jis pažadėjo atiduoti į  žmonas savo vienturtę dukterį Draupadę, gražuolę gulbės eisena, puikiais it įtemptas lankas antakiais, baltais tarsi jūros kiautukai dantimis, banguojančiomis lyg krioklio vandenys kasomis.</a:t>
            </a:r>
          </a:p>
          <a:p>
            <a:endParaRPr lang="lt-LT" dirty="0"/>
          </a:p>
        </p:txBody>
      </p:sp>
      <p:sp>
        <p:nvSpPr>
          <p:cNvPr id="5" name="Antraštė 1"/>
          <p:cNvSpPr txBox="1">
            <a:spLocks/>
          </p:cNvSpPr>
          <p:nvPr/>
        </p:nvSpPr>
        <p:spPr>
          <a:xfrm>
            <a:off x="251520" y="260648"/>
            <a:ext cx="8581644"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2050" name="Picture 2" descr="C:\Documents and Settings\Antanas\Desktop\maha_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328057"/>
            <a:ext cx="3597856" cy="5040560"/>
          </a:xfrm>
          <a:prstGeom prst="rect">
            <a:avLst/>
          </a:prstGeom>
          <a:noFill/>
          <a:ln w="57150">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97544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436096" y="1052736"/>
            <a:ext cx="3330960" cy="5256584"/>
          </a:xfrm>
          <a:solidFill>
            <a:schemeClr val="bg1"/>
          </a:solidFill>
          <a:ln w="76200">
            <a:solidFill>
              <a:schemeClr val="accent1"/>
            </a:solidFill>
          </a:ln>
        </p:spPr>
        <p:txBody>
          <a:bodyPr>
            <a:normAutofit lnSpcReduction="10000"/>
          </a:bodyPr>
          <a:lstStyle/>
          <a:p>
            <a:pPr marL="0" indent="0" algn="just">
              <a:buFontTx/>
              <a:buChar char="-"/>
            </a:pPr>
            <a:r>
              <a:rPr lang="en-US" sz="2400"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Ar nevertėtų ir mums vykti į varžybas? </a:t>
            </a:r>
            <a:r>
              <a:rPr lang="en-US" sz="2400" dirty="0" smtClean="0">
                <a:latin typeface="Times New Roman" pitchFamily="18" charset="0"/>
                <a:cs typeface="Times New Roman" pitchFamily="18" charset="0"/>
              </a:rPr>
              <a:t>-</a:t>
            </a:r>
            <a:r>
              <a:rPr lang="lt-LT" sz="2400" dirty="0" smtClean="0">
                <a:latin typeface="Times New Roman" pitchFamily="18" charset="0"/>
                <a:cs typeface="Times New Roman" pitchFamily="18" charset="0"/>
              </a:rPr>
              <a:t> tarė išmintingasis Judhišthira motinai.</a:t>
            </a:r>
            <a:endParaRPr lang="en-US" sz="2400" dirty="0" smtClean="0">
              <a:latin typeface="Times New Roman" pitchFamily="18" charset="0"/>
              <a:cs typeface="Times New Roman" pitchFamily="18" charset="0"/>
            </a:endParaRPr>
          </a:p>
          <a:p>
            <a:pPr marL="0" indent="0" algn="just">
              <a:buFontTx/>
              <a:buChar char="-"/>
            </a:pPr>
            <a:r>
              <a:rPr lang="lt-LT" sz="2400" dirty="0" smtClean="0">
                <a:latin typeface="Times New Roman" pitchFamily="18" charset="0"/>
                <a:cs typeface="Times New Roman" pitchFamily="18" charset="0"/>
              </a:rPr>
              <a:t> Juk jeigu bent vienas iš mūsų laimėtų pergalę, galingasis Pančalos valdovas susigiminiuotų su mumis ir taptų mūsų sąjungininkas.</a:t>
            </a:r>
          </a:p>
          <a:p>
            <a:pPr marL="0" indent="0" algn="just">
              <a:buNone/>
            </a:pPr>
            <a:r>
              <a:rPr lang="en-US" sz="2400" dirty="0">
                <a:latin typeface="Times New Roman" pitchFamily="18" charset="0"/>
                <a:cs typeface="Times New Roman" pitchFamily="18" charset="0"/>
              </a:rPr>
              <a:t>-</a:t>
            </a:r>
            <a:r>
              <a:rPr lang="lt-LT" sz="2400" dirty="0" smtClean="0">
                <a:latin typeface="Times New Roman" pitchFamily="18" charset="0"/>
                <a:cs typeface="Times New Roman" pitchFamily="18" charset="0"/>
              </a:rPr>
              <a:t> Man atrodo, kad tu sakai teisybę, </a:t>
            </a:r>
            <a:r>
              <a:rPr lang="en-US" sz="2400" dirty="0" smtClean="0">
                <a:latin typeface="Times New Roman" pitchFamily="18" charset="0"/>
                <a:cs typeface="Times New Roman" pitchFamily="18" charset="0"/>
              </a:rPr>
              <a:t>-</a:t>
            </a:r>
            <a:r>
              <a:rPr lang="lt-LT" sz="2400" dirty="0" smtClean="0">
                <a:latin typeface="Times New Roman" pitchFamily="18" charset="0"/>
                <a:cs typeface="Times New Roman" pitchFamily="18" charset="0"/>
              </a:rPr>
              <a:t> atsakė Kuntė. </a:t>
            </a:r>
            <a:r>
              <a:rPr lang="en-US" sz="2400" dirty="0" smtClean="0">
                <a:latin typeface="Times New Roman" pitchFamily="18" charset="0"/>
                <a:cs typeface="Times New Roman" pitchFamily="18" charset="0"/>
              </a:rPr>
              <a:t>-</a:t>
            </a:r>
            <a:r>
              <a:rPr lang="lt-LT" sz="2400" dirty="0" smtClean="0">
                <a:latin typeface="Times New Roman" pitchFamily="18" charset="0"/>
                <a:cs typeface="Times New Roman" pitchFamily="18" charset="0"/>
              </a:rPr>
              <a:t> Kai turi galingų priešų, reikia įsigyti ir galingų draugų.</a:t>
            </a:r>
          </a:p>
          <a:p>
            <a:endParaRPr lang="lt-LT" dirty="0"/>
          </a:p>
        </p:txBody>
      </p:sp>
      <p:sp>
        <p:nvSpPr>
          <p:cNvPr id="7" name="Antraštė 1"/>
          <p:cNvSpPr txBox="1">
            <a:spLocks/>
          </p:cNvSpPr>
          <p:nvPr/>
        </p:nvSpPr>
        <p:spPr>
          <a:xfrm>
            <a:off x="198104" y="116632"/>
            <a:ext cx="8568952" cy="648072"/>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2400" b="1" dirty="0" smtClean="0">
                <a:latin typeface="Times New Roman" pitchFamily="18" charset="0"/>
                <a:cs typeface="Times New Roman" pitchFamily="18" charset="0"/>
              </a:rPr>
              <a:t>Pasakojimas apie jaunikių varžybas</a:t>
            </a:r>
            <a:endParaRPr lang="lt-LT" sz="2400" b="1" dirty="0">
              <a:latin typeface="Times New Roman" pitchFamily="18" charset="0"/>
              <a:cs typeface="Times New Roman" pitchFamily="18" charset="0"/>
            </a:endParaRPr>
          </a:p>
        </p:txBody>
      </p:sp>
      <p:pic>
        <p:nvPicPr>
          <p:cNvPr id="9" name="Picture 2" descr="http://vedicgyaan.com/wp-content/uploads/2011/03/yudhisti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6803" y="1301756"/>
            <a:ext cx="2446849" cy="3567403"/>
          </a:xfrm>
          <a:prstGeom prst="rect">
            <a:avLst/>
          </a:prstGeom>
          <a:noFill/>
          <a:ln w="57150">
            <a:solidFill>
              <a:schemeClr val="accent1"/>
            </a:solidFill>
          </a:ln>
          <a:extLst>
            <a:ext uri="{909E8E84-426E-40DD-AFC4-6F175D3DCCD1}">
              <a14:hiddenFill xmlns:a14="http://schemas.microsoft.com/office/drawing/2010/main">
                <a:solidFill>
                  <a:srgbClr val="FFFFFF"/>
                </a:solidFill>
              </a14:hiddenFill>
            </a:ext>
          </a:extLst>
        </p:spPr>
      </p:pic>
      <p:pic>
        <p:nvPicPr>
          <p:cNvPr id="2" name="Picture 2" descr="C:\Documents and Settings\Antanas\Desktop\C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280" y="1301756"/>
            <a:ext cx="2410409" cy="3567404"/>
          </a:xfrm>
          <a:prstGeom prst="rect">
            <a:avLst/>
          </a:prstGeom>
          <a:noFill/>
          <a:ln w="76200">
            <a:solidFill>
              <a:schemeClr val="accent1"/>
            </a:solidFill>
          </a:ln>
          <a:extLst>
            <a:ext uri="{909E8E84-426E-40DD-AFC4-6F175D3DCCD1}">
              <a14:hiddenFill xmlns:a14="http://schemas.microsoft.com/office/drawing/2010/main">
                <a:solidFill>
                  <a:srgbClr val="FFFFFF"/>
                </a:solidFill>
              </a14:hiddenFill>
            </a:ext>
          </a:extLst>
        </p:spPr>
      </p:pic>
      <p:sp>
        <p:nvSpPr>
          <p:cNvPr id="4" name="Stačiakampis 3"/>
          <p:cNvSpPr/>
          <p:nvPr/>
        </p:nvSpPr>
        <p:spPr>
          <a:xfrm>
            <a:off x="198103" y="5085184"/>
            <a:ext cx="2397585" cy="369332"/>
          </a:xfrm>
          <a:prstGeom prst="rect">
            <a:avLst/>
          </a:prstGeom>
          <a:solidFill>
            <a:schemeClr val="bg1"/>
          </a:solidFill>
          <a:ln w="57150">
            <a:solidFill>
              <a:schemeClr val="accent1"/>
            </a:solidFill>
          </a:ln>
        </p:spPr>
        <p:txBody>
          <a:bodyPr wrap="square">
            <a:spAutoFit/>
          </a:bodyPr>
          <a:lstStyle/>
          <a:p>
            <a:r>
              <a:rPr lang="lt-LT" dirty="0" smtClean="0">
                <a:latin typeface="Times New Roman" pitchFamily="18" charset="0"/>
                <a:cs typeface="Times New Roman" pitchFamily="18" charset="0"/>
              </a:rPr>
              <a:t>Pandavų motina Kuntė</a:t>
            </a:r>
            <a:endParaRPr lang="lt-LT" dirty="0">
              <a:latin typeface="Times New Roman" pitchFamily="18" charset="0"/>
              <a:cs typeface="Times New Roman" pitchFamily="18" charset="0"/>
            </a:endParaRPr>
          </a:p>
        </p:txBody>
      </p:sp>
      <p:sp>
        <p:nvSpPr>
          <p:cNvPr id="5" name="Stačiakampis 4"/>
          <p:cNvSpPr/>
          <p:nvPr/>
        </p:nvSpPr>
        <p:spPr>
          <a:xfrm>
            <a:off x="2796804" y="5085184"/>
            <a:ext cx="2446848" cy="369332"/>
          </a:xfrm>
          <a:prstGeom prst="rect">
            <a:avLst/>
          </a:prstGeom>
          <a:solidFill>
            <a:schemeClr val="bg1"/>
          </a:solidFill>
          <a:ln w="57150">
            <a:solidFill>
              <a:schemeClr val="accent1"/>
            </a:solidFill>
          </a:ln>
        </p:spPr>
        <p:txBody>
          <a:bodyPr wrap="square">
            <a:spAutoFit/>
          </a:bodyPr>
          <a:lstStyle/>
          <a:p>
            <a:pPr algn="ctr"/>
            <a:r>
              <a:rPr lang="lt-LT" dirty="0">
                <a:latin typeface="Times New Roman" pitchFamily="18" charset="0"/>
                <a:cs typeface="Times New Roman" pitchFamily="18" charset="0"/>
              </a:rPr>
              <a:t>Judhišthira</a:t>
            </a:r>
          </a:p>
        </p:txBody>
      </p:sp>
    </p:spTree>
    <p:extLst>
      <p:ext uri="{BB962C8B-B14F-4D97-AF65-F5344CB8AC3E}">
        <p14:creationId xmlns:p14="http://schemas.microsoft.com/office/powerpoint/2010/main" val="34606215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585611" y="2564904"/>
            <a:ext cx="3253052" cy="2592288"/>
          </a:xfrm>
          <a:solidFill>
            <a:schemeClr val="bg1"/>
          </a:solidFill>
          <a:ln w="76200">
            <a:solidFill>
              <a:schemeClr val="accent1"/>
            </a:solidFill>
          </a:ln>
        </p:spPr>
        <p:txBody>
          <a:bodyPr>
            <a:normAutofit/>
          </a:bodyPr>
          <a:lstStyle/>
          <a:p>
            <a:pPr marL="0" indent="0" algn="just">
              <a:buNone/>
            </a:pPr>
            <a:r>
              <a:rPr lang="lt-LT" sz="2800" dirty="0" smtClean="0">
                <a:latin typeface="Times New Roman" pitchFamily="18" charset="0"/>
                <a:cs typeface="Times New Roman" pitchFamily="18" charset="0"/>
              </a:rPr>
              <a:t>Visi penki broliai Pandavai nusprendė išbandyti laimę ir kartu su motina išsiruošė į Pančalą.</a:t>
            </a:r>
          </a:p>
          <a:p>
            <a:pPr marL="0" indent="0" algn="just">
              <a:buNone/>
            </a:pPr>
            <a:endParaRPr lang="lt-LT" sz="2800" dirty="0">
              <a:latin typeface="Times New Roman" pitchFamily="18" charset="0"/>
              <a:cs typeface="Times New Roman" pitchFamily="18" charset="0"/>
            </a:endParaRPr>
          </a:p>
        </p:txBody>
      </p:sp>
      <p:sp>
        <p:nvSpPr>
          <p:cNvPr id="6" name="Antraštė 1"/>
          <p:cNvSpPr txBox="1">
            <a:spLocks/>
          </p:cNvSpPr>
          <p:nvPr/>
        </p:nvSpPr>
        <p:spPr>
          <a:xfrm>
            <a:off x="251520" y="188640"/>
            <a:ext cx="8581644"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1026" name="Picture 2" descr="C:\Documents and Settings\Antanas\Desktop\5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4772402" cy="453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6700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50891" y="1124744"/>
            <a:ext cx="8581644" cy="1368152"/>
          </a:xfrm>
          <a:solidFill>
            <a:schemeClr val="bg1"/>
          </a:solidFill>
          <a:ln w="76200">
            <a:solidFill>
              <a:schemeClr val="accent1"/>
            </a:solidFill>
          </a:ln>
        </p:spPr>
        <p:txBody>
          <a:bodyPr>
            <a:normAutofit/>
          </a:bodyPr>
          <a:lstStyle/>
          <a:p>
            <a:pPr marL="0" indent="363538" algn="just">
              <a:buNone/>
            </a:pPr>
            <a:r>
              <a:rPr lang="lt-LT" sz="2600" dirty="0" smtClean="0">
                <a:latin typeface="Times New Roman" pitchFamily="18" charset="0"/>
                <a:cs typeface="Times New Roman" pitchFamily="18" charset="0"/>
              </a:rPr>
              <a:t>Kuo arčiau jie (broliai Pandavai ir jų motina) ėjo prie tos šalies sostinės, tuo daugiau sutikdavo žmonių, traukiančių būriais į ją. </a:t>
            </a:r>
            <a:endParaRPr lang="lt-LT" sz="2600" dirty="0">
              <a:latin typeface="Times New Roman" pitchFamily="18" charset="0"/>
              <a:cs typeface="Times New Roman" pitchFamily="18" charset="0"/>
            </a:endParaRPr>
          </a:p>
        </p:txBody>
      </p:sp>
      <p:sp>
        <p:nvSpPr>
          <p:cNvPr id="8" name="Antraštė 1"/>
          <p:cNvSpPr txBox="1">
            <a:spLocks/>
          </p:cNvSpPr>
          <p:nvPr/>
        </p:nvSpPr>
        <p:spPr>
          <a:xfrm>
            <a:off x="251520" y="260648"/>
            <a:ext cx="8581644"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dirty="0"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792245"/>
            <a:ext cx="6309471" cy="3587384"/>
          </a:xfrm>
          <a:prstGeom prst="rect">
            <a:avLst/>
          </a:prstGeom>
          <a:noFill/>
          <a:ln w="762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29375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355976" y="1192493"/>
            <a:ext cx="4608512" cy="2344519"/>
          </a:xfrm>
          <a:solidFill>
            <a:schemeClr val="bg1"/>
          </a:solidFill>
          <a:ln w="76200">
            <a:solidFill>
              <a:schemeClr val="accent1"/>
            </a:solidFill>
          </a:ln>
        </p:spPr>
        <p:txBody>
          <a:bodyPr>
            <a:normAutofit fontScale="92500" lnSpcReduction="20000"/>
          </a:bodyPr>
          <a:lstStyle/>
          <a:p>
            <a:pPr marL="0" indent="363538" algn="just">
              <a:buNone/>
            </a:pPr>
            <a:r>
              <a:rPr lang="lt-LT" sz="2600" dirty="0">
                <a:latin typeface="Times New Roman" pitchFamily="18" charset="0"/>
                <a:cs typeface="Times New Roman" pitchFamily="18" charset="0"/>
              </a:rPr>
              <a:t>Baltais jaučiais kinkytais vežimais važiavo gretimų miestų gyventojai. Basomis kojomis klimpdami į karštas kelio dulkes traukė kaimiečiai. Melodingai skimbčiodamos apyrankėmis skubėjo šokėjos.</a:t>
            </a:r>
          </a:p>
          <a:p>
            <a:endParaRPr lang="lt-LT" dirty="0"/>
          </a:p>
        </p:txBody>
      </p:sp>
      <p:sp>
        <p:nvSpPr>
          <p:cNvPr id="5" name="Antraštė 1"/>
          <p:cNvSpPr txBox="1">
            <a:spLocks/>
          </p:cNvSpPr>
          <p:nvPr/>
        </p:nvSpPr>
        <p:spPr>
          <a:xfrm>
            <a:off x="251520" y="260648"/>
            <a:ext cx="8581644"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dirty="0"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4098" name="Picture 2" descr="C:\Documents and Settings\Antanas\Desktop\maha_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84784"/>
            <a:ext cx="3638442" cy="468052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Documents and Settings\Antanas\Desktop\maha_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6832" y="3645024"/>
            <a:ext cx="4597027"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5801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717598" y="2060848"/>
            <a:ext cx="4104456" cy="2764904"/>
          </a:xfrm>
          <a:solidFill>
            <a:schemeClr val="bg1"/>
          </a:solidFill>
          <a:ln w="76200">
            <a:solidFill>
              <a:schemeClr val="accent1"/>
            </a:solidFill>
          </a:ln>
        </p:spPr>
        <p:txBody>
          <a:bodyPr>
            <a:normAutofit/>
          </a:bodyPr>
          <a:lstStyle/>
          <a:p>
            <a:pPr marL="0" indent="363538" algn="just">
              <a:buNone/>
            </a:pPr>
            <a:r>
              <a:rPr lang="lt-LT" sz="2800" dirty="0">
                <a:latin typeface="Times New Roman" pitchFamily="18" charset="0"/>
                <a:cs typeface="Times New Roman" pitchFamily="18" charset="0"/>
              </a:rPr>
              <a:t>Ėjo muzikantai ir fokusininkai, bėgo vaisių pardavėjai ir šalto vandens nešiotojai. Tolydžio aidėjo šūksmai: ,,Traukitės į šalį, saugokitės!" </a:t>
            </a:r>
          </a:p>
        </p:txBody>
      </p:sp>
      <p:sp>
        <p:nvSpPr>
          <p:cNvPr id="5" name="Antraštė 1"/>
          <p:cNvSpPr txBox="1">
            <a:spLocks/>
          </p:cNvSpPr>
          <p:nvPr/>
        </p:nvSpPr>
        <p:spPr>
          <a:xfrm>
            <a:off x="250687" y="188640"/>
            <a:ext cx="8581644"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5122" name="Picture 2" descr="C:\Documents and Settings\Antanas\Desktop\maha_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203" y="874625"/>
            <a:ext cx="4235305" cy="2866691"/>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Documents and Settings\Antanas\Desktop\maha_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023" y="3843754"/>
            <a:ext cx="4264473" cy="2681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7864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067944" y="1026209"/>
            <a:ext cx="4730896" cy="2402791"/>
          </a:xfrm>
          <a:solidFill>
            <a:schemeClr val="bg1"/>
          </a:solidFill>
          <a:ln w="76200">
            <a:solidFill>
              <a:schemeClr val="accent1"/>
            </a:solidFill>
          </a:ln>
        </p:spPr>
        <p:txBody>
          <a:bodyPr>
            <a:noAutofit/>
          </a:bodyPr>
          <a:lstStyle/>
          <a:p>
            <a:pPr marL="0" indent="0" algn="just">
              <a:buNone/>
            </a:pPr>
            <a:r>
              <a:rPr lang="lt-LT" sz="2400" dirty="0" smtClean="0">
                <a:latin typeface="Times New Roman" pitchFamily="18" charset="0"/>
                <a:cs typeface="Times New Roman" pitchFamily="18" charset="0"/>
              </a:rPr>
              <a:t>Visi </a:t>
            </a:r>
            <a:r>
              <a:rPr lang="lt-LT" sz="2400" dirty="0">
                <a:latin typeface="Times New Roman" pitchFamily="18" charset="0"/>
                <a:cs typeface="Times New Roman" pitchFamily="18" charset="0"/>
              </a:rPr>
              <a:t>prasiskirdavo ir duodavo kelią jaunikiams. Vieni jų prašvilpdavo aukso vežimais, nutvieksdami viską aplinkui akinančiu spindesiu. Kiti keliavo drambliais brangakmeniais išpuoštuose dengtuose </a:t>
            </a:r>
            <a:r>
              <a:rPr lang="lt-LT" sz="2400" dirty="0" smtClean="0">
                <a:latin typeface="Times New Roman" pitchFamily="18" charset="0"/>
                <a:cs typeface="Times New Roman" pitchFamily="18" charset="0"/>
              </a:rPr>
              <a:t>palankinuos</a:t>
            </a:r>
            <a:r>
              <a:rPr lang="en-US" sz="2400" dirty="0" smtClean="0">
                <a:latin typeface="Times New Roman" pitchFamily="18" charset="0"/>
                <a:cs typeface="Times New Roman" pitchFamily="18" charset="0"/>
              </a:rPr>
              <a:t>e.</a:t>
            </a:r>
            <a:endParaRPr lang="lt-LT" sz="2400" dirty="0">
              <a:latin typeface="Times New Roman" pitchFamily="18" charset="0"/>
              <a:cs typeface="Times New Roman" pitchFamily="18" charset="0"/>
            </a:endParaRPr>
          </a:p>
          <a:p>
            <a:pPr marL="0" indent="0">
              <a:buNone/>
            </a:pPr>
            <a:endParaRPr lang="lt-LT" sz="24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793" y="991547"/>
            <a:ext cx="2709596" cy="2783832"/>
          </a:xfrm>
          <a:prstGeom prst="rect">
            <a:avLst/>
          </a:prstGeom>
          <a:noFill/>
          <a:ln w="571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Antraštė 1"/>
          <p:cNvSpPr txBox="1">
            <a:spLocks/>
          </p:cNvSpPr>
          <p:nvPr/>
        </p:nvSpPr>
        <p:spPr>
          <a:xfrm>
            <a:off x="251520" y="226503"/>
            <a:ext cx="8581644"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6146" name="Picture 2" descr="C:\Documents and Settings\Antanas\Desktop\maha_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792" y="4005064"/>
            <a:ext cx="2806255" cy="2232248"/>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Documents and Settings\Antanas\Desktop\maha_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943" y="3787888"/>
            <a:ext cx="4771269" cy="2881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41993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427984" y="1628800"/>
            <a:ext cx="4405180" cy="3384376"/>
          </a:xfrm>
          <a:solidFill>
            <a:schemeClr val="bg1"/>
          </a:solidFill>
          <a:ln w="76200">
            <a:solidFill>
              <a:schemeClr val="accent1"/>
            </a:solidFill>
          </a:ln>
        </p:spPr>
        <p:txBody>
          <a:bodyPr>
            <a:normAutofit fontScale="77500" lnSpcReduction="20000"/>
          </a:bodyPr>
          <a:lstStyle/>
          <a:p>
            <a:pPr marL="0" indent="0" algn="just">
              <a:buNone/>
            </a:pPr>
            <a:r>
              <a:rPr lang="lt-LT" sz="5100" dirty="0" smtClean="0">
                <a:latin typeface="Times New Roman" pitchFamily="18" charset="0"/>
                <a:cs typeface="Times New Roman" pitchFamily="18" charset="0"/>
              </a:rPr>
              <a:t> -   </a:t>
            </a:r>
            <a:r>
              <a:rPr lang="lt-LT" sz="4400" dirty="0" smtClean="0">
                <a:latin typeface="Times New Roman" pitchFamily="18" charset="0"/>
                <a:cs typeface="Times New Roman" pitchFamily="18" charset="0"/>
              </a:rPr>
              <a:t>Koks puikumas! - šūkčiojo minia.</a:t>
            </a:r>
          </a:p>
          <a:p>
            <a:pPr marL="0" indent="0" algn="just">
              <a:buNone/>
            </a:pPr>
            <a:r>
              <a:rPr lang="lt-LT" sz="4400" dirty="0" smtClean="0">
                <a:latin typeface="Times New Roman" pitchFamily="18" charset="0"/>
                <a:cs typeface="Times New Roman" pitchFamily="18" charset="0"/>
              </a:rPr>
              <a:t> - Kokia prabanga! Kokie narsuoliai ir galiūnai tie karalaičiai! Tai, matyt, garbingiausi šios žemės kariai!</a:t>
            </a:r>
          </a:p>
          <a:p>
            <a:endParaRPr lang="lt-LT" dirty="0"/>
          </a:p>
        </p:txBody>
      </p:sp>
      <p:sp>
        <p:nvSpPr>
          <p:cNvPr id="7" name="Antraštė 1"/>
          <p:cNvSpPr txBox="1">
            <a:spLocks/>
          </p:cNvSpPr>
          <p:nvPr/>
        </p:nvSpPr>
        <p:spPr>
          <a:xfrm>
            <a:off x="251520" y="226503"/>
            <a:ext cx="8581644"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556" y="1196752"/>
            <a:ext cx="3664355" cy="5112568"/>
          </a:xfrm>
          <a:prstGeom prst="rect">
            <a:avLst/>
          </a:prstGeom>
          <a:noFill/>
          <a:ln w="762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51665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23528" y="1124744"/>
            <a:ext cx="4032448" cy="5544616"/>
          </a:xfrm>
          <a:solidFill>
            <a:schemeClr val="bg1"/>
          </a:solidFill>
          <a:ln w="76200">
            <a:solidFill>
              <a:schemeClr val="tx1"/>
            </a:solidFill>
          </a:ln>
        </p:spPr>
        <p:txBody>
          <a:bodyPr>
            <a:normAutofit fontScale="62500" lnSpcReduction="20000"/>
          </a:bodyPr>
          <a:lstStyle/>
          <a:p>
            <a:pPr marL="0" indent="363538" algn="just">
              <a:buNone/>
            </a:pPr>
            <a:endParaRPr lang="lt-LT" dirty="0" smtClean="0">
              <a:latin typeface="Times New Roman" pitchFamily="18" charset="0"/>
              <a:cs typeface="Times New Roman" pitchFamily="18" charset="0"/>
            </a:endParaRPr>
          </a:p>
          <a:p>
            <a:pPr marL="0" indent="363538" algn="just">
              <a:buNone/>
            </a:pPr>
            <a:r>
              <a:rPr lang="lt-LT" dirty="0" smtClean="0">
                <a:latin typeface="Times New Roman" pitchFamily="18" charset="0"/>
                <a:cs typeface="Times New Roman" pitchFamily="18" charset="0"/>
              </a:rPr>
              <a:t>Visi su pasigėrėjimu nulydėdavo akimis vežimus ir dramblius, bet niekas nekreipė dėmesio į penkis brolius kukliais brahmanų drabužiais, kurie žingsniavo dulkėtu keliu. Niekam nė į galvą negalėjo ateiti, kad ir jie varžysis su tais išdidžiais jaunikiais.</a:t>
            </a:r>
          </a:p>
          <a:p>
            <a:pPr marL="0" indent="363538" algn="just">
              <a:buNone/>
            </a:pPr>
            <a:endParaRPr lang="lt-LT" dirty="0">
              <a:latin typeface="Times New Roman" pitchFamily="18" charset="0"/>
              <a:cs typeface="Times New Roman" pitchFamily="18" charset="0"/>
            </a:endParaRPr>
          </a:p>
          <a:p>
            <a:pPr marL="0" indent="363538" algn="just">
              <a:buNone/>
            </a:pPr>
            <a:r>
              <a:rPr lang="lt-LT" dirty="0" smtClean="0">
                <a:latin typeface="Times New Roman" pitchFamily="18" charset="0"/>
                <a:cs typeface="Times New Roman" pitchFamily="18" charset="0"/>
              </a:rPr>
              <a:t>Jeigu plėnimis anglis užbertum,</a:t>
            </a:r>
          </a:p>
          <a:p>
            <a:pPr marL="0" indent="363538" algn="just">
              <a:buNone/>
            </a:pPr>
            <a:r>
              <a:rPr lang="lt-LT" dirty="0" smtClean="0">
                <a:latin typeface="Times New Roman" pitchFamily="18" charset="0"/>
                <a:cs typeface="Times New Roman" pitchFamily="18" charset="0"/>
              </a:rPr>
              <a:t>Kas jų karštį pajust galėtų</a:t>
            </a:r>
          </a:p>
          <a:p>
            <a:pPr marL="0" indent="363538" algn="just">
              <a:buNone/>
            </a:pPr>
            <a:r>
              <a:rPr lang="lt-LT" dirty="0" smtClean="0">
                <a:latin typeface="Times New Roman" pitchFamily="18" charset="0"/>
                <a:cs typeface="Times New Roman" pitchFamily="18" charset="0"/>
              </a:rPr>
              <a:t>Kas išvystų brangų perlą,</a:t>
            </a:r>
          </a:p>
          <a:p>
            <a:pPr marL="0" indent="363538" algn="just">
              <a:buNone/>
            </a:pPr>
            <a:r>
              <a:rPr lang="lt-LT" dirty="0" smtClean="0">
                <a:latin typeface="Times New Roman" pitchFamily="18" charset="0"/>
                <a:cs typeface="Times New Roman" pitchFamily="18" charset="0"/>
              </a:rPr>
              <a:t>Jeigu kriauklė dar uždaryta?</a:t>
            </a:r>
          </a:p>
          <a:p>
            <a:pPr marL="0" indent="363538" algn="just">
              <a:buNone/>
            </a:pPr>
            <a:endParaRPr lang="lt-LT" dirty="0" smtClean="0">
              <a:latin typeface="Times New Roman" pitchFamily="18" charset="0"/>
              <a:cs typeface="Times New Roman" pitchFamily="18" charset="0"/>
            </a:endParaRPr>
          </a:p>
          <a:p>
            <a:pPr marL="0" indent="363538" algn="just">
              <a:buNone/>
            </a:pPr>
            <a:r>
              <a:rPr lang="lt-LT" dirty="0" smtClean="0">
                <a:latin typeface="Times New Roman" pitchFamily="18" charset="0"/>
                <a:cs typeface="Times New Roman" pitchFamily="18" charset="0"/>
              </a:rPr>
              <a:t>Jeigu debesys dengia dangų,</a:t>
            </a:r>
          </a:p>
          <a:p>
            <a:pPr marL="0" indent="363538" algn="just">
              <a:buNone/>
            </a:pPr>
            <a:r>
              <a:rPr lang="lt-LT" dirty="0" smtClean="0">
                <a:latin typeface="Times New Roman" pitchFamily="18" charset="0"/>
                <a:cs typeface="Times New Roman" pitchFamily="18" charset="0"/>
              </a:rPr>
              <a:t>Kas suras skliaute mėnulį?</a:t>
            </a:r>
          </a:p>
          <a:p>
            <a:pPr marL="0" indent="363538" algn="just">
              <a:buNone/>
            </a:pPr>
            <a:r>
              <a:rPr lang="lt-LT" dirty="0" smtClean="0">
                <a:latin typeface="Times New Roman" pitchFamily="18" charset="0"/>
                <a:cs typeface="Times New Roman" pitchFamily="18" charset="0"/>
              </a:rPr>
              <a:t>Kas atspės, koks žiedas skleisis,</a:t>
            </a:r>
          </a:p>
          <a:p>
            <a:pPr marL="0" indent="363538" algn="just">
              <a:buNone/>
            </a:pPr>
            <a:r>
              <a:rPr lang="lt-LT" dirty="0" smtClean="0">
                <a:latin typeface="Times New Roman" pitchFamily="18" charset="0"/>
                <a:cs typeface="Times New Roman" pitchFamily="18" charset="0"/>
              </a:rPr>
              <a:t>Jeigu lotosas dar nežydi?</a:t>
            </a:r>
          </a:p>
          <a:p>
            <a:endParaRPr lang="lt-LT" dirty="0"/>
          </a:p>
        </p:txBody>
      </p:sp>
      <p:sp>
        <p:nvSpPr>
          <p:cNvPr id="6" name="Antraštė 1"/>
          <p:cNvSpPr txBox="1">
            <a:spLocks/>
          </p:cNvSpPr>
          <p:nvPr/>
        </p:nvSpPr>
        <p:spPr>
          <a:xfrm>
            <a:off x="251520" y="226503"/>
            <a:ext cx="8581644"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8194" name="Picture 2" descr="C:\Documents and Settings\Antanas\Desktop\maha_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8097" y="1916832"/>
            <a:ext cx="4367088" cy="2988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0756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51520" y="1052736"/>
            <a:ext cx="8581643" cy="1656185"/>
          </a:xfrm>
          <a:solidFill>
            <a:schemeClr val="bg1"/>
          </a:solidFill>
          <a:ln w="76200">
            <a:solidFill>
              <a:schemeClr val="accent1"/>
            </a:solidFill>
          </a:ln>
        </p:spPr>
        <p:txBody>
          <a:bodyPr>
            <a:normAutofit fontScale="92500" lnSpcReduction="20000"/>
          </a:bodyPr>
          <a:lstStyle/>
          <a:p>
            <a:pPr marL="0" indent="363538" algn="just">
              <a:buNone/>
            </a:pPr>
            <a:r>
              <a:rPr lang="lt-LT" dirty="0" smtClean="0">
                <a:latin typeface="Times New Roman" pitchFamily="18" charset="0"/>
                <a:cs typeface="Times New Roman" pitchFamily="18" charset="0"/>
              </a:rPr>
              <a:t>Taigi Pandavai ėjo vis tolyn ir tolyn, pro ryžių laukus, pro kūdras, kuriose, gelbėdamiesi nuo kaitros, voliojosi buivolai, pro lūšnas ir šventyklas. Pagaliau tolumoje sutvisko auksiniai gražaus miesto stogai. </a:t>
            </a:r>
            <a:endParaRPr lang="lt-LT" dirty="0">
              <a:latin typeface="Times New Roman" pitchFamily="18" charset="0"/>
              <a:cs typeface="Times New Roman" pitchFamily="18" charset="0"/>
            </a:endParaRPr>
          </a:p>
        </p:txBody>
      </p:sp>
      <p:sp>
        <p:nvSpPr>
          <p:cNvPr id="6" name="Antraštė 1"/>
          <p:cNvSpPr txBox="1">
            <a:spLocks/>
          </p:cNvSpPr>
          <p:nvPr/>
        </p:nvSpPr>
        <p:spPr>
          <a:xfrm>
            <a:off x="251520" y="226503"/>
            <a:ext cx="8581644"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9218" name="Picture 2" descr="C:\Documents and Settings\Antanas\Desktop\maha_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3311" y="2996952"/>
            <a:ext cx="5351280" cy="36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2112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716016" y="1340768"/>
            <a:ext cx="3973132" cy="4785395"/>
          </a:xfrm>
          <a:solidFill>
            <a:schemeClr val="bg1"/>
          </a:solidFill>
          <a:ln w="57150">
            <a:solidFill>
              <a:schemeClr val="accent1"/>
            </a:solidFill>
          </a:ln>
        </p:spPr>
        <p:txBody>
          <a:bodyPr>
            <a:normAutofit fontScale="92500"/>
          </a:bodyPr>
          <a:lstStyle/>
          <a:p>
            <a:pPr marL="0" indent="271463" algn="just">
              <a:buNone/>
            </a:pPr>
            <a:r>
              <a:rPr lang="lt-LT" sz="3000" dirty="0">
                <a:latin typeface="Times New Roman" pitchFamily="18" charset="0"/>
                <a:cs typeface="Times New Roman" pitchFamily="18" charset="0"/>
              </a:rPr>
              <a:t>Broliai ir jų garbingoji motina praėjo pro saugojančią vartus sargybą ir atsidūrė nuostabaus tarsi dangaus menės miesto gatvėse. Jo rūmai spindėjo kaip rytmečio saulės šviesa. Visos gatvės buvo neseniai palaistytos ir nubarstytos gėlėmis.</a:t>
            </a:r>
          </a:p>
          <a:p>
            <a:endParaRPr lang="lt-LT" dirty="0"/>
          </a:p>
        </p:txBody>
      </p:sp>
      <p:sp>
        <p:nvSpPr>
          <p:cNvPr id="5" name="Antraštė 1"/>
          <p:cNvSpPr txBox="1">
            <a:spLocks/>
          </p:cNvSpPr>
          <p:nvPr/>
        </p:nvSpPr>
        <p:spPr>
          <a:xfrm>
            <a:off x="251520" y="226503"/>
            <a:ext cx="8581644"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10242" name="Picture 2" descr="C:\Documents and Settings\Antanas\Desktop\maha_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122" y="1340768"/>
            <a:ext cx="3826220" cy="4827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0045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508104" y="1060698"/>
            <a:ext cx="3297030" cy="5561781"/>
          </a:xfrm>
          <a:solidFill>
            <a:schemeClr val="bg1"/>
          </a:solidFill>
          <a:ln w="57150">
            <a:solidFill>
              <a:schemeClr val="accent1"/>
            </a:solidFill>
          </a:ln>
        </p:spPr>
        <p:txBody>
          <a:bodyPr>
            <a:normAutofit/>
          </a:bodyPr>
          <a:lstStyle/>
          <a:p>
            <a:pPr marL="0" indent="357188" algn="just">
              <a:buNone/>
            </a:pPr>
            <a:r>
              <a:rPr lang="lt-LT" sz="2400" dirty="0" smtClean="0">
                <a:latin typeface="Times New Roman" pitchFamily="18" charset="0"/>
                <a:cs typeface="Times New Roman" pitchFamily="18" charset="0"/>
              </a:rPr>
              <a:t>Erdvioje aikštėje po prašmatnia brokato stogine būriavosi jaunikiai. Tai buvo karžygių karžygiai, triuškiną priešus ir laimį pergales. Vieni jų oriai sėdėjo ant suolų, uždengtų ryškiais audiniais, kiti vaikštinėjo, žvangindami šarvais ir pavydžiai žvilgčiodami į savo varžovus. </a:t>
            </a:r>
            <a:endParaRPr lang="lt-LT" sz="2400" dirty="0">
              <a:latin typeface="Times New Roman" pitchFamily="18" charset="0"/>
              <a:cs typeface="Times New Roman" pitchFamily="18" charset="0"/>
            </a:endParaRPr>
          </a:p>
        </p:txBody>
      </p:sp>
      <p:pic>
        <p:nvPicPr>
          <p:cNvPr id="1024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3861048"/>
            <a:ext cx="5040560" cy="2761431"/>
          </a:xfrm>
          <a:prstGeom prst="rect">
            <a:avLst/>
          </a:prstGeom>
          <a:noFill/>
          <a:ln w="571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Antraštė 1"/>
          <p:cNvSpPr txBox="1">
            <a:spLocks/>
          </p:cNvSpPr>
          <p:nvPr/>
        </p:nvSpPr>
        <p:spPr>
          <a:xfrm>
            <a:off x="251520" y="226503"/>
            <a:ext cx="8581644"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980727"/>
            <a:ext cx="3474009" cy="2684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55409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059832" y="1484784"/>
            <a:ext cx="2880320" cy="4335005"/>
          </a:xfrm>
          <a:solidFill>
            <a:schemeClr val="bg1"/>
          </a:solidFill>
          <a:ln w="57150">
            <a:solidFill>
              <a:schemeClr val="accent1"/>
            </a:solidFill>
          </a:ln>
        </p:spPr>
        <p:txBody>
          <a:bodyPr>
            <a:normAutofit/>
          </a:bodyPr>
          <a:lstStyle/>
          <a:p>
            <a:pPr marL="0" indent="0" algn="just">
              <a:buNone/>
            </a:pPr>
            <a:r>
              <a:rPr lang="lt-LT" sz="2600" dirty="0">
                <a:latin typeface="Times New Roman" pitchFamily="18" charset="0"/>
                <a:cs typeface="Times New Roman" pitchFamily="18" charset="0"/>
              </a:rPr>
              <a:t>Jų aukšti šalmai buvo papuošti perlais ir rubinais, o akys žėrėjo tarsi žarijos. Ant galingų rankų blizgėjo auksinės apyrankės, o strėlinės buvo kimšte prikimštos aštrių strėlių.</a:t>
            </a:r>
          </a:p>
          <a:p>
            <a:endParaRPr lang="lt-LT"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1439314"/>
            <a:ext cx="2703069" cy="4380476"/>
          </a:xfrm>
          <a:prstGeom prst="rect">
            <a:avLst/>
          </a:prstGeom>
          <a:noFill/>
          <a:ln w="571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8644" y="1439314"/>
            <a:ext cx="2912297" cy="4380476"/>
          </a:xfrm>
          <a:prstGeom prst="rect">
            <a:avLst/>
          </a:prstGeom>
          <a:noFill/>
          <a:ln w="571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spTree>
    <p:extLst>
      <p:ext uri="{BB962C8B-B14F-4D97-AF65-F5344CB8AC3E}">
        <p14:creationId xmlns:p14="http://schemas.microsoft.com/office/powerpoint/2010/main" val="36087782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674020" y="1268760"/>
            <a:ext cx="4258816" cy="5184576"/>
          </a:xfrm>
          <a:solidFill>
            <a:schemeClr val="bg1"/>
          </a:solidFill>
          <a:ln w="76200">
            <a:solidFill>
              <a:schemeClr val="accent1"/>
            </a:solidFill>
          </a:ln>
        </p:spPr>
        <p:txBody>
          <a:bodyPr>
            <a:normAutofit fontScale="62500" lnSpcReduction="20000"/>
          </a:bodyPr>
          <a:lstStyle/>
          <a:p>
            <a:pPr marL="0" indent="363538" algn="just">
              <a:buNone/>
            </a:pPr>
            <a:r>
              <a:rPr lang="lt-LT" sz="3800" dirty="0">
                <a:latin typeface="Times New Roman" pitchFamily="18" charset="0"/>
                <a:cs typeface="Times New Roman" pitchFamily="18" charset="0"/>
              </a:rPr>
              <a:t>Tarp karių buvo ir Karna, Saulės sūnus, buvo ir šimtas brolių Kauravų kartu su nuožmiuoju Durjodhana. Jis manė, kad Pandavai sudegė liepsnose, ir vienas mėgavosi neribota valdžia ir visomis savo šalies brangenybėmis. Tiktai vienos brangenybės dar trūko jo rūmuose </a:t>
            </a:r>
            <a:r>
              <a:rPr lang="en-US" sz="3800" dirty="0" smtClean="0">
                <a:latin typeface="Times New Roman" pitchFamily="18" charset="0"/>
                <a:cs typeface="Times New Roman" pitchFamily="18" charset="0"/>
              </a:rPr>
              <a:t>- </a:t>
            </a:r>
            <a:r>
              <a:rPr lang="lt-LT" sz="3800" dirty="0" smtClean="0">
                <a:latin typeface="Times New Roman" pitchFamily="18" charset="0"/>
                <a:cs typeface="Times New Roman" pitchFamily="18" charset="0"/>
              </a:rPr>
              <a:t>jaunos </a:t>
            </a:r>
            <a:r>
              <a:rPr lang="lt-LT" sz="3800" dirty="0">
                <a:latin typeface="Times New Roman" pitchFamily="18" charset="0"/>
                <a:cs typeface="Times New Roman" pitchFamily="18" charset="0"/>
              </a:rPr>
              <a:t>žmonos. Dabar jis buvo įsitikinęs, kad ne kam kitam, o tik jam nepriekaištingoji Draupadė įteiks nugalėtojo girliandą, kad po varžybų ji atsisės į jo kovos vežimą. </a:t>
            </a:r>
          </a:p>
          <a:p>
            <a:endParaRPr lang="lt-LT" dirty="0"/>
          </a:p>
        </p:txBody>
      </p:sp>
      <p:sp>
        <p:nvSpPr>
          <p:cNvPr id="7"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11266" name="Picture 2" descr="C:\Documents and Settings\Antanas\Desktop\maha_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175" y="1268760"/>
            <a:ext cx="3967979" cy="5184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7824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179511" y="1052736"/>
            <a:ext cx="8642882" cy="1569660"/>
          </a:xfrm>
          <a:prstGeom prst="rect">
            <a:avLst/>
          </a:prstGeom>
          <a:solidFill>
            <a:schemeClr val="bg1"/>
          </a:solidFill>
          <a:ln w="76200">
            <a:solidFill>
              <a:schemeClr val="accent1"/>
            </a:solidFill>
          </a:ln>
        </p:spPr>
        <p:txBody>
          <a:bodyPr wrap="square">
            <a:spAutoFit/>
          </a:bodyPr>
          <a:lstStyle/>
          <a:p>
            <a:pPr algn="just"/>
            <a:r>
              <a:rPr lang="lt-LT" sz="2400" dirty="0">
                <a:latin typeface="Times New Roman" pitchFamily="18" charset="0"/>
                <a:cs typeface="Times New Roman" pitchFamily="18" charset="0"/>
              </a:rPr>
              <a:t>Trokšdamas atkreipti šitos nepaprastos gražuolės dėmesį, jis užsivilko deimantais nusagstytus šarvus ir išdidžiai apžiūrinėjo save. </a:t>
            </a:r>
            <a:r>
              <a:rPr lang="lt-LT" sz="2400" dirty="0" smtClean="0">
                <a:latin typeface="Times New Roman" pitchFamily="18" charset="0"/>
                <a:cs typeface="Times New Roman" pitchFamily="18" charset="0"/>
              </a:rPr>
              <a:t>Užsisvajojęs </a:t>
            </a:r>
            <a:r>
              <a:rPr lang="lt-LT" sz="2400" dirty="0">
                <a:latin typeface="Times New Roman" pitchFamily="18" charset="0"/>
                <a:cs typeface="Times New Roman" pitchFamily="18" charset="0"/>
              </a:rPr>
              <a:t>jis net nežvilgtelėjo į Pandavus, kurie įžengė į aikštę ir, niekieno nepastebėti, dingo miestiečių minioje.</a:t>
            </a:r>
          </a:p>
        </p:txBody>
      </p:sp>
      <p:sp>
        <p:nvSpPr>
          <p:cNvPr id="11"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12290" name="Picture 2" descr="C:\Documents and Settings\Antanas\Desktop\maha_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7442" y="2852936"/>
            <a:ext cx="4837461" cy="36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675349"/>
      </p:ext>
    </p:extLst>
  </p:cSld>
  <p:clrMapOvr>
    <a:masterClrMapping/>
  </p:clrMapOvr>
  <mc:AlternateContent xmlns:mc="http://schemas.openxmlformats.org/markup-compatibility/2006" xmlns:p14="http://schemas.microsoft.com/office/powerpoint/2010/main">
    <mc:Choice Requires="p14">
      <p:transition spd="slow" p14:dur="2000" advTm="7000"/>
    </mc:Choice>
    <mc:Fallback xmlns="">
      <p:transition spd="slow" advTm="700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419872" y="980728"/>
            <a:ext cx="5512964" cy="2232248"/>
          </a:xfrm>
          <a:solidFill>
            <a:schemeClr val="bg1"/>
          </a:solidFill>
          <a:ln w="76200">
            <a:solidFill>
              <a:schemeClr val="accent1"/>
            </a:solidFill>
          </a:ln>
        </p:spPr>
        <p:txBody>
          <a:bodyPr>
            <a:noAutofit/>
          </a:bodyPr>
          <a:lstStyle/>
          <a:p>
            <a:pPr marL="0" indent="0" algn="just">
              <a:buNone/>
            </a:pPr>
            <a:r>
              <a:rPr lang="lt-LT" sz="2400" dirty="0" smtClean="0">
                <a:latin typeface="Times New Roman" pitchFamily="18" charset="0"/>
                <a:cs typeface="Times New Roman" pitchFamily="18" charset="0"/>
              </a:rPr>
              <a:t>Atvykę į varžybas valdovai dalijo miniai dovanas </a:t>
            </a:r>
            <a:r>
              <a:rPr lang="en-US" sz="2400" dirty="0" smtClean="0">
                <a:latin typeface="Times New Roman" pitchFamily="18" charset="0"/>
                <a:cs typeface="Times New Roman" pitchFamily="18" charset="0"/>
              </a:rPr>
              <a:t>-</a:t>
            </a:r>
            <a:r>
              <a:rPr lang="lt-LT" sz="2400" dirty="0" smtClean="0">
                <a:latin typeface="Times New Roman" pitchFamily="18" charset="0"/>
                <a:cs typeface="Times New Roman" pitchFamily="18" charset="0"/>
              </a:rPr>
              <a:t> pinigus ir drabužius, papuošalus ir saldumynus. Daugelis iš jų dovanojo žmonėms net karves </a:t>
            </a:r>
            <a:r>
              <a:rPr lang="en-US" sz="2400" dirty="0" smtClean="0">
                <a:latin typeface="Times New Roman" pitchFamily="18" charset="0"/>
                <a:cs typeface="Times New Roman" pitchFamily="18" charset="0"/>
              </a:rPr>
              <a:t>-</a:t>
            </a:r>
            <a:r>
              <a:rPr lang="lt-LT" sz="2400" dirty="0" smtClean="0">
                <a:latin typeface="Times New Roman" pitchFamily="18" charset="0"/>
                <a:cs typeface="Times New Roman" pitchFamily="18" charset="0"/>
              </a:rPr>
              <a:t> visų nuostabiausius pasaulyje švelnaus kailio ir išdidžios eisenos gyvulius.</a:t>
            </a:r>
          </a:p>
        </p:txBody>
      </p:sp>
      <p:sp>
        <p:nvSpPr>
          <p:cNvPr id="4"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7" y="3456303"/>
            <a:ext cx="4032449" cy="3207256"/>
          </a:xfrm>
          <a:prstGeom prst="rect">
            <a:avLst/>
          </a:prstGeom>
          <a:noFill/>
          <a:ln w="571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723" y="1412776"/>
            <a:ext cx="2962003" cy="4535830"/>
          </a:xfrm>
          <a:prstGeom prst="rect">
            <a:avLst/>
          </a:prstGeom>
          <a:noFill/>
          <a:ln w="571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2565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427984" y="1098039"/>
            <a:ext cx="4392488" cy="2232248"/>
          </a:xfrm>
          <a:solidFill>
            <a:schemeClr val="bg1"/>
          </a:solidFill>
          <a:ln w="76200">
            <a:solidFill>
              <a:schemeClr val="accent1"/>
            </a:solidFill>
          </a:ln>
        </p:spPr>
        <p:txBody>
          <a:bodyPr>
            <a:normAutofit fontScale="77500" lnSpcReduction="20000"/>
          </a:bodyPr>
          <a:lstStyle/>
          <a:p>
            <a:pPr marL="0" indent="357188" algn="just">
              <a:buNone/>
            </a:pPr>
            <a:r>
              <a:rPr lang="lt-LT" dirty="0">
                <a:latin typeface="Times New Roman" pitchFamily="18" charset="0"/>
                <a:cs typeface="Times New Roman" pitchFamily="18" charset="0"/>
              </a:rPr>
              <a:t>Aikštė gauste gaudė, garsiai šūkaudami, meduolių pardavėjai stengėsi atkreipti dėmesį į savo prekes. Kiti siūlė rūgusį pieną, atskiestą šaltu vandeniu, treti </a:t>
            </a:r>
            <a:r>
              <a:rPr lang="en-US" dirty="0" smtClean="0">
                <a:latin typeface="Times New Roman" pitchFamily="18" charset="0"/>
                <a:cs typeface="Times New Roman" pitchFamily="18" charset="0"/>
              </a:rPr>
              <a:t>-</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cukrašvendrių sultis.</a:t>
            </a:r>
          </a:p>
          <a:p>
            <a:endParaRPr lang="lt-LT" dirty="0"/>
          </a:p>
        </p:txBody>
      </p:sp>
      <p:sp>
        <p:nvSpPr>
          <p:cNvPr id="4"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3410963"/>
            <a:ext cx="4392488" cy="308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C:\Documents and Settings\Antanas\Desktop\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673" y="1243323"/>
            <a:ext cx="3487210" cy="5065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2358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38962" y="980728"/>
            <a:ext cx="8693874" cy="1872208"/>
          </a:xfrm>
          <a:solidFill>
            <a:schemeClr val="bg1"/>
          </a:solidFill>
          <a:ln w="76200">
            <a:solidFill>
              <a:schemeClr val="accent1"/>
            </a:solidFill>
          </a:ln>
        </p:spPr>
        <p:txBody>
          <a:bodyPr>
            <a:normAutofit lnSpcReduction="10000"/>
          </a:bodyPr>
          <a:lstStyle/>
          <a:p>
            <a:pPr marL="0" indent="357188" algn="just">
              <a:buNone/>
            </a:pPr>
            <a:r>
              <a:rPr lang="lt-LT" sz="2800" dirty="0">
                <a:latin typeface="Times New Roman" pitchFamily="18" charset="0"/>
                <a:cs typeface="Times New Roman" pitchFamily="18" charset="0"/>
              </a:rPr>
              <a:t>Dundant būgnams, sukosi šokėjos, ir jų šilko suknios švietė visomis vaivorykštės spalvomis</a:t>
            </a:r>
            <a:r>
              <a:rPr lang="lt-LT" sz="2800" dirty="0" smtClean="0">
                <a:latin typeface="Times New Roman" pitchFamily="18" charset="0"/>
                <a:cs typeface="Times New Roman" pitchFamily="18" charset="0"/>
              </a:rPr>
              <a:t>.</a:t>
            </a:r>
            <a:endParaRPr lang="en-US" sz="2800" dirty="0" smtClean="0">
              <a:latin typeface="Times New Roman" pitchFamily="18" charset="0"/>
              <a:cs typeface="Times New Roman" pitchFamily="18" charset="0"/>
            </a:endParaRPr>
          </a:p>
          <a:p>
            <a:pPr marL="0" indent="357188" algn="just">
              <a:buNone/>
            </a:pPr>
            <a:r>
              <a:rPr lang="lt-LT" sz="2800" dirty="0" smtClean="0">
                <a:latin typeface="Times New Roman" pitchFamily="18" charset="0"/>
                <a:cs typeface="Times New Roman" pitchFamily="18" charset="0"/>
              </a:rPr>
              <a:t>Dainininkai </a:t>
            </a:r>
            <a:r>
              <a:rPr lang="lt-LT" sz="2800" dirty="0">
                <a:latin typeface="Times New Roman" pitchFamily="18" charset="0"/>
                <a:cs typeface="Times New Roman" pitchFamily="18" charset="0"/>
              </a:rPr>
              <a:t>šlovino nežemišką mėnulveidės Draupadės grožį. </a:t>
            </a:r>
          </a:p>
          <a:p>
            <a:endParaRPr lang="lt-LT" dirty="0"/>
          </a:p>
        </p:txBody>
      </p:sp>
      <p:sp>
        <p:nvSpPr>
          <p:cNvPr id="4"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13314" name="Picture 2" descr="C:\Documents and Settings\Antanas\Desktop\maha_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0554" y="3140967"/>
            <a:ext cx="4212282" cy="3140407"/>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descr="C:\Documents and Settings\Antanas\Desktop\maha_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377" y="3140966"/>
            <a:ext cx="4150479" cy="3140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087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628744" y="1052736"/>
            <a:ext cx="4376663" cy="5472608"/>
          </a:xfrm>
          <a:solidFill>
            <a:schemeClr val="bg1"/>
          </a:solidFill>
          <a:ln w="76200">
            <a:solidFill>
              <a:schemeClr val="accent1"/>
            </a:solidFill>
          </a:ln>
        </p:spPr>
        <p:txBody>
          <a:bodyPr>
            <a:normAutofit fontScale="92500" lnSpcReduction="10000"/>
          </a:bodyPr>
          <a:lstStyle/>
          <a:p>
            <a:pPr marL="0" indent="0" algn="just">
              <a:buNone/>
            </a:pPr>
            <a:r>
              <a:rPr lang="lt-LT" sz="2800" dirty="0">
                <a:latin typeface="Times New Roman" pitchFamily="18" charset="0"/>
                <a:cs typeface="Times New Roman" pitchFamily="18" charset="0"/>
              </a:rPr>
              <a:t>Stipruoliai kilnojo didžiulius </a:t>
            </a:r>
            <a:r>
              <a:rPr lang="lt-LT" sz="2800" dirty="0" err="1">
                <a:latin typeface="Times New Roman" pitchFamily="18" charset="0"/>
                <a:cs typeface="Times New Roman" pitchFamily="18" charset="0"/>
              </a:rPr>
              <a:t>sunkmenis</a:t>
            </a:r>
            <a:r>
              <a:rPr lang="lt-LT" sz="2800" dirty="0">
                <a:latin typeface="Times New Roman" pitchFamily="18" charset="0"/>
                <a:cs typeface="Times New Roman" pitchFamily="18" charset="0"/>
              </a:rPr>
              <a:t>, gimnastai vaikščiojo ištemptu virš žiūrovų galvų lynu. Fokusininkai užmesdavo virvę ant debesies ir kopdavo ja, kol pradingdavo danguje. Gyvačių tramdytojai grojo dūdelėmis, vertė nuodingiausias gyvates kobras lįsti iš pintinių ir klusniai šokti pagal muzikos taktą. Laukdama varžybų, minia gaudė ir bangavo tarytum saulėje raibuliuojanti jūra.</a:t>
            </a:r>
          </a:p>
          <a:p>
            <a:endParaRPr lang="lt-LT" dirty="0"/>
          </a:p>
        </p:txBody>
      </p:sp>
      <p:sp>
        <p:nvSpPr>
          <p:cNvPr id="5"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1029" name="Picture 5" descr="C:\Documents and Settings\Antanas\Desktop\Cli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9208" y="1052736"/>
            <a:ext cx="2553136" cy="3024336"/>
          </a:xfrm>
          <a:prstGeom prst="rect">
            <a:avLst/>
          </a:prstGeom>
          <a:noFill/>
          <a:ln w="57150">
            <a:solidFill>
              <a:schemeClr val="accent1"/>
            </a:solidFill>
          </a:ln>
          <a:extLst>
            <a:ext uri="{909E8E84-426E-40DD-AFC4-6F175D3DCCD1}">
              <a14:hiddenFill xmlns:a14="http://schemas.microsoft.com/office/drawing/2010/main">
                <a:solidFill>
                  <a:srgbClr val="FFFFFF"/>
                </a:solidFill>
              </a14:hiddenFill>
            </a:ext>
          </a:extLst>
        </p:spPr>
      </p:pic>
      <p:pic>
        <p:nvPicPr>
          <p:cNvPr id="14338" name="Picture 2" descr="C:\Documents and Settings\Antanas\Desktop\maha_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226" y="4293096"/>
            <a:ext cx="2959100"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8759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962052" y="1255962"/>
            <a:ext cx="3970784" cy="5053357"/>
          </a:xfrm>
          <a:solidFill>
            <a:schemeClr val="bg1"/>
          </a:solidFill>
          <a:ln w="76200">
            <a:solidFill>
              <a:schemeClr val="accent1"/>
            </a:solidFill>
          </a:ln>
        </p:spPr>
        <p:txBody>
          <a:bodyPr>
            <a:normAutofit fontScale="77500" lnSpcReduction="20000"/>
          </a:bodyPr>
          <a:lstStyle/>
          <a:p>
            <a:pPr marL="0" indent="0" algn="just">
              <a:buNone/>
            </a:pPr>
            <a:r>
              <a:rPr lang="lt-LT" dirty="0" smtClean="0">
                <a:latin typeface="Times New Roman" pitchFamily="18" charset="0"/>
                <a:cs typeface="Times New Roman" pitchFamily="18" charset="0"/>
              </a:rPr>
              <a:t>Šventė sostinėje truko penkiolika dienų. Šešioliktą dieną ant aukštos pakylos aikštės viduryje pasirodė ta, dėl kurios iš visų žemės kraštų susirinko čia puikiausi vyrai. Švelni, drovi, pasipuošusi gėlėmis Draupadė užlipo laiptais. Jos brangenybės blizgėjo ir švietė, o akys žibėjo lyg didelės juodos žvaigždės. Visi jaunikiai suprato, kad nuostabaus Draupadės grožio grandinės jų širdis amžinai prirakino prie jos.</a:t>
            </a:r>
            <a:endParaRPr lang="lt-LT" dirty="0">
              <a:latin typeface="Times New Roman" pitchFamily="18" charset="0"/>
              <a:cs typeface="Times New Roman" pitchFamily="18" charset="0"/>
            </a:endParaRPr>
          </a:p>
        </p:txBody>
      </p:sp>
      <p:sp>
        <p:nvSpPr>
          <p:cNvPr id="8"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15362" name="Picture 2" descr="C:\Documents and Settings\Antanas\Desktop\maha_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268760"/>
            <a:ext cx="4016621" cy="5124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9599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56173" y="1200969"/>
            <a:ext cx="4376663" cy="4892327"/>
          </a:xfrm>
          <a:solidFill>
            <a:schemeClr val="bg1"/>
          </a:solidFill>
          <a:ln w="76200">
            <a:solidFill>
              <a:schemeClr val="accent1"/>
            </a:solidFill>
          </a:ln>
        </p:spPr>
        <p:txBody>
          <a:bodyPr>
            <a:noAutofit/>
          </a:bodyPr>
          <a:lstStyle/>
          <a:p>
            <a:pPr marL="0" indent="357188" algn="just">
              <a:buNone/>
            </a:pPr>
            <a:r>
              <a:rPr lang="lt-LT" sz="2600" dirty="0" smtClean="0">
                <a:latin typeface="Times New Roman" pitchFamily="18" charset="0"/>
                <a:cs typeface="Times New Roman" pitchFamily="18" charset="0"/>
              </a:rPr>
              <a:t>Pančalos valdovas liepė padaryti tokį auksinį taikinį, kuris pats galėtų pakilti aukštai į dangų. Ir dar įsakė padirbdinti tokį didelį ir stangrų lanką, kad jo templę įstengtų įtempti vien tik nepaprastos jėgos karžygys. Ir paskelbė, kad jo duktė teksianti tiktai tam, kuris pataikys strėle iš šito lanko į taikinį, iškilusį aukščiau debesų.</a:t>
            </a:r>
            <a:endParaRPr lang="lt-LT" sz="2600" dirty="0">
              <a:latin typeface="Times New Roman" pitchFamily="18" charset="0"/>
              <a:cs typeface="Times New Roman" pitchFamily="18" charset="0"/>
            </a:endParaRPr>
          </a:p>
        </p:txBody>
      </p:sp>
      <p:sp>
        <p:nvSpPr>
          <p:cNvPr id="6"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2050" name="Picture 2" descr="C:\Documents and Settings\Antanas\Desktop\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173749"/>
            <a:ext cx="3741384" cy="4936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602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563888" y="1124745"/>
            <a:ext cx="5368948" cy="2520279"/>
          </a:xfrm>
          <a:solidFill>
            <a:schemeClr val="bg1"/>
          </a:solidFill>
          <a:ln w="76200">
            <a:solidFill>
              <a:schemeClr val="accent1"/>
            </a:solidFill>
          </a:ln>
        </p:spPr>
        <p:txBody>
          <a:bodyPr>
            <a:normAutofit fontScale="70000" lnSpcReduction="20000"/>
          </a:bodyPr>
          <a:lstStyle/>
          <a:p>
            <a:pPr marL="0" indent="271463" algn="just">
              <a:buNone/>
            </a:pPr>
            <a:r>
              <a:rPr lang="lt-LT" dirty="0" smtClean="0">
                <a:latin typeface="Times New Roman" pitchFamily="18" charset="0"/>
                <a:cs typeface="Times New Roman" pitchFamily="18" charset="0"/>
              </a:rPr>
              <a:t>Pagaliau varžovai vienas po kito ėmė eiti prie lanko. Vieni puolė ryžtingai kaip įniršę buliai, kiti žengė oriai tarytum drambliai iškilmingoje procesijoje, treti artinosi atsargiai lyg tigrai prie grobio. Ir kiekvienas, sukaupęs visas jėgas, stengėsi kuo smarkiau įtempti templę, kad kliudytų tarsi auksinis debesėlis aukštai danguje spindintį taikinį. </a:t>
            </a:r>
            <a:endParaRPr lang="en-US" dirty="0" smtClean="0">
              <a:latin typeface="Times New Roman" pitchFamily="18" charset="0"/>
              <a:cs typeface="Times New Roman" pitchFamily="18" charset="0"/>
            </a:endParaRPr>
          </a:p>
        </p:txBody>
      </p:sp>
      <p:sp>
        <p:nvSpPr>
          <p:cNvPr id="5"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17410" name="Picture 2" descr="C:\Documents and Settings\Antanas\Desktop\maha_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0408" y="3743444"/>
            <a:ext cx="3277975" cy="292458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597" y="1124744"/>
            <a:ext cx="3171677" cy="3744416"/>
          </a:xfrm>
          <a:prstGeom prst="rect">
            <a:avLst/>
          </a:prstGeom>
          <a:noFill/>
          <a:ln w="762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23511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56172" y="2276872"/>
            <a:ext cx="4192292" cy="2664296"/>
          </a:xfrm>
          <a:solidFill>
            <a:schemeClr val="bg1"/>
          </a:solidFill>
          <a:ln w="76200">
            <a:solidFill>
              <a:schemeClr val="accent1"/>
            </a:solidFill>
          </a:ln>
        </p:spPr>
        <p:txBody>
          <a:bodyPr>
            <a:normAutofit/>
          </a:bodyPr>
          <a:lstStyle/>
          <a:p>
            <a:pPr marL="0" indent="0" algn="just">
              <a:buNone/>
            </a:pPr>
            <a:r>
              <a:rPr lang="lt-LT" sz="2800" dirty="0">
                <a:latin typeface="Times New Roman" pitchFamily="18" charset="0"/>
                <a:cs typeface="Times New Roman" pitchFamily="18" charset="0"/>
              </a:rPr>
              <a:t>Visi jie buvo žygdarbiais garsūs kariai, ir visi troško jėga pelnyti į žmonas lotosaveidę Draupadę, kaip to reikalavo valdovų ir karių įstatymai. </a:t>
            </a:r>
            <a:endParaRPr lang="lt-LT" sz="2800" dirty="0"/>
          </a:p>
        </p:txBody>
      </p:sp>
      <p:sp>
        <p:nvSpPr>
          <p:cNvPr id="7"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18434" name="Picture 2" descr="C:\Documents and Settings\Antanas\Desktop\maha_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967" y="1268760"/>
            <a:ext cx="3701017" cy="5112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6427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436096" y="1506488"/>
            <a:ext cx="3312368" cy="4061047"/>
          </a:xfrm>
          <a:solidFill>
            <a:schemeClr val="bg1"/>
          </a:solidFill>
          <a:ln w="76200">
            <a:solidFill>
              <a:schemeClr val="accent1"/>
            </a:solidFill>
          </a:ln>
        </p:spPr>
        <p:txBody>
          <a:bodyPr>
            <a:normAutofit fontScale="77500" lnSpcReduction="20000"/>
          </a:bodyPr>
          <a:lstStyle/>
          <a:p>
            <a:pPr marL="0" indent="0" algn="just">
              <a:buNone/>
            </a:pPr>
            <a:r>
              <a:rPr lang="lt-LT" dirty="0">
                <a:latin typeface="Times New Roman" pitchFamily="18" charset="0"/>
                <a:cs typeface="Times New Roman" pitchFamily="18" charset="0"/>
              </a:rPr>
              <a:t>Bet stangrus lankas, staigiai atsitiesęs, vienus nusviesdavo į aikštės pakraštį, kitiems išsprūsdavo iš rankų, o treti negalėjo jo net timptelėti. Užsitraukę nešlovę, slegiami gėdos ir širdgėlos, sugniuždyti jaunikiai grįždavo po stogine, nedrįsdami pakelti akių.</a:t>
            </a:r>
          </a:p>
          <a:p>
            <a:endParaRPr lang="lt-LT" dirty="0"/>
          </a:p>
        </p:txBody>
      </p:sp>
      <p:sp>
        <p:nvSpPr>
          <p:cNvPr id="6"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3074" name="Picture 2" descr="C:\Documents and Settings\Antanas\Desktop\5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412776"/>
            <a:ext cx="4156514" cy="4248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57552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29259" y="1844824"/>
            <a:ext cx="4104456" cy="3168352"/>
          </a:xfrm>
          <a:solidFill>
            <a:schemeClr val="bg1"/>
          </a:solidFill>
          <a:ln w="76200">
            <a:solidFill>
              <a:schemeClr val="accent1"/>
            </a:solidFill>
          </a:ln>
        </p:spPr>
        <p:txBody>
          <a:bodyPr>
            <a:normAutofit/>
          </a:bodyPr>
          <a:lstStyle/>
          <a:p>
            <a:pPr marL="0" indent="357188" algn="just">
              <a:buNone/>
            </a:pPr>
            <a:r>
              <a:rPr lang="lt-LT" sz="2800" dirty="0" smtClean="0">
                <a:latin typeface="Times New Roman" pitchFamily="18" charset="0"/>
                <a:cs typeface="Times New Roman" pitchFamily="18" charset="0"/>
              </a:rPr>
              <a:t>Durjodhana žengė prie lanko, išdidžiai kraipydamasis į šalis, kad visi matytų, kokie puošnūs jo šarvai. Jam užteko jėgų pakelti lanką, bet įtempti jį pajėgė tik iki pusės. </a:t>
            </a:r>
            <a:endParaRPr lang="lt-LT" sz="2800" dirty="0">
              <a:latin typeface="Times New Roman" pitchFamily="18" charset="0"/>
              <a:cs typeface="Times New Roman" pitchFamily="18" charset="0"/>
            </a:endParaRPr>
          </a:p>
        </p:txBody>
      </p:sp>
      <p:sp>
        <p:nvSpPr>
          <p:cNvPr id="5"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20482" name="Picture 2" descr="C:\Documents and Settings\Antanas\Desktop\maha_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7" y="1063812"/>
            <a:ext cx="3456385" cy="5317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29157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51520" y="4725144"/>
            <a:ext cx="8568952" cy="1872208"/>
          </a:xfrm>
          <a:solidFill>
            <a:schemeClr val="bg1"/>
          </a:solidFill>
          <a:ln w="76200">
            <a:solidFill>
              <a:schemeClr val="accent1"/>
            </a:solidFill>
          </a:ln>
        </p:spPr>
        <p:txBody>
          <a:bodyPr>
            <a:normAutofit fontScale="85000" lnSpcReduction="20000"/>
          </a:bodyPr>
          <a:lstStyle/>
          <a:p>
            <a:pPr marL="0" indent="357188" algn="just">
              <a:buNone/>
            </a:pPr>
            <a:r>
              <a:rPr lang="lt-LT" dirty="0">
                <a:latin typeface="Times New Roman" pitchFamily="18" charset="0"/>
                <a:cs typeface="Times New Roman" pitchFamily="18" charset="0"/>
              </a:rPr>
              <a:t>Staigus ir karštas Karna vienu šuoliu atsidūrė prie lanko, švystelėjęs </a:t>
            </a:r>
            <a:r>
              <a:rPr lang="lt-LT" dirty="0" smtClean="0">
                <a:latin typeface="Times New Roman" pitchFamily="18" charset="0"/>
                <a:cs typeface="Times New Roman" pitchFamily="18" charset="0"/>
              </a:rPr>
              <a:t>virš </a:t>
            </a:r>
            <a:r>
              <a:rPr lang="lt-LT" dirty="0">
                <a:latin typeface="Times New Roman" pitchFamily="18" charset="0"/>
                <a:cs typeface="Times New Roman" pitchFamily="18" charset="0"/>
              </a:rPr>
              <a:t>minios tarsi saulės spindulys. Jis bemaž iki galo įtempė lanką, vis dėlto ir jam šiek tiek pristigo jėgų.</a:t>
            </a:r>
          </a:p>
          <a:p>
            <a:pPr marL="0" indent="357188" algn="just">
              <a:buNone/>
            </a:pPr>
            <a:r>
              <a:rPr lang="lt-LT" dirty="0">
                <a:latin typeface="Times New Roman" pitchFamily="18" charset="0"/>
                <a:cs typeface="Times New Roman" pitchFamily="18" charset="0"/>
              </a:rPr>
              <a:t>Nejau niekas taip ir neįstengs suriesti lanko? Nejau tarp susirinkusiųjų į varžybas nėra tikrų karžygių?</a:t>
            </a:r>
          </a:p>
          <a:p>
            <a:endParaRPr lang="lt-LT"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218236"/>
            <a:ext cx="3240360" cy="3240360"/>
          </a:xfrm>
          <a:prstGeom prst="rect">
            <a:avLst/>
          </a:prstGeom>
          <a:noFill/>
          <a:ln w="762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21506" name="Picture 2" descr="C:\Documents and Settings\Antanas\Desktop\maha_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1143000"/>
            <a:ext cx="4807614" cy="3315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479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2135829"/>
            <a:ext cx="3010595" cy="428150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tačiakampis 3"/>
          <p:cNvSpPr/>
          <p:nvPr/>
        </p:nvSpPr>
        <p:spPr>
          <a:xfrm>
            <a:off x="179511" y="980728"/>
            <a:ext cx="8753325" cy="954107"/>
          </a:xfrm>
          <a:prstGeom prst="rect">
            <a:avLst/>
          </a:prstGeom>
          <a:solidFill>
            <a:schemeClr val="bg1"/>
          </a:solidFill>
          <a:ln w="76200">
            <a:solidFill>
              <a:schemeClr val="accent1"/>
            </a:solidFill>
          </a:ln>
        </p:spPr>
        <p:txBody>
          <a:bodyPr wrap="square">
            <a:spAutoFit/>
          </a:bodyPr>
          <a:lstStyle/>
          <a:p>
            <a:pPr algn="ctr"/>
            <a:r>
              <a:rPr lang="lt-LT" sz="2800" dirty="0">
                <a:latin typeface="Times New Roman" pitchFamily="18" charset="0"/>
                <a:cs typeface="Times New Roman" pitchFamily="18" charset="0"/>
              </a:rPr>
              <a:t>Danguje, pasiekiamas žvilgsniais, bet nepasiekiamas strėlėmis, švietė auksinis taikinys. </a:t>
            </a:r>
          </a:p>
        </p:txBody>
      </p:sp>
      <p:sp>
        <p:nvSpPr>
          <p:cNvPr id="8"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22530" name="Picture 2" descr="C:\Documents and Settings\Antanas\Desktop\maha_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3" y="2345970"/>
            <a:ext cx="5400601" cy="3891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33513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779912" y="1067098"/>
            <a:ext cx="5152924" cy="2441091"/>
          </a:xfrm>
          <a:solidFill>
            <a:schemeClr val="bg1"/>
          </a:solidFill>
          <a:ln w="76200">
            <a:solidFill>
              <a:schemeClr val="accent1"/>
            </a:solidFill>
          </a:ln>
        </p:spPr>
        <p:txBody>
          <a:bodyPr>
            <a:normAutofit fontScale="92500" lnSpcReduction="20000"/>
          </a:bodyPr>
          <a:lstStyle/>
          <a:p>
            <a:pPr marL="0" indent="363538" algn="just">
              <a:buNone/>
            </a:pPr>
            <a:r>
              <a:rPr lang="lt-LT" sz="3100" dirty="0" smtClean="0">
                <a:latin typeface="Times New Roman" pitchFamily="18" charset="0"/>
                <a:cs typeface="Times New Roman" pitchFamily="18" charset="0"/>
              </a:rPr>
              <a:t>Ant pakylos sėdėjo spindinti it brangakmenis Draupadė, bet niekam iš karių dar neatiteko pergalės girlianda.</a:t>
            </a:r>
          </a:p>
          <a:p>
            <a:pPr marL="0" indent="363538" algn="just">
              <a:buNone/>
            </a:pPr>
            <a:r>
              <a:rPr lang="lt-LT" sz="3100" dirty="0" smtClean="0">
                <a:latin typeface="Times New Roman" pitchFamily="18" charset="0"/>
                <a:cs typeface="Times New Roman" pitchFamily="18" charset="0"/>
              </a:rPr>
              <a:t> Visi susirinkusieji nuliūdo ir nusiminė. </a:t>
            </a:r>
          </a:p>
          <a:p>
            <a:endParaRPr lang="lt-LT" dirty="0"/>
          </a:p>
        </p:txBody>
      </p:sp>
      <p:sp>
        <p:nvSpPr>
          <p:cNvPr id="5"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17411" name="Picture 3" descr="C:\Documents and Settings\Antanas\Desktop\vv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3789040"/>
            <a:ext cx="5080916" cy="2576462"/>
          </a:xfrm>
          <a:prstGeom prst="rect">
            <a:avLst/>
          </a:prstGeom>
          <a:noFill/>
          <a:ln w="76200">
            <a:solidFill>
              <a:schemeClr val="accent1"/>
            </a:solidFill>
          </a:ln>
          <a:extLst>
            <a:ext uri="{909E8E84-426E-40DD-AFC4-6F175D3DCCD1}">
              <a14:hiddenFill xmlns:a14="http://schemas.microsoft.com/office/drawing/2010/main">
                <a:solidFill>
                  <a:srgbClr val="FFFFFF"/>
                </a:solidFill>
              </a14:hiddenFill>
            </a:ext>
          </a:extLst>
        </p:spPr>
      </p:pic>
      <p:pic>
        <p:nvPicPr>
          <p:cNvPr id="23554" name="Picture 2" descr="C:\Documents and Settings\Antanas\Desktop\maha_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988840"/>
            <a:ext cx="3168352" cy="316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5755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211960" y="1600201"/>
            <a:ext cx="4608512" cy="4133056"/>
          </a:xfrm>
          <a:solidFill>
            <a:schemeClr val="bg1"/>
          </a:solidFill>
          <a:ln w="76200">
            <a:solidFill>
              <a:schemeClr val="accent1"/>
            </a:solidFill>
          </a:ln>
        </p:spPr>
        <p:txBody>
          <a:bodyPr>
            <a:normAutofit fontScale="85000" lnSpcReduction="20000"/>
          </a:bodyPr>
          <a:lstStyle/>
          <a:p>
            <a:pPr marL="0" indent="357188" algn="just">
              <a:buNone/>
            </a:pPr>
            <a:r>
              <a:rPr lang="lt-LT" dirty="0">
                <a:latin typeface="Times New Roman" pitchFamily="18" charset="0"/>
                <a:cs typeface="Times New Roman" pitchFamily="18" charset="0"/>
              </a:rPr>
              <a:t>Tada iš miestiečių minios išėjo Ardžuna, puikiausias iš visų Pandavų, labiausiai patyręs valdyti ginklą. Vietoje žėrinčių valdovo šarvų jis buvo apsivilkęs antilopės kailiu, kaip ir dera atsiskyrėliui brahmanui. Pagarbiai sudėjęs rankas, jis nusilenkė Draupadės tėvui, visiems brahmanams, visiems kariams aikštėje ir pasuko prie pakylos.</a:t>
            </a:r>
          </a:p>
          <a:p>
            <a:endParaRPr lang="lt-LT" dirty="0"/>
          </a:p>
        </p:txBody>
      </p:sp>
      <p:sp>
        <p:nvSpPr>
          <p:cNvPr id="5"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24578" name="Picture 2" descr="C:\Documents and Settings\Antanas\Desktop\maha_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5" y="1178749"/>
            <a:ext cx="3312369" cy="5202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9483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79388" y="260350"/>
            <a:ext cx="8713787" cy="1008410"/>
          </a:xfrm>
          <a:solidFill>
            <a:schemeClr val="bg1"/>
          </a:solidFill>
          <a:ln w="76200">
            <a:solidFill>
              <a:schemeClr val="accent1">
                <a:lumMod val="75000"/>
              </a:schemeClr>
            </a:solidFill>
          </a:ln>
        </p:spPr>
        <p:txBody>
          <a:bodyPr>
            <a:normAutofit fontScale="90000"/>
          </a:bodyPr>
          <a:lstStyle/>
          <a:p>
            <a:pPr algn="just" eaLnBrk="1" hangingPunct="1">
              <a:defRPr/>
            </a:pPr>
            <a:r>
              <a:rPr lang="lt-LT" sz="2800" b="1" dirty="0" smtClean="0">
                <a:latin typeface="Times New Roman" pitchFamily="18" charset="0"/>
              </a:rPr>
              <a:t>Ardžuna, trečiasis Pandavų šeimos sūnus, dalyvauja varžybose dėl Draupadės rankos. Čia jis vaizduojamas kaip brahmanas. </a:t>
            </a:r>
          </a:p>
        </p:txBody>
      </p:sp>
      <p:pic>
        <p:nvPicPr>
          <p:cNvPr id="25602" name="Picture 2" descr="C:\Documents and Settings\Antanas\Desktop\maha_3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19" y="1556792"/>
            <a:ext cx="4275001" cy="345638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C:\Documents and Settings\Antanas\Desktop\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3605" y="1556792"/>
            <a:ext cx="4230765"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317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779912" y="1052736"/>
            <a:ext cx="5152924" cy="5544616"/>
          </a:xfrm>
          <a:solidFill>
            <a:schemeClr val="bg1"/>
          </a:solidFill>
          <a:ln w="76200">
            <a:solidFill>
              <a:schemeClr val="accent1">
                <a:lumMod val="75000"/>
              </a:schemeClr>
            </a:solidFill>
          </a:ln>
        </p:spPr>
        <p:txBody>
          <a:bodyPr>
            <a:normAutofit fontScale="77500" lnSpcReduction="20000"/>
          </a:bodyPr>
          <a:lstStyle/>
          <a:p>
            <a:pPr marL="0" indent="0" algn="just">
              <a:buNone/>
            </a:pPr>
            <a:r>
              <a:rPr lang="en-US" dirty="0">
                <a:latin typeface="Times New Roman" pitchFamily="18" charset="0"/>
                <a:cs typeface="Times New Roman" pitchFamily="18" charset="0"/>
              </a:rPr>
              <a:t>-</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Kas šitas akiplėša? Kur jis eina? </a:t>
            </a:r>
            <a:r>
              <a:rPr lang="en-US" dirty="0" smtClean="0">
                <a:latin typeface="Times New Roman" pitchFamily="18" charset="0"/>
                <a:cs typeface="Times New Roman" pitchFamily="18" charset="0"/>
              </a:rPr>
              <a:t>-</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ėmė šūkauti jaunikiai.</a:t>
            </a:r>
          </a:p>
          <a:p>
            <a:pPr marL="0" indent="0" algn="just">
              <a:buNone/>
            </a:pPr>
            <a:r>
              <a:rPr lang="en-US" dirty="0">
                <a:latin typeface="Times New Roman" pitchFamily="18" charset="0"/>
                <a:cs typeface="Times New Roman" pitchFamily="18" charset="0"/>
              </a:rPr>
              <a:t>-</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Kaip šitas elgeta brahmanas drįsta varžytis su mumis, karžygių karžygiais? </a:t>
            </a:r>
            <a:r>
              <a:rPr lang="en-US" dirty="0" smtClean="0">
                <a:latin typeface="Times New Roman" pitchFamily="18" charset="0"/>
                <a:cs typeface="Times New Roman" pitchFamily="18" charset="0"/>
              </a:rPr>
              <a:t>-</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garsiau už visus šaukė Durjodhana. </a:t>
            </a:r>
            <a:r>
              <a:rPr lang="en-US" dirty="0" smtClean="0">
                <a:latin typeface="Times New Roman" pitchFamily="18" charset="0"/>
                <a:cs typeface="Times New Roman" pitchFamily="18" charset="0"/>
              </a:rPr>
              <a:t>-</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Jam dera tiesti ranką išmaldos, o ne prie ginklo.</a:t>
            </a:r>
          </a:p>
          <a:p>
            <a:pPr marL="0" indent="0" algn="just">
              <a:buNone/>
            </a:pPr>
            <a:r>
              <a:rPr lang="lt-LT" dirty="0">
                <a:latin typeface="Times New Roman" pitchFamily="18" charset="0"/>
                <a:cs typeface="Times New Roman" pitchFamily="18" charset="0"/>
              </a:rPr>
              <a:t>Netoliese stovėję brahmanai irgi šnekėjo:</a:t>
            </a:r>
          </a:p>
          <a:p>
            <a:pPr marL="0" indent="0" algn="just">
              <a:buNone/>
            </a:pPr>
            <a:r>
              <a:rPr lang="en-US" dirty="0">
                <a:latin typeface="Times New Roman" pitchFamily="18" charset="0"/>
                <a:cs typeface="Times New Roman" pitchFamily="18" charset="0"/>
              </a:rPr>
              <a:t>-</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0, jis užtrauks nešlovę visiems brahmanams. Mūsų darbas </a:t>
            </a:r>
            <a:r>
              <a:rPr lang="en-US" dirty="0" smtClean="0">
                <a:latin typeface="Times New Roman" pitchFamily="18" charset="0"/>
                <a:cs typeface="Times New Roman" pitchFamily="18" charset="0"/>
              </a:rPr>
              <a:t>-</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malda ir aukų atnašavimas dievams. Kodėl tas karo mokslų neišmanantis jaunikaitis imasi ne savo darbo? Reikia sulaikyti jį. Negalima jo leisti prie lanko.</a:t>
            </a:r>
          </a:p>
          <a:p>
            <a:endParaRPr lang="lt-LT" dirty="0"/>
          </a:p>
        </p:txBody>
      </p:sp>
      <p:sp>
        <p:nvSpPr>
          <p:cNvPr id="4"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dirty="0"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1412776"/>
            <a:ext cx="3141288" cy="4680520"/>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56823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131840" y="1101513"/>
            <a:ext cx="2792485" cy="4032543"/>
          </a:xfrm>
          <a:solidFill>
            <a:schemeClr val="bg1"/>
          </a:solidFill>
          <a:ln w="76200">
            <a:solidFill>
              <a:schemeClr val="accent1">
                <a:lumMod val="75000"/>
              </a:schemeClr>
            </a:solidFill>
          </a:ln>
        </p:spPr>
        <p:txBody>
          <a:bodyPr>
            <a:normAutofit fontScale="85000" lnSpcReduction="20000"/>
          </a:bodyPr>
          <a:lstStyle/>
          <a:p>
            <a:pPr marL="0" indent="357188" algn="just">
              <a:buNone/>
            </a:pPr>
            <a:r>
              <a:rPr lang="lt-LT" sz="2800" dirty="0" smtClean="0">
                <a:latin typeface="Times New Roman" pitchFamily="18" charset="0"/>
                <a:cs typeface="Times New Roman" pitchFamily="18" charset="0"/>
              </a:rPr>
              <a:t>Kol visi ginčijosi, Ardžuna, neklausydamas jų žodžių, ryžtingai priėjo prie lanko, pasilenkė prie jo tarsi jauno žydinčio medžio šaka, be vargo įtempė templę, paleido į taikinį penkias strėles ir nė vienos neprašovė pro šalį.</a:t>
            </a:r>
          </a:p>
          <a:p>
            <a:pPr marL="0" indent="0" algn="just">
              <a:buNone/>
            </a:pPr>
            <a:endParaRPr lang="lt-LT" sz="2800" dirty="0">
              <a:latin typeface="Times New Roman" pitchFamily="18" charset="0"/>
              <a:cs typeface="Times New Roman" pitchFamily="18" charset="0"/>
            </a:endParaRPr>
          </a:p>
        </p:txBody>
      </p:sp>
      <p:sp>
        <p:nvSpPr>
          <p:cNvPr id="5"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dirty="0"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2437" y="1116664"/>
            <a:ext cx="2780918" cy="4002241"/>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150387"/>
            <a:ext cx="2780348" cy="3934797"/>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2892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23528" y="274638"/>
            <a:ext cx="8640960" cy="850106"/>
          </a:xfrm>
          <a:solidFill>
            <a:schemeClr val="bg1">
              <a:lumMod val="95000"/>
            </a:schemeClr>
          </a:solidFill>
          <a:ln w="76200">
            <a:solidFill>
              <a:schemeClr val="accent1">
                <a:lumMod val="75000"/>
              </a:schemeClr>
            </a:solidFill>
          </a:ln>
        </p:spPr>
        <p:txBody>
          <a:bodyPr>
            <a:noAutofit/>
          </a:bodyPr>
          <a:lstStyle/>
          <a:p>
            <a:r>
              <a:rPr lang="lt-LT" sz="2800" b="1" dirty="0">
                <a:latin typeface="Times New Roman" pitchFamily="18" charset="0"/>
                <a:cs typeface="Times New Roman" pitchFamily="18" charset="0"/>
              </a:rPr>
              <a:t>Ardžuna, trečiasis Pandavų šeimos sūnus, dalyvauja varžybose dėl Draupadės rankos. </a:t>
            </a:r>
          </a:p>
        </p:txBody>
      </p:sp>
      <p:pic>
        <p:nvPicPr>
          <p:cNvPr id="26626" name="Picture 2" descr="C:\Documents and Settings\Antanas\Desktop\maha_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323602"/>
            <a:ext cx="3869916" cy="5184577"/>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Documents and Settings\Antanas\Desktop\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1348935"/>
            <a:ext cx="4053692" cy="5159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3135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ntraštė 1"/>
          <p:cNvSpPr>
            <a:spLocks noGrp="1"/>
          </p:cNvSpPr>
          <p:nvPr>
            <p:ph type="title"/>
          </p:nvPr>
        </p:nvSpPr>
        <p:spPr>
          <a:xfrm>
            <a:off x="323528" y="274638"/>
            <a:ext cx="8640960" cy="850106"/>
          </a:xfrm>
          <a:solidFill>
            <a:schemeClr val="bg1">
              <a:lumMod val="95000"/>
            </a:schemeClr>
          </a:solidFill>
          <a:ln w="76200">
            <a:solidFill>
              <a:schemeClr val="accent1">
                <a:lumMod val="75000"/>
              </a:schemeClr>
            </a:solidFill>
          </a:ln>
        </p:spPr>
        <p:txBody>
          <a:bodyPr>
            <a:noAutofit/>
          </a:bodyPr>
          <a:lstStyle/>
          <a:p>
            <a:r>
              <a:rPr lang="lt-LT" sz="2800" b="1" dirty="0">
                <a:latin typeface="Times New Roman" pitchFamily="18" charset="0"/>
                <a:cs typeface="Times New Roman" pitchFamily="18" charset="0"/>
              </a:rPr>
              <a:t>Ardžuna, trečiasis Pandavų šeimos sūnus, dalyvauja varžybose dėl Draupadės rankos. </a:t>
            </a:r>
          </a:p>
        </p:txBody>
      </p:sp>
      <p:pic>
        <p:nvPicPr>
          <p:cNvPr id="27650" name="Picture 2" descr="C:\Documents and Settings\Antanas\Desktop\maha_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729" y="1628800"/>
            <a:ext cx="3681654" cy="4320480"/>
          </a:xfrm>
          <a:prstGeom prst="rect">
            <a:avLst/>
          </a:prstGeom>
          <a:noFill/>
          <a:ln w="76200">
            <a:solidFill>
              <a:schemeClr val="accent1"/>
            </a:solidFill>
          </a:ln>
          <a:extLst>
            <a:ext uri="{909E8E84-426E-40DD-AFC4-6F175D3DCCD1}">
              <a14:hiddenFill xmlns:a14="http://schemas.microsoft.com/office/drawing/2010/main">
                <a:solidFill>
                  <a:srgbClr val="FFFFFF"/>
                </a:solidFill>
              </a14:hiddenFill>
            </a:ext>
          </a:extLst>
        </p:spPr>
      </p:pic>
      <p:pic>
        <p:nvPicPr>
          <p:cNvPr id="6146" name="Picture 2" descr="C:\Documents and Settings\Antanas\Desktop\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492896"/>
            <a:ext cx="3904048" cy="2880320"/>
          </a:xfrm>
          <a:prstGeom prst="rect">
            <a:avLst/>
          </a:prstGeom>
          <a:noFill/>
          <a:ln w="76200">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17195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79388" y="115888"/>
            <a:ext cx="8785225" cy="504825"/>
          </a:xfrm>
          <a:solidFill>
            <a:schemeClr val="bg1">
              <a:lumMod val="95000"/>
            </a:schemeClr>
          </a:solidFill>
          <a:ln w="57150">
            <a:solidFill>
              <a:srgbClr val="0070C0"/>
            </a:solidFill>
          </a:ln>
        </p:spPr>
        <p:txBody>
          <a:bodyPr/>
          <a:lstStyle/>
          <a:p>
            <a:pPr eaLnBrk="1" hangingPunct="1">
              <a:defRPr/>
            </a:pPr>
            <a:r>
              <a:rPr lang="lt-LT" sz="2400" b="1" dirty="0" smtClean="0">
                <a:latin typeface="Times New Roman" pitchFamily="18" charset="0"/>
              </a:rPr>
              <a:t>Vyrai kovoja dėl Draupadės rankos (piršlybų varžytuvės)</a:t>
            </a:r>
          </a:p>
        </p:txBody>
      </p:sp>
      <p:sp>
        <p:nvSpPr>
          <p:cNvPr id="11267" name="Rectangle 3"/>
          <p:cNvSpPr>
            <a:spLocks noGrp="1" noChangeArrowheads="1"/>
          </p:cNvSpPr>
          <p:nvPr>
            <p:ph type="body" idx="1"/>
          </p:nvPr>
        </p:nvSpPr>
        <p:spPr>
          <a:xfrm>
            <a:off x="250825" y="5734050"/>
            <a:ext cx="8642350" cy="935038"/>
          </a:xfrm>
          <a:solidFill>
            <a:schemeClr val="bg1"/>
          </a:solidFill>
          <a:ln w="76200">
            <a:solidFill>
              <a:srgbClr val="0070C0"/>
            </a:solidFill>
          </a:ln>
        </p:spPr>
        <p:txBody>
          <a:bodyPr/>
          <a:lstStyle/>
          <a:p>
            <a:pPr marL="0" indent="361950" algn="just" eaLnBrk="1" hangingPunct="1">
              <a:lnSpc>
                <a:spcPct val="80000"/>
              </a:lnSpc>
              <a:buFontTx/>
              <a:buNone/>
              <a:defRPr/>
            </a:pPr>
            <a:r>
              <a:rPr lang="lt-LT" sz="2200" b="1" dirty="0" smtClean="0">
                <a:latin typeface="Times New Roman" pitchFamily="18" charset="0"/>
              </a:rPr>
              <a:t>Krišna labai norėjo, kad  gražuolę Draupadę vestų Ardžuna. Ji  sakė, kad sutiks tekėti už to, kuris pataikys į akį auksinei žuviai, besisukančiai ant rato žmonėms virš galvų</a:t>
            </a:r>
            <a:endParaRPr lang="en-US" sz="2200" b="1" dirty="0" smtClean="0">
              <a:latin typeface="Times New Roman" pitchFamily="18" charset="0"/>
            </a:endParaRPr>
          </a:p>
        </p:txBody>
      </p:sp>
      <p:pic>
        <p:nvPicPr>
          <p:cNvPr id="307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3922" y="1052735"/>
            <a:ext cx="5371221" cy="4248471"/>
          </a:xfrm>
          <a:prstGeom prst="rect">
            <a:avLst/>
          </a:prstGeom>
          <a:noFill/>
          <a:ln w="76200">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240" y="1018884"/>
            <a:ext cx="2777972" cy="4282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95402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716463" y="549275"/>
            <a:ext cx="4176712" cy="2159645"/>
          </a:xfrm>
          <a:solidFill>
            <a:schemeClr val="bg1">
              <a:lumMod val="95000"/>
            </a:schemeClr>
          </a:solidFill>
          <a:ln w="76200">
            <a:solidFill>
              <a:srgbClr val="0070C0"/>
            </a:solidFill>
          </a:ln>
        </p:spPr>
        <p:txBody>
          <a:bodyPr>
            <a:normAutofit/>
          </a:bodyPr>
          <a:lstStyle/>
          <a:p>
            <a:pPr eaLnBrk="1" hangingPunct="1">
              <a:defRPr/>
            </a:pPr>
            <a:r>
              <a:rPr lang="lt-LT" sz="2800" b="1" dirty="0" smtClean="0">
                <a:latin typeface="Times New Roman" pitchFamily="18" charset="0"/>
              </a:rPr>
              <a:t>Varžybos dėl Draupadės rankos. Ardžuna laimėjo varžybas.</a:t>
            </a:r>
          </a:p>
        </p:txBody>
      </p:sp>
      <p:sp>
        <p:nvSpPr>
          <p:cNvPr id="10244" name="Rectangle 4"/>
          <p:cNvSpPr>
            <a:spLocks noChangeArrowheads="1"/>
          </p:cNvSpPr>
          <p:nvPr/>
        </p:nvSpPr>
        <p:spPr bwMode="auto">
          <a:xfrm>
            <a:off x="4764088" y="5229225"/>
            <a:ext cx="4176712" cy="457200"/>
          </a:xfrm>
          <a:prstGeom prst="rect">
            <a:avLst/>
          </a:prstGeom>
          <a:solidFill>
            <a:schemeClr val="bg1"/>
          </a:solidFill>
          <a:ln w="76200">
            <a:solidFill>
              <a:srgbClr val="0070C0"/>
            </a:solidFill>
          </a:ln>
          <a:effectLst/>
        </p:spPr>
        <p:txBody>
          <a:bodyPr anchor="ctr">
            <a:spAutoFit/>
          </a:bodyPr>
          <a:lstStyle/>
          <a:p>
            <a:pPr algn="ctr">
              <a:defRPr/>
            </a:pPr>
            <a:r>
              <a:rPr lang="lt-LT" sz="2400" b="1" dirty="0">
                <a:latin typeface="Times New Roman" pitchFamily="18" charset="0"/>
              </a:rPr>
              <a:t>Ardžuna perveria žuvies akį</a:t>
            </a:r>
          </a:p>
        </p:txBody>
      </p:sp>
      <p:pic>
        <p:nvPicPr>
          <p:cNvPr id="28674" name="Picture 2" descr="C:\Documents and Settings\Antanas\Desktop\maha_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04664"/>
            <a:ext cx="4041040" cy="5976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34876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8087" y="1346036"/>
            <a:ext cx="2995761" cy="4603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Antraštė 1"/>
          <p:cNvSpPr>
            <a:spLocks noGrp="1"/>
          </p:cNvSpPr>
          <p:nvPr>
            <p:ph type="title"/>
          </p:nvPr>
        </p:nvSpPr>
        <p:spPr>
          <a:xfrm>
            <a:off x="251520" y="274638"/>
            <a:ext cx="8712968" cy="850106"/>
          </a:xfrm>
          <a:solidFill>
            <a:schemeClr val="bg1">
              <a:lumMod val="95000"/>
            </a:schemeClr>
          </a:solidFill>
          <a:ln w="76200">
            <a:solidFill>
              <a:schemeClr val="accent1">
                <a:lumMod val="75000"/>
              </a:schemeClr>
            </a:solidFill>
          </a:ln>
        </p:spPr>
        <p:txBody>
          <a:bodyPr>
            <a:noAutofit/>
          </a:bodyPr>
          <a:lstStyle/>
          <a:p>
            <a:r>
              <a:rPr lang="lt-LT" sz="2800" b="1" dirty="0" smtClean="0">
                <a:latin typeface="Times New Roman" pitchFamily="18" charset="0"/>
                <a:cs typeface="Times New Roman" pitchFamily="18" charset="0"/>
              </a:rPr>
              <a:t>Ardžuna dalyvauja varžybose dėl Draupadės rankos ir laimi</a:t>
            </a:r>
            <a:endParaRPr lang="lt-LT" sz="2800" b="1" dirty="0">
              <a:latin typeface="Times New Roman" pitchFamily="18" charset="0"/>
              <a:cs typeface="Times New Roman" pitchFamily="18" charset="0"/>
            </a:endParaRPr>
          </a:p>
        </p:txBody>
      </p:sp>
      <p:pic>
        <p:nvPicPr>
          <p:cNvPr id="29698" name="Picture 2" descr="C:\Documents and Settings\Antanas\Desktop\maha_4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1628800"/>
            <a:ext cx="5312694" cy="4104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1178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56173" y="1916832"/>
            <a:ext cx="4104456" cy="3096344"/>
          </a:xfrm>
          <a:solidFill>
            <a:schemeClr val="bg1"/>
          </a:solidFill>
          <a:ln w="76200">
            <a:solidFill>
              <a:schemeClr val="accent1"/>
            </a:solidFill>
          </a:ln>
        </p:spPr>
        <p:txBody>
          <a:bodyPr>
            <a:normAutofit/>
          </a:bodyPr>
          <a:lstStyle/>
          <a:p>
            <a:pPr marL="0" indent="0" algn="just">
              <a:buNone/>
            </a:pPr>
            <a:r>
              <a:rPr lang="lt-LT" sz="2800" dirty="0">
                <a:latin typeface="Times New Roman" pitchFamily="18" charset="0"/>
                <a:cs typeface="Times New Roman" pitchFamily="18" charset="0"/>
              </a:rPr>
              <a:t>Žemė ėmė siūbuoti nuo sklindančių po visą aikštę džiugių šauksmų. Net debesys pratrūko iš džiaugsmo ir pabėrė į žemę žiedų lietų. Žmonių džiūgavimui nebuvo ribų. </a:t>
            </a:r>
          </a:p>
        </p:txBody>
      </p:sp>
      <p:sp>
        <p:nvSpPr>
          <p:cNvPr id="5"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dirty="0"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30722" name="Picture 2" descr="C:\Documents and Settings\Antanas\Desktop\maha_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052736"/>
            <a:ext cx="3906434" cy="504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60023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4" descr="Clipboard01"/>
          <p:cNvPicPr>
            <a:picLocks noChangeAspect="1" noChangeArrowheads="1"/>
          </p:cNvPicPr>
          <p:nvPr/>
        </p:nvPicPr>
        <p:blipFill>
          <a:blip r:embed="rId2"/>
          <a:srcRect/>
          <a:stretch>
            <a:fillRect/>
          </a:stretch>
        </p:blipFill>
        <p:spPr bwMode="auto">
          <a:xfrm>
            <a:off x="395536" y="2443358"/>
            <a:ext cx="4991096" cy="3240360"/>
          </a:xfrm>
          <a:prstGeom prst="rect">
            <a:avLst/>
          </a:prstGeom>
          <a:solidFill>
            <a:schemeClr val="accent3"/>
          </a:solidFill>
          <a:ln w="76200">
            <a:solidFill>
              <a:schemeClr val="tx2"/>
            </a:solidFill>
          </a:ln>
        </p:spPr>
      </p:pic>
      <p:sp>
        <p:nvSpPr>
          <p:cNvPr id="6" name="Turinio vietos rezervavimo ženklas 2"/>
          <p:cNvSpPr>
            <a:spLocks noGrp="1"/>
          </p:cNvSpPr>
          <p:nvPr>
            <p:ph idx="1"/>
          </p:nvPr>
        </p:nvSpPr>
        <p:spPr>
          <a:xfrm>
            <a:off x="261058" y="204764"/>
            <a:ext cx="8750472" cy="1308124"/>
          </a:xfrm>
          <a:solidFill>
            <a:schemeClr val="bg1">
              <a:lumMod val="95000"/>
            </a:schemeClr>
          </a:solidFill>
          <a:ln w="76200">
            <a:solidFill>
              <a:schemeClr val="accent1">
                <a:lumMod val="75000"/>
              </a:schemeClr>
            </a:solidFill>
          </a:ln>
        </p:spPr>
        <p:txBody>
          <a:bodyPr>
            <a:normAutofit fontScale="92500" lnSpcReduction="20000"/>
          </a:bodyPr>
          <a:lstStyle/>
          <a:p>
            <a:pPr marL="0" indent="357188" algn="just">
              <a:buNone/>
            </a:pPr>
            <a:r>
              <a:rPr lang="lt-LT" dirty="0" smtClean="0">
                <a:latin typeface="Times New Roman" pitchFamily="18" charset="0"/>
                <a:cs typeface="Times New Roman" pitchFamily="18" charset="0"/>
              </a:rPr>
              <a:t>Draupadė papuošė Ardžuną pergalės girlianda, ir jis nuėjo prie brolių ir motinos, vesdamasis tą garbingose karo varžybose laimėtą nepaprastą gražuolę.</a:t>
            </a:r>
            <a:endParaRPr lang="lt-LT" dirty="0">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4279" y="2443358"/>
            <a:ext cx="3218268" cy="3359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50955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347864" y="980728"/>
            <a:ext cx="5544615" cy="2592288"/>
          </a:xfrm>
          <a:solidFill>
            <a:schemeClr val="bg1"/>
          </a:solidFill>
          <a:ln w="76200">
            <a:solidFill>
              <a:schemeClr val="accent1">
                <a:lumMod val="75000"/>
              </a:schemeClr>
            </a:solidFill>
          </a:ln>
        </p:spPr>
        <p:txBody>
          <a:bodyPr>
            <a:normAutofit fontScale="62500" lnSpcReduction="20000"/>
          </a:bodyPr>
          <a:lstStyle/>
          <a:p>
            <a:pPr marL="0" indent="357188" algn="just">
              <a:buNone/>
            </a:pPr>
            <a:r>
              <a:rPr lang="lt-LT" sz="3300" dirty="0" smtClean="0">
                <a:latin typeface="Times New Roman" pitchFamily="18" charset="0"/>
                <a:cs typeface="Times New Roman" pitchFamily="18" charset="0"/>
              </a:rPr>
              <a:t>Įsižeidę kariai pašoko ir, piktai šūkaudami, ėmė mosikuoti ginklais:</a:t>
            </a:r>
          </a:p>
          <a:p>
            <a:pPr marL="0" indent="0" algn="just">
              <a:buNone/>
            </a:pPr>
            <a:r>
              <a:rPr lang="lt-LT" sz="3300" dirty="0" smtClean="0">
                <a:latin typeface="Times New Roman" pitchFamily="18" charset="0"/>
                <a:cs typeface="Times New Roman" pitchFamily="18" charset="0"/>
              </a:rPr>
              <a:t>-	Gal mus sukvietė čionai, kad pasityčiotų? Pagal valdovų ir karių įstatymus, brahmanas neturi teisės varžytis su mumis. Reikia nužudyti senąjį valdovą, kam atidavė jam dukterį. Jis sulaužė protėvių įstatymus ir mus mirtinai įžeidė. Mirtis jam, mirtis! 0 gražuolę įmesime į ugnį, jeigu nenori pasirinkti nė vieno iš mūsų.</a:t>
            </a:r>
          </a:p>
          <a:p>
            <a:endParaRPr lang="lt-LT"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3726609"/>
            <a:ext cx="3600400" cy="2818599"/>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dirty="0"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23556" name="Picture 4" descr="C:\Documents and Settings\Antanas\Desktop\qqw_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182" y="980728"/>
            <a:ext cx="2916570" cy="3903239"/>
          </a:xfrm>
          <a:prstGeom prst="rect">
            <a:avLst/>
          </a:prstGeom>
          <a:noFill/>
          <a:ln w="76200">
            <a:solidFill>
              <a:schemeClr val="accent1">
                <a:lumMod val="7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52104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076056" y="1556792"/>
            <a:ext cx="3744416" cy="3744416"/>
          </a:xfrm>
          <a:solidFill>
            <a:schemeClr val="bg1"/>
          </a:solidFill>
          <a:ln w="76200">
            <a:solidFill>
              <a:schemeClr val="accent1">
                <a:lumMod val="75000"/>
              </a:schemeClr>
            </a:solidFill>
          </a:ln>
        </p:spPr>
        <p:txBody>
          <a:bodyPr>
            <a:normAutofit fontScale="92500"/>
          </a:bodyPr>
          <a:lstStyle/>
          <a:p>
            <a:pPr marL="0" indent="0" algn="just">
              <a:buNone/>
            </a:pPr>
            <a:r>
              <a:rPr lang="lt-LT" sz="2800" dirty="0">
                <a:latin typeface="Times New Roman" pitchFamily="18" charset="0"/>
                <a:cs typeface="Times New Roman" pitchFamily="18" charset="0"/>
              </a:rPr>
              <a:t>Piktai šūkaudami ir mosikuodami ginklais, jaunikiai žengė prie senojo valdovo sosto. Išsigandę dvariškiai ėmė trauktis atgal ir slėptis už vienas kito. Nebuvo kam stoti į mūšį ir sulaikyti įtūžusių ir smarkių karalaičių. </a:t>
            </a:r>
          </a:p>
        </p:txBody>
      </p:sp>
      <p:sp>
        <p:nvSpPr>
          <p:cNvPr id="5"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dirty="0"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32770" name="Picture 2" descr="C:\Documents and Settings\Antanas\Desktop\maha_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052736"/>
            <a:ext cx="3963098" cy="5112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47372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79511" y="4869160"/>
            <a:ext cx="8753325" cy="1646271"/>
          </a:xfrm>
          <a:solidFill>
            <a:schemeClr val="bg1"/>
          </a:solidFill>
          <a:ln w="76200">
            <a:solidFill>
              <a:schemeClr val="accent1">
                <a:lumMod val="75000"/>
              </a:schemeClr>
            </a:solidFill>
          </a:ln>
        </p:spPr>
        <p:txBody>
          <a:bodyPr>
            <a:normAutofit fontScale="92500" lnSpcReduction="20000"/>
          </a:bodyPr>
          <a:lstStyle/>
          <a:p>
            <a:pPr marL="0" indent="363538" algn="just">
              <a:buNone/>
            </a:pPr>
            <a:r>
              <a:rPr lang="lt-LT" sz="2600" dirty="0">
                <a:latin typeface="Times New Roman" pitchFamily="18" charset="0"/>
                <a:cs typeface="Times New Roman" pitchFamily="18" charset="0"/>
              </a:rPr>
              <a:t>Bet staiga tarsi perdūkę liūtai kelią jiems pastojo narsieji Ardžuna ir Bhymasena. Ardžuna čiupo savo lanką, o Bhymasena išrovė iš žemės didžiulį medį ir, viena ranka apgenėjęs šakas, kita ėmė sukti jį virš galvos lyg kokį šapelį. Išvydę tokią narsą ir jėgą, jaunikiai sustojo, nežinodami, ko griebtis.</a:t>
            </a:r>
          </a:p>
          <a:p>
            <a:endParaRPr lang="lt-L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4307" y="1047777"/>
            <a:ext cx="3255842" cy="3588121"/>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dirty="0"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047778"/>
            <a:ext cx="3456384" cy="3592876"/>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90318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79709" y="1556792"/>
            <a:ext cx="4176464" cy="4464496"/>
          </a:xfrm>
          <a:solidFill>
            <a:schemeClr val="bg1"/>
          </a:solidFill>
          <a:ln w="76200">
            <a:solidFill>
              <a:schemeClr val="accent1">
                <a:lumMod val="75000"/>
              </a:schemeClr>
            </a:solidFill>
          </a:ln>
        </p:spPr>
        <p:txBody>
          <a:bodyPr>
            <a:normAutofit/>
          </a:bodyPr>
          <a:lstStyle/>
          <a:p>
            <a:pPr marL="0" indent="0" algn="just">
              <a:buNone/>
            </a:pPr>
            <a:r>
              <a:rPr lang="lt-LT" sz="2400" dirty="0" smtClean="0">
                <a:latin typeface="Times New Roman" pitchFamily="18" charset="0"/>
                <a:cs typeface="Times New Roman" pitchFamily="18" charset="0"/>
              </a:rPr>
              <a:t>- Ne, čia ne brahmanai, čia ne atsiskyrėliai! – sušuko vienas jų.</a:t>
            </a:r>
          </a:p>
          <a:p>
            <a:pPr marL="0" indent="0" algn="just">
              <a:buNone/>
            </a:pPr>
            <a:r>
              <a:rPr lang="lt-LT" sz="2400" dirty="0" smtClean="0">
                <a:latin typeface="Times New Roman" pitchFamily="18" charset="0"/>
                <a:cs typeface="Times New Roman" pitchFamily="18" charset="0"/>
              </a:rPr>
              <a:t>- Taip, po antilopių kailiais nuo mūsų žvilgsnių slepiasi galingi karių kūnai! - riktelėjo kitas.</a:t>
            </a:r>
          </a:p>
          <a:p>
            <a:pPr marL="0" indent="0" algn="just">
              <a:buNone/>
            </a:pPr>
            <a:r>
              <a:rPr lang="lt-LT" sz="2400" dirty="0" smtClean="0">
                <a:latin typeface="Times New Roman" pitchFamily="18" charset="0"/>
                <a:cs typeface="Times New Roman" pitchFamily="18" charset="0"/>
              </a:rPr>
              <a:t>- Bet kas jie, šitie narsūs karžygiai? - klausė trečias.</a:t>
            </a:r>
          </a:p>
          <a:p>
            <a:pPr marL="0" indent="0" algn="just">
              <a:buNone/>
            </a:pPr>
            <a:r>
              <a:rPr lang="lt-LT" sz="2400" dirty="0" smtClean="0">
                <a:latin typeface="Times New Roman" pitchFamily="18" charset="0"/>
                <a:cs typeface="Times New Roman" pitchFamily="18" charset="0"/>
              </a:rPr>
              <a:t>- Jeigu jie kariai, tai ne įžeidimas, kad vienas jų nurungė mus, - prašneko ketvirtas.</a:t>
            </a:r>
          </a:p>
          <a:p>
            <a:endParaRPr lang="lt-LT" sz="2400" dirty="0">
              <a:latin typeface="Times New Roman" pitchFamily="18" charset="0"/>
              <a:cs typeface="Times New Roman" pitchFamily="18" charset="0"/>
            </a:endParaRPr>
          </a:p>
        </p:txBody>
      </p:sp>
      <p:sp>
        <p:nvSpPr>
          <p:cNvPr id="6"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dirty="0"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1372" y="1052736"/>
            <a:ext cx="4106081" cy="5472608"/>
          </a:xfrm>
          <a:prstGeom prst="rect">
            <a:avLst/>
          </a:prstGeom>
          <a:noFill/>
          <a:ln w="762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6454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788024" y="1196752"/>
            <a:ext cx="3384376" cy="4932548"/>
          </a:xfrm>
          <a:solidFill>
            <a:schemeClr val="bg1"/>
          </a:solidFill>
          <a:ln w="76200">
            <a:solidFill>
              <a:schemeClr val="accent1"/>
            </a:solidFill>
          </a:ln>
        </p:spPr>
        <p:txBody>
          <a:bodyPr>
            <a:normAutofit fontScale="85000" lnSpcReduction="20000"/>
          </a:bodyPr>
          <a:lstStyle/>
          <a:p>
            <a:pPr marL="0" indent="0" algn="just">
              <a:buNone/>
            </a:pPr>
            <a:r>
              <a:rPr lang="lt-LT" dirty="0">
                <a:latin typeface="Times New Roman" pitchFamily="18" charset="0"/>
                <a:cs typeface="Times New Roman" pitchFamily="18" charset="0"/>
              </a:rPr>
              <a:t>Karalaičiai pasitraukė ir sužavėti ėmė liaupsinti Ardžunos žygdarbį. 0 kai jo motina, šviesiausioji Kuntė, pamatė Draupadę, jai pasirodė, kad priešais ją stovi pati aušros deivė. Ir ji tarė savo sūnums:</a:t>
            </a:r>
          </a:p>
          <a:p>
            <a:pPr marL="0" indent="0" algn="just">
              <a:buNone/>
            </a:pPr>
            <a:r>
              <a:rPr lang="en-US" dirty="0" smtClean="0">
                <a:latin typeface="Times New Roman" pitchFamily="18" charset="0"/>
                <a:cs typeface="Times New Roman" pitchFamily="18" charset="0"/>
              </a:rPr>
              <a:t>-</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Didelį žygdarbį atliko Ardžuna, ir neapsakomai graži šita karalaitė</a:t>
            </a:r>
            <a:r>
              <a:rPr lang="lt-LT" dirty="0" smtClean="0">
                <a:latin typeface="Times New Roman" pitchFamily="18" charset="0"/>
                <a:cs typeface="Times New Roman" pitchFamily="18" charset="0"/>
              </a:rPr>
              <a:t>.</a:t>
            </a:r>
            <a:endParaRPr lang="lt-LT" dirty="0"/>
          </a:p>
        </p:txBody>
      </p:sp>
      <p:sp>
        <p:nvSpPr>
          <p:cNvPr id="5"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dirty="0"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1026" name="Picture 2" descr="C:\Documents and Settings\Antanas\Desktop\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9871" y="1196752"/>
            <a:ext cx="3335056"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2681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urinio vietos rezervavimo ženklas 2"/>
          <p:cNvSpPr>
            <a:spLocks noGrp="1"/>
          </p:cNvSpPr>
          <p:nvPr>
            <p:ph idx="1"/>
          </p:nvPr>
        </p:nvSpPr>
        <p:spPr>
          <a:xfrm>
            <a:off x="179511" y="1052738"/>
            <a:ext cx="8753325" cy="1800198"/>
          </a:xfrm>
          <a:solidFill>
            <a:schemeClr val="bg1"/>
          </a:solidFill>
          <a:ln w="76200">
            <a:solidFill>
              <a:schemeClr val="accent1">
                <a:lumMod val="75000"/>
              </a:schemeClr>
            </a:solidFill>
          </a:ln>
        </p:spPr>
        <p:txBody>
          <a:bodyPr>
            <a:normAutofit/>
          </a:bodyPr>
          <a:lstStyle/>
          <a:p>
            <a:pPr marL="0" indent="0" algn="just">
              <a:buNone/>
            </a:pPr>
            <a:r>
              <a:rPr lang="lt-LT" sz="2400" dirty="0">
                <a:latin typeface="Times New Roman" pitchFamily="18" charset="0"/>
                <a:cs typeface="Times New Roman" pitchFamily="18" charset="0"/>
              </a:rPr>
              <a:t>Bet nedera jaunesniam broliui vesti anksčiau už vyresnįjį. Taigi ši nuostabi mergaitė tegu bus Judhišthiros žmona, gerbkite ir mylėkite ją kaip nuosavą </a:t>
            </a:r>
            <a:r>
              <a:rPr lang="lt-LT" sz="2400" dirty="0" smtClean="0">
                <a:latin typeface="Times New Roman" pitchFamily="18" charset="0"/>
                <a:cs typeface="Times New Roman" pitchFamily="18" charset="0"/>
              </a:rPr>
              <a:t>žmoną </a:t>
            </a:r>
            <a:r>
              <a:rPr lang="lt-LT" sz="2400" dirty="0">
                <a:latin typeface="Times New Roman" pitchFamily="18" charset="0"/>
                <a:cs typeface="Times New Roman" pitchFamily="18" charset="0"/>
              </a:rPr>
              <a:t>ir negailėkite nei jėgų, nei gyvybės, kad ji būtų visada laiminga ir kad ją visada aplenktų sielvartas ir pavojai.</a:t>
            </a:r>
            <a:endParaRPr lang="lt-LT" sz="2400" dirty="0" smtClean="0">
              <a:latin typeface="Times New Roman" pitchFamily="18" charset="0"/>
              <a:cs typeface="Times New Roman" pitchFamily="18" charset="0"/>
            </a:endParaRPr>
          </a:p>
        </p:txBody>
      </p:sp>
      <p:sp>
        <p:nvSpPr>
          <p:cNvPr id="4"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dirty="0"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110" y="3140968"/>
            <a:ext cx="4148009"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6931" y="3146464"/>
            <a:ext cx="4545905" cy="3018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95767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843808" y="1052736"/>
            <a:ext cx="3456384" cy="5544616"/>
          </a:xfrm>
          <a:solidFill>
            <a:schemeClr val="bg1"/>
          </a:solidFill>
          <a:ln w="76200">
            <a:solidFill>
              <a:schemeClr val="accent1">
                <a:lumMod val="75000"/>
              </a:schemeClr>
            </a:solidFill>
          </a:ln>
        </p:spPr>
        <p:txBody>
          <a:bodyPr>
            <a:normAutofit fontScale="32500" lnSpcReduction="20000"/>
          </a:bodyPr>
          <a:lstStyle/>
          <a:p>
            <a:pPr marL="0" indent="0" algn="just">
              <a:buNone/>
            </a:pPr>
            <a:r>
              <a:rPr lang="lt-LT" sz="6800" dirty="0" smtClean="0">
                <a:latin typeface="Times New Roman" pitchFamily="18" charset="0"/>
                <a:cs typeface="Times New Roman" pitchFamily="18" charset="0"/>
              </a:rPr>
              <a:t>Paskui penki broliai kartu su motina nuėjo į rūmus pasveikinti Pančalos </a:t>
            </a:r>
            <a:r>
              <a:rPr lang="en-US" sz="6800" dirty="0" smtClean="0">
                <a:latin typeface="Times New Roman" pitchFamily="18" charset="0"/>
                <a:cs typeface="Times New Roman" pitchFamily="18" charset="0"/>
              </a:rPr>
              <a:t>k</a:t>
            </a:r>
            <a:r>
              <a:rPr lang="lt-LT" sz="6800" dirty="0" err="1" smtClean="0">
                <a:latin typeface="Times New Roman" pitchFamily="18" charset="0"/>
                <a:cs typeface="Times New Roman" pitchFamily="18" charset="0"/>
              </a:rPr>
              <a:t>araliaus</a:t>
            </a:r>
            <a:r>
              <a:rPr lang="lt-LT" sz="6800" dirty="0" smtClean="0">
                <a:latin typeface="Times New Roman" pitchFamily="18" charset="0"/>
                <a:cs typeface="Times New Roman" pitchFamily="18" charset="0"/>
              </a:rPr>
              <a:t>, puikiosios Draupadės tėvo.</a:t>
            </a:r>
          </a:p>
          <a:p>
            <a:pPr marL="0" indent="0" algn="just">
              <a:buNone/>
            </a:pPr>
            <a:r>
              <a:rPr lang="lt-LT" sz="6800" dirty="0" smtClean="0">
                <a:latin typeface="Times New Roman" pitchFamily="18" charset="0"/>
                <a:cs typeface="Times New Roman" pitchFamily="18" charset="0"/>
              </a:rPr>
              <a:t>Iš visų, kas dalyvavo varžybose, tiktai vienas karys iškart atpažino, kad penki brahmanai - tai broliai Pandavai. Kas buvo tas žmogus, kurio pastabumo nesugebėjo apgauti nei jų kuklūs drabužiai, nei dubenėliai išmaldai rinkti, kuriuos jie nesėsi rankose?</a:t>
            </a:r>
          </a:p>
          <a:p>
            <a:pPr marL="0" indent="0" algn="just">
              <a:buNone/>
            </a:pPr>
            <a:r>
              <a:rPr lang="lt-LT" sz="6800" dirty="0" smtClean="0">
                <a:latin typeface="Times New Roman" pitchFamily="18" charset="0"/>
                <a:cs typeface="Times New Roman" pitchFamily="18" charset="0"/>
              </a:rPr>
              <a:t>Tai buvo Krišna, jaunasis Dvarakos valdovas, pagarsėjęs karys, gėrio bei teisingumo saugotojas.</a:t>
            </a:r>
          </a:p>
          <a:p>
            <a:endParaRPr lang="lt-LT"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780803"/>
            <a:ext cx="2349925" cy="3232373"/>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ntraštė 1"/>
          <p:cNvSpPr txBox="1">
            <a:spLocks/>
          </p:cNvSpPr>
          <p:nvPr/>
        </p:nvSpPr>
        <p:spPr>
          <a:xfrm>
            <a:off x="179511" y="226503"/>
            <a:ext cx="8753325" cy="576064"/>
          </a:xfrm>
          <a:prstGeom prst="rect">
            <a:avLst/>
          </a:prstGeom>
          <a:solidFill>
            <a:schemeClr val="bg2"/>
          </a:solidFill>
          <a:ln w="76200">
            <a:solidFill>
              <a:schemeClr val="accent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smtClean="0">
                <a:latin typeface="Times New Roman" pitchFamily="18" charset="0"/>
                <a:cs typeface="Times New Roman" pitchFamily="18" charset="0"/>
              </a:rPr>
              <a:t>Pasakojimas apie jaunikių varžybas</a:t>
            </a:r>
            <a:endParaRPr lang="lt-LT" sz="3200" b="1" dirty="0">
              <a:latin typeface="Times New Roman" pitchFamily="18" charset="0"/>
              <a:cs typeface="Times New Roman" pitchFamily="18" charset="0"/>
            </a:endParaRPr>
          </a:p>
        </p:txBody>
      </p:sp>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99065" y="1772817"/>
            <a:ext cx="2432580" cy="3384376"/>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81627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ntraštė 2"/>
          <p:cNvSpPr>
            <a:spLocks noGrp="1"/>
          </p:cNvSpPr>
          <p:nvPr>
            <p:ph type="title"/>
          </p:nvPr>
        </p:nvSpPr>
        <p:spPr>
          <a:xfrm>
            <a:off x="251520" y="116632"/>
            <a:ext cx="8568952" cy="864096"/>
          </a:xfrm>
          <a:solidFill>
            <a:schemeClr val="bg1">
              <a:lumMod val="95000"/>
            </a:schemeClr>
          </a:solidFill>
          <a:ln w="76200">
            <a:solidFill>
              <a:schemeClr val="accent1">
                <a:lumMod val="75000"/>
              </a:schemeClr>
            </a:solidFill>
          </a:ln>
        </p:spPr>
        <p:txBody>
          <a:bodyPr>
            <a:normAutofit/>
          </a:bodyPr>
          <a:lstStyle/>
          <a:p>
            <a:r>
              <a:rPr lang="fi-FI" sz="2800" b="1" dirty="0">
                <a:latin typeface="Times New Roman" pitchFamily="18" charset="0"/>
                <a:cs typeface="Times New Roman" pitchFamily="18" charset="0"/>
              </a:rPr>
              <a:t>Draupadė ir </a:t>
            </a:r>
            <a:r>
              <a:rPr lang="fi-FI" sz="2800" b="1" dirty="0" smtClean="0">
                <a:latin typeface="Times New Roman" pitchFamily="18" charset="0"/>
                <a:cs typeface="Times New Roman" pitchFamily="18" charset="0"/>
              </a:rPr>
              <a:t>Pandavai bei j</a:t>
            </a:r>
            <a:r>
              <a:rPr lang="lt-LT" sz="2800" b="1" dirty="0" smtClean="0">
                <a:latin typeface="Times New Roman" pitchFamily="18" charset="0"/>
                <a:cs typeface="Times New Roman" pitchFamily="18" charset="0"/>
              </a:rPr>
              <a:t>ų</a:t>
            </a:r>
            <a:r>
              <a:rPr lang="fi-FI" sz="2800" b="1" dirty="0" smtClean="0">
                <a:latin typeface="Times New Roman" pitchFamily="18" charset="0"/>
                <a:cs typeface="Times New Roman" pitchFamily="18" charset="0"/>
              </a:rPr>
              <a:t> motina</a:t>
            </a:r>
            <a:endParaRPr lang="lt-LT" sz="2800" b="1" dirty="0">
              <a:latin typeface="Times New Roman" pitchFamily="18" charset="0"/>
              <a:cs typeface="Times New Roman" pitchFamily="18" charset="0"/>
            </a:endParaRPr>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221242"/>
            <a:ext cx="6400800" cy="534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63498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aštė 2"/>
          <p:cNvSpPr>
            <a:spLocks noGrp="1"/>
          </p:cNvSpPr>
          <p:nvPr>
            <p:ph type="title"/>
          </p:nvPr>
        </p:nvSpPr>
        <p:spPr>
          <a:xfrm>
            <a:off x="5148064" y="281223"/>
            <a:ext cx="3825424" cy="843521"/>
          </a:xfrm>
          <a:solidFill>
            <a:schemeClr val="bg1">
              <a:lumMod val="95000"/>
            </a:schemeClr>
          </a:solidFill>
          <a:ln w="76200">
            <a:solidFill>
              <a:schemeClr val="accent1">
                <a:lumMod val="75000"/>
              </a:schemeClr>
            </a:solidFill>
          </a:ln>
        </p:spPr>
        <p:txBody>
          <a:bodyPr>
            <a:normAutofit fontScale="90000"/>
          </a:bodyPr>
          <a:lstStyle/>
          <a:p>
            <a:r>
              <a:rPr lang="fi-FI" sz="2800" b="1" dirty="0">
                <a:latin typeface="Times New Roman" pitchFamily="18" charset="0"/>
                <a:cs typeface="Times New Roman" pitchFamily="18" charset="0"/>
              </a:rPr>
              <a:t>Draupadė ir penki jos </a:t>
            </a:r>
            <a:r>
              <a:rPr lang="fi-FI" sz="2800" b="1" dirty="0" smtClean="0">
                <a:latin typeface="Times New Roman" pitchFamily="18" charset="0"/>
                <a:cs typeface="Times New Roman" pitchFamily="18" charset="0"/>
              </a:rPr>
              <a:t>vyrai</a:t>
            </a:r>
            <a:endParaRPr lang="lt-LT" sz="2800" b="1" dirty="0">
              <a:latin typeface="Times New Roman" pitchFamily="18" charset="0"/>
              <a:cs typeface="Times New Roman" pitchFamily="18" charset="0"/>
            </a:endParaRP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0071" y="1304764"/>
            <a:ext cx="3753417" cy="5004556"/>
          </a:xfrm>
          <a:prstGeom prst="rect">
            <a:avLst/>
          </a:prstGeom>
          <a:noFill/>
          <a:ln w="762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18" name="Picture 2" descr="C:\Documents and Settings\Antanas\Desktop\maha_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1" y="404664"/>
            <a:ext cx="4558419" cy="6048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83650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2262</Words>
  <Application>Microsoft Office PowerPoint</Application>
  <PresentationFormat>Demonstracija ekrane (4:3)</PresentationFormat>
  <Paragraphs>132</Paragraphs>
  <Slides>54</Slides>
  <Notes>1</Notes>
  <HiddenSlides>0</HiddenSlides>
  <MMClips>0</MMClips>
  <ScaleCrop>false</ScaleCrop>
  <HeadingPairs>
    <vt:vector size="4" baseType="variant">
      <vt:variant>
        <vt:lpstr>Tema</vt:lpstr>
      </vt:variant>
      <vt:variant>
        <vt:i4>1</vt:i4>
      </vt:variant>
      <vt:variant>
        <vt:lpstr>Skaidrių pavadinimai</vt:lpstr>
      </vt:variant>
      <vt:variant>
        <vt:i4>54</vt:i4>
      </vt:variant>
    </vt:vector>
  </HeadingPairs>
  <TitlesOfParts>
    <vt:vector size="55" baseType="lpstr">
      <vt:lpstr>Office tema</vt:lpstr>
      <vt:lpstr>Indų epas  Mahabharata</vt:lpstr>
      <vt:lpstr>Mahabharata</vt:lpstr>
      <vt:lpstr>PowerPoint pristatymas</vt:lpstr>
      <vt:lpstr>Mahabharata</vt:lpstr>
      <vt:lpstr>Pasakojimas apie jaunikių varžybas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Ardžuna, trečiasis Pandavų šeimos sūnus, dalyvauja varžybose dėl Draupadės rankos. Čia jis vaizduojamas kaip brahmanas. </vt:lpstr>
      <vt:lpstr>PowerPoint pristatymas</vt:lpstr>
      <vt:lpstr>PowerPoint pristatymas</vt:lpstr>
      <vt:lpstr>Ardžuna, trečiasis Pandavų šeimos sūnus, dalyvauja varžybose dėl Draupadės rankos. </vt:lpstr>
      <vt:lpstr>Ardžuna, trečiasis Pandavų šeimos sūnus, dalyvauja varžybose dėl Draupadės rankos. </vt:lpstr>
      <vt:lpstr>Vyrai kovoja dėl Draupadės rankos (piršlybų varžytuvės)</vt:lpstr>
      <vt:lpstr>Varžybos dėl Draupadės rankos. Ardžuna laimėjo varžybas.</vt:lpstr>
      <vt:lpstr>Ardžuna dalyvauja varžybose dėl Draupadės rankos ir laimi</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Draupadė ir Pandavai bei jų motina</vt:lpstr>
      <vt:lpstr>Draupadė ir penki jos vyrai</vt:lpstr>
    </vt:vector>
  </TitlesOfParts>
  <Company>HomePC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Jurčiai</dc:creator>
  <cp:lastModifiedBy>Jurčiai</cp:lastModifiedBy>
  <cp:revision>7</cp:revision>
  <dcterms:created xsi:type="dcterms:W3CDTF">2012-10-29T17:10:15Z</dcterms:created>
  <dcterms:modified xsi:type="dcterms:W3CDTF">2012-10-29T17:49:31Z</dcterms:modified>
</cp:coreProperties>
</file>