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2" name="Antrinis pavadinima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3485053-DE0C-4C96-A208-8BA365B404C6}" type="datetimeFigureOut">
              <a:rPr lang="lt-LT" smtClean="0"/>
              <a:t>2012.09.21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3D80C89-AF2F-4244-A0B7-6789B6162805}" type="slidenum">
              <a:rPr lang="lt-LT" smtClean="0"/>
              <a:t>‹#›</a:t>
            </a:fld>
            <a:endParaRPr lang="lt-LT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77014"/>
          </a:xfrm>
        </p:spPr>
        <p:txBody>
          <a:bodyPr>
            <a:noAutofit/>
          </a:bodyPr>
          <a:lstStyle/>
          <a:p>
            <a:pPr algn="ctr"/>
            <a:r>
              <a:rPr lang="lt-LT" sz="6600" b="1" dirty="0" smtClean="0"/>
              <a:t>Įvadinė pamoka IV H </a:t>
            </a:r>
            <a:r>
              <a:rPr lang="lt-LT" sz="6600" b="1" dirty="0" err="1" smtClean="0"/>
              <a:t>kl</a:t>
            </a:r>
            <a:r>
              <a:rPr lang="lt-LT" sz="6600" b="1" dirty="0" smtClean="0"/>
              <a:t>.</a:t>
            </a:r>
            <a:endParaRPr lang="lt-LT" sz="66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432560" y="4077072"/>
            <a:ext cx="7406640" cy="864096"/>
          </a:xfrm>
        </p:spPr>
        <p:txBody>
          <a:bodyPr>
            <a:normAutofit/>
          </a:bodyPr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6131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endParaRPr lang="lt-LT" sz="6000" b="1" dirty="0" smtClean="0"/>
          </a:p>
          <a:p>
            <a:pPr marL="82296" indent="0" algn="ctr">
              <a:buNone/>
            </a:pPr>
            <a:r>
              <a:rPr lang="lt-LT" sz="6000" b="1" dirty="0" smtClean="0"/>
              <a:t>Kartojimo </a:t>
            </a:r>
            <a:r>
              <a:rPr lang="lt-LT" sz="6000" b="1" dirty="0"/>
              <a:t>užduotys </a:t>
            </a:r>
            <a:r>
              <a:rPr lang="lt-LT" sz="6000" b="1" dirty="0" smtClean="0"/>
              <a:t>įsivertinimui </a:t>
            </a:r>
          </a:p>
          <a:p>
            <a:pPr marL="82296" indent="0" algn="ctr">
              <a:buNone/>
            </a:pPr>
            <a:r>
              <a:rPr lang="lt-LT" sz="2800" b="1" dirty="0" smtClean="0">
                <a:solidFill>
                  <a:srgbClr val="FF0000"/>
                </a:solidFill>
              </a:rPr>
              <a:t>(vertinimas pliusais - minusais)</a:t>
            </a:r>
            <a:endParaRPr lang="lt-LT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9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Testas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lt-LT" dirty="0" smtClean="0"/>
              <a:t>Mažosios Lietuvos epinės poemos autorius ir jo kūrinys.</a:t>
            </a:r>
          </a:p>
          <a:p>
            <a:pPr marL="596646" indent="-514350">
              <a:buFont typeface="+mj-lt"/>
              <a:buAutoNum type="arabicPeriod"/>
            </a:pPr>
            <a:r>
              <a:rPr lang="lt-LT" dirty="0" smtClean="0"/>
              <a:t>Novelistas ekspresionistas, kūręs XX a. 3-iajame dešimtmetyje.</a:t>
            </a:r>
          </a:p>
          <a:p>
            <a:pPr marL="596646" indent="-514350">
              <a:buFont typeface="+mj-lt"/>
              <a:buAutoNum type="arabicPeriod"/>
            </a:pPr>
            <a:r>
              <a:rPr lang="lt-LT" dirty="0" smtClean="0"/>
              <a:t>Autorius (-ė), kūręs (-si) dvaro tema, jo(-s) kūrinio žanras bei pavadinimas.</a:t>
            </a:r>
          </a:p>
          <a:p>
            <a:pPr marL="596646" indent="-514350">
              <a:buFont typeface="+mj-lt"/>
              <a:buAutoNum type="arabicPeriod"/>
            </a:pPr>
            <a:r>
              <a:rPr lang="lt-LT" dirty="0" smtClean="0"/>
              <a:t>J. Biliūno apysakos pavadinimas, veikėjų vardai.</a:t>
            </a:r>
          </a:p>
          <a:p>
            <a:pPr marL="596646" indent="-514350">
              <a:buFont typeface="+mj-lt"/>
              <a:buAutoNum type="arabicPeriod"/>
            </a:pPr>
            <a:r>
              <a:rPr lang="lt-LT" dirty="0" smtClean="0"/>
              <a:t>Mykoliukas, </a:t>
            </a:r>
            <a:r>
              <a:rPr lang="lt-LT" dirty="0" err="1" smtClean="0"/>
              <a:t>Severiutė</a:t>
            </a:r>
            <a:r>
              <a:rPr lang="lt-LT" dirty="0" smtClean="0"/>
              <a:t>, Rapolas </a:t>
            </a:r>
            <a:r>
              <a:rPr lang="lt-LT" dirty="0" err="1" smtClean="0"/>
              <a:t>Geišė</a:t>
            </a:r>
            <a:r>
              <a:rPr lang="lt-LT" dirty="0" smtClean="0"/>
              <a:t> – veikėjai iš kokio autoriaus, kokio kūrinio.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6723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6</a:t>
            </a:r>
            <a:r>
              <a:rPr lang="lt-LT" dirty="0" smtClean="0"/>
              <a:t>. Nurodyk amžių, autorių, kūrinį, kurio idėja – žmogus turi patirti džiaugsmus ir klystkelius, ieškoti ir pažinti, nesitenkinti tuo, kas jau pasiekta.</a:t>
            </a:r>
          </a:p>
          <a:p>
            <a:pPr marL="8229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7</a:t>
            </a:r>
            <a:r>
              <a:rPr lang="lt-LT" dirty="0" smtClean="0"/>
              <a:t>. M. Daukša parašė .... Nurodyk amžių.</a:t>
            </a:r>
          </a:p>
          <a:p>
            <a:pPr marL="8229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8.</a:t>
            </a:r>
            <a:r>
              <a:rPr lang="lt-LT" dirty="0" smtClean="0"/>
              <a:t> Jono </a:t>
            </a:r>
            <a:r>
              <a:rPr lang="lt-LT" dirty="0" err="1" smtClean="0"/>
              <a:t>Radvano</a:t>
            </a:r>
            <a:r>
              <a:rPr lang="lt-LT" dirty="0" smtClean="0"/>
              <a:t> herojinėje poemoje .... išaukštinama...</a:t>
            </a:r>
          </a:p>
          <a:p>
            <a:pPr marL="8229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9</a:t>
            </a:r>
            <a:r>
              <a:rPr lang="lt-LT" dirty="0" smtClean="0"/>
              <a:t>. Pirmosios lietuviškos knygos autorius, kūrinys, parašymo metai ir vieta.</a:t>
            </a:r>
          </a:p>
          <a:p>
            <a:pPr marL="8229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10</a:t>
            </a:r>
            <a:r>
              <a:rPr lang="lt-LT" dirty="0" smtClean="0"/>
              <a:t>. V. Krėvės „Skirgailos“ konfliktas – ... (koks?).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4227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Testas </a:t>
            </a:r>
            <a:r>
              <a:rPr lang="lt-LT" dirty="0" smtClean="0">
                <a:solidFill>
                  <a:srgbClr val="C00000"/>
                </a:solidFill>
              </a:rPr>
              <a:t>poroms</a:t>
            </a:r>
            <a:r>
              <a:rPr lang="lt-LT" dirty="0" smtClean="0"/>
              <a:t> – ištaisyti teiginius: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lt-LT" dirty="0" smtClean="0"/>
              <a:t>J. Biliūno novelėje „Kova“ – pagrindinis veikėjas yra vaikas, parodantis nevaikišką brandą, savarankiškumą, kovojantis už savo tiesą, savo paties orumą bei motiną.</a:t>
            </a:r>
          </a:p>
          <a:p>
            <a:pPr marL="596646" indent="-514350">
              <a:buFont typeface="+mj-lt"/>
              <a:buAutoNum type="arabicPeriod"/>
            </a:pPr>
            <a:r>
              <a:rPr lang="lt-LT" dirty="0" smtClean="0"/>
              <a:t>Nusenusio šuns dalia vaizduojama J. Savickio novelėje „</a:t>
            </a:r>
            <a:r>
              <a:rPr lang="lt-LT" dirty="0" err="1" smtClean="0"/>
              <a:t>Ad</a:t>
            </a:r>
            <a:r>
              <a:rPr lang="lt-LT" dirty="0" smtClean="0"/>
              <a:t> </a:t>
            </a:r>
            <a:r>
              <a:rPr lang="lt-LT" dirty="0" err="1" smtClean="0"/>
              <a:t>astra</a:t>
            </a:r>
            <a:r>
              <a:rPr lang="lt-LT" dirty="0" smtClean="0"/>
              <a:t>“ bei Vaižganto novelėje „</a:t>
            </a:r>
            <a:r>
              <a:rPr lang="lt-LT" dirty="0" err="1" smtClean="0"/>
              <a:t>Brisiaus</a:t>
            </a:r>
            <a:r>
              <a:rPr lang="lt-LT" dirty="0" smtClean="0"/>
              <a:t> galas“.</a:t>
            </a:r>
          </a:p>
          <a:p>
            <a:pPr marL="596646" indent="-514350">
              <a:buFont typeface="+mj-lt"/>
              <a:buAutoNum type="arabicPeriod"/>
            </a:pPr>
            <a:r>
              <a:rPr lang="lt-LT" dirty="0" smtClean="0"/>
              <a:t>Putino romano „Altorių šešėlis“ moterys yra Liucija, Juozapota bei Aistė </a:t>
            </a:r>
            <a:r>
              <a:rPr lang="lt-LT" dirty="0" err="1" smtClean="0"/>
              <a:t>Gražulytė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3269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Testas </a:t>
            </a:r>
            <a:r>
              <a:rPr lang="lt-LT" dirty="0">
                <a:solidFill>
                  <a:srgbClr val="C00000"/>
                </a:solidFill>
              </a:rPr>
              <a:t>poroms</a:t>
            </a:r>
            <a:r>
              <a:rPr lang="lt-LT" dirty="0"/>
              <a:t> – ištaisyti teiginius: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lt-LT" dirty="0" smtClean="0"/>
              <a:t>4. Apie kokį autorių ir jo kūrinį čia kalbama: gilinamasi į mirties, užmaršties temą... per Pirmąjį pasaulinį karą suniokotas Užvenčio dvaras – rašytojos tėviškė... mylimų žmonių prisiminimas, o kartu ir atsisveikinimas su jais.</a:t>
            </a:r>
          </a:p>
          <a:p>
            <a:pPr marL="82296" indent="0">
              <a:buNone/>
            </a:pPr>
            <a:r>
              <a:rPr lang="lt-LT" dirty="0" smtClean="0"/>
              <a:t>5.Tai autoriai, kurių kūryba susijusi su XIX a. </a:t>
            </a:r>
            <a:r>
              <a:rPr lang="lt-LT" dirty="0" err="1" smtClean="0"/>
              <a:t>pab</a:t>
            </a:r>
            <a:r>
              <a:rPr lang="lt-LT" dirty="0" smtClean="0"/>
              <a:t>.  - XX a. pr. tautinio atgimimo laiku: Maironis, Vaižgantas, Krėvė, Kudirka. </a:t>
            </a:r>
          </a:p>
          <a:p>
            <a:pPr marL="82296" indent="0">
              <a:buNone/>
            </a:pPr>
            <a:r>
              <a:rPr lang="lt-LT" dirty="0" smtClean="0"/>
              <a:t>6. Apie kokią epochą kalbama: tėvynė – Italija, humanistai, reformacija, žmogus – vertybė, kultūros raida, atradimai...</a:t>
            </a:r>
          </a:p>
          <a:p>
            <a:pPr marL="82296" indent="0">
              <a:buNone/>
            </a:pPr>
            <a:r>
              <a:rPr lang="lt-LT" dirty="0" smtClean="0"/>
              <a:t>7. Kaip interpretuoti garsiąją Hamleto frazę: „Būt ar nebūt – štai klausimas?“</a:t>
            </a:r>
          </a:p>
          <a:p>
            <a:pPr marL="82296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291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Testas </a:t>
            </a:r>
            <a:r>
              <a:rPr lang="lt-LT" dirty="0">
                <a:solidFill>
                  <a:srgbClr val="C00000"/>
                </a:solidFill>
              </a:rPr>
              <a:t>poroms</a:t>
            </a:r>
            <a:r>
              <a:rPr lang="lt-LT" dirty="0"/>
              <a:t> – ištaisyti teiginius: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lt-LT" dirty="0" smtClean="0"/>
              <a:t>8. 1547m.  Mažojoje Lietuvoje sukurta M. Mažvydo lyrinė poema „Metai“, kurioje vaizduojama tobulai sutvarkytas gamtos ir žemdirbio pasaulio gyvenimo ciklas, keliamos tautinės problemos, Lietuva carinės Rusijos priespaudoje. </a:t>
            </a:r>
          </a:p>
          <a:p>
            <a:pPr marL="82296" indent="0">
              <a:buNone/>
            </a:pPr>
            <a:r>
              <a:rPr lang="lt-LT" dirty="0" smtClean="0"/>
              <a:t>9. Vaižganto dramoje „Skirgaila“ vaizduojama istorijos kryžkelė: krikščioniškoji Lietuva ir </a:t>
            </a:r>
            <a:r>
              <a:rPr lang="lt-LT" dirty="0" err="1" smtClean="0"/>
              <a:t>pagoniškoji</a:t>
            </a:r>
            <a:r>
              <a:rPr lang="lt-LT" dirty="0" smtClean="0"/>
              <a:t> Europa.</a:t>
            </a:r>
          </a:p>
          <a:p>
            <a:pPr marL="82296" indent="0">
              <a:buNone/>
            </a:pPr>
            <a:r>
              <a:rPr lang="lt-LT" dirty="0" smtClean="0"/>
              <a:t>10. Šatrijos Raganos poemoje „Sename dvare“ </a:t>
            </a:r>
            <a:r>
              <a:rPr lang="lt-LT" dirty="0" err="1" smtClean="0"/>
              <a:t>mamatė</a:t>
            </a:r>
            <a:r>
              <a:rPr lang="lt-LT" dirty="0" smtClean="0"/>
              <a:t> Liucija, senosios bajorų giminės atstovė, meniškos sielos moteris, besiilginti meilės, pati užkertanti bet kokią galimybę bundančiai meilei ponui Liudvikui.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519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Taip ar Ne?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lt-LT" dirty="0" smtClean="0"/>
              <a:t>Be poemos „Metai“ Donelaitis sukūrė 6 pasakėčias.</a:t>
            </a:r>
          </a:p>
          <a:p>
            <a:pPr marL="596646" indent="-514350">
              <a:buFont typeface="+mj-lt"/>
              <a:buAutoNum type="arabicPeriod"/>
            </a:pPr>
            <a:r>
              <a:rPr lang="lt-LT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„</a:t>
            </a:r>
            <a:r>
              <a:rPr lang="lt-LT" sz="22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Kuri pagaliau pasaulyje yra tokia prasta ir niekinga tauta, kuri neturėtų šių trijų, lyg įgimtų dalykų: tėvų žemės, papročių ir kalbos?</a:t>
            </a:r>
            <a:r>
              <a:rPr lang="lt-LT" sz="22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lt-LT" sz="22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Per amžius žmonės kalbėjo savo gimtąja kalba, visada rūpinosi ją išlaikyti, gražinti, skleisti, tobulinti. Nėra tokios niekingos tautos, nėra tokio menko žemės užkampio, kur nebūtų vartojama savoji </a:t>
            </a:r>
            <a:r>
              <a:rPr lang="lt-LT" sz="22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kalba“, </a:t>
            </a:r>
            <a:r>
              <a:rPr lang="lt-LT" sz="2200" i="1" dirty="0" smtClean="0"/>
              <a:t>- </a:t>
            </a:r>
            <a:r>
              <a:rPr lang="lt-LT" i="1" dirty="0" smtClean="0"/>
              <a:t>rašė J. </a:t>
            </a:r>
            <a:r>
              <a:rPr lang="lt-LT" i="1" dirty="0" err="1" smtClean="0"/>
              <a:t>Radvanas</a:t>
            </a:r>
            <a:r>
              <a:rPr lang="lt-LT" i="1" dirty="0" smtClean="0"/>
              <a:t> „Prakalboje į malonųjį skaitytoją“ (1599m</a:t>
            </a:r>
            <a:r>
              <a:rPr lang="lt-LT" dirty="0" smtClean="0"/>
              <a:t>.).</a:t>
            </a:r>
          </a:p>
          <a:p>
            <a:pPr marL="596646" indent="-514350">
              <a:buFont typeface="+mj-lt"/>
              <a:buAutoNum type="arabicPeriod"/>
            </a:pPr>
            <a:r>
              <a:rPr lang="lt-LT" sz="3500" dirty="0" smtClean="0"/>
              <a:t>Maironis,  Mickevičius, Baranauskas – poetai romantikai.</a:t>
            </a:r>
          </a:p>
          <a:p>
            <a:pPr marL="596646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3103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Taip ar Ne?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lt-LT" dirty="0" smtClean="0"/>
              <a:t>4. A. Baranausko poemos „Anykščių šilelis“ kompozicija paremta praeities ir dabarties kontrastu. </a:t>
            </a:r>
          </a:p>
          <a:p>
            <a:pPr marL="82296" indent="0">
              <a:buNone/>
            </a:pPr>
            <a:r>
              <a:rPr lang="lt-LT" dirty="0" smtClean="0"/>
              <a:t>5. V. Kudirka sukūrė eilėraščius „</a:t>
            </a:r>
            <a:r>
              <a:rPr lang="lt-LT" dirty="0" err="1" smtClean="0"/>
              <a:t>Labora</a:t>
            </a:r>
            <a:r>
              <a:rPr lang="lt-LT" dirty="0" smtClean="0"/>
              <a:t>“, „Varpas“ bei „Lietuva brangi“.</a:t>
            </a:r>
          </a:p>
          <a:p>
            <a:pPr marL="82296" indent="0">
              <a:buNone/>
            </a:pPr>
            <a:r>
              <a:rPr lang="lt-LT" dirty="0" smtClean="0"/>
              <a:t>6. Vaižganto ir Biliūno apysakose („Liūdna pasaka“, „Dėdės ir dėdienės“) vaizduojama tas pats laikmetis: Lietuva baudžiavos metu bei panaikinus baudžiavą.</a:t>
            </a:r>
          </a:p>
          <a:p>
            <a:pPr marL="82296" indent="0">
              <a:buNone/>
            </a:pPr>
            <a:r>
              <a:rPr lang="lt-LT" dirty="0" smtClean="0"/>
              <a:t>7. Skirgaila dramos pabaigoje atkeršija vokiečių riteriui </a:t>
            </a:r>
            <a:r>
              <a:rPr lang="lt-LT" dirty="0" err="1" smtClean="0"/>
              <a:t>Keleriui</a:t>
            </a:r>
            <a:r>
              <a:rPr lang="lt-LT" dirty="0" smtClean="0"/>
              <a:t> ir jo kerštą galima laikyti kaip Skirgailos moralinę pergalę.</a:t>
            </a:r>
          </a:p>
          <a:p>
            <a:pPr marL="82296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497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Taip ar Ne?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lt-LT" dirty="0" smtClean="0"/>
              <a:t>8. V. Mykolaičio – Putino intelektualinis psichologinis romanas „Altorių šešėly“ nėra autobiografinis kūrinys.</a:t>
            </a:r>
          </a:p>
          <a:p>
            <a:pPr marL="82296" indent="0">
              <a:buNone/>
            </a:pPr>
            <a:r>
              <a:rPr lang="lt-LT" dirty="0" smtClean="0"/>
              <a:t>9. J. Gėtės „Hamletas“ – tragedija, kurioje veikėjo mirtis reiškia ne pralaimėjimą, o jo principų, idėjų pergalę.</a:t>
            </a:r>
          </a:p>
          <a:p>
            <a:pPr marL="82296" indent="0">
              <a:buNone/>
            </a:pPr>
            <a:r>
              <a:rPr lang="lt-LT" dirty="0" smtClean="0"/>
              <a:t>10. J. </a:t>
            </a:r>
            <a:r>
              <a:rPr lang="lt-LT" smtClean="0"/>
              <a:t>Tumo - </a:t>
            </a:r>
            <a:r>
              <a:rPr lang="lt-LT" dirty="0" smtClean="0"/>
              <a:t>Vaižganto apysakoje „Dėdės ir dėdienės“ </a:t>
            </a:r>
            <a:r>
              <a:rPr lang="lt-LT" dirty="0" err="1" smtClean="0"/>
              <a:t>Geišė</a:t>
            </a:r>
            <a:r>
              <a:rPr lang="lt-LT" dirty="0" smtClean="0"/>
              <a:t> visą gyvenimą saugo meilę </a:t>
            </a:r>
            <a:r>
              <a:rPr lang="lt-LT" dirty="0" err="1" smtClean="0"/>
              <a:t>Severijai</a:t>
            </a:r>
            <a:r>
              <a:rPr lang="lt-LT" dirty="0" smtClean="0"/>
              <a:t> kaip gražiausią likimo dovaną.</a:t>
            </a:r>
          </a:p>
          <a:p>
            <a:pPr marL="82296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9244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145</TotalTime>
  <Words>691</Words>
  <Application>Microsoft Office PowerPoint</Application>
  <PresentationFormat>Demonstracija ekrane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Saulėgrąža</vt:lpstr>
      <vt:lpstr>Įvadinė pamoka IV H kl.</vt:lpstr>
      <vt:lpstr>PowerPoint pristatymas</vt:lpstr>
      <vt:lpstr>Testas</vt:lpstr>
      <vt:lpstr>Testas</vt:lpstr>
      <vt:lpstr>Testas poroms – ištaisyti teiginius:</vt:lpstr>
      <vt:lpstr>Testas poroms – ištaisyti teiginius:</vt:lpstr>
      <vt:lpstr>Testas poroms – ištaisyti teiginius:</vt:lpstr>
      <vt:lpstr>Taip ar Ne?</vt:lpstr>
      <vt:lpstr>Taip ar Ne?</vt:lpstr>
      <vt:lpstr>Taip ar Ne?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Įvadinė pamoka IV H kl.</dc:title>
  <dc:creator>User</dc:creator>
  <cp:lastModifiedBy>Audronė</cp:lastModifiedBy>
  <cp:revision>16</cp:revision>
  <dcterms:created xsi:type="dcterms:W3CDTF">2012-08-25T06:41:39Z</dcterms:created>
  <dcterms:modified xsi:type="dcterms:W3CDTF">2012-09-21T09:20:03Z</dcterms:modified>
</cp:coreProperties>
</file>