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7" r:id="rId2"/>
    <p:sldId id="256" r:id="rId3"/>
    <p:sldId id="257" r:id="rId4"/>
    <p:sldId id="262" r:id="rId5"/>
    <p:sldId id="260" r:id="rId6"/>
    <p:sldId id="261" r:id="rId7"/>
    <p:sldId id="264" r:id="rId8"/>
    <p:sldId id="272" r:id="rId9"/>
    <p:sldId id="281" r:id="rId10"/>
    <p:sldId id="265" r:id="rId11"/>
    <p:sldId id="274" r:id="rId12"/>
    <p:sldId id="278" r:id="rId13"/>
    <p:sldId id="280" r:id="rId14"/>
    <p:sldId id="279" r:id="rId15"/>
    <p:sldId id="268" r:id="rId16"/>
    <p:sldId id="275" r:id="rId17"/>
    <p:sldId id="276" r:id="rId18"/>
    <p:sldId id="282" r:id="rId1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5" autoAdjust="0"/>
    <p:restoredTop sz="86425" autoAdjust="0"/>
  </p:normalViewPr>
  <p:slideViewPr>
    <p:cSldViewPr>
      <p:cViewPr>
        <p:scale>
          <a:sx n="93" d="100"/>
          <a:sy n="93" d="100"/>
        </p:scale>
        <p:origin x="-23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A9229-877F-46A9-8654-B7DB7A1819E8}" type="datetimeFigureOut">
              <a:rPr lang="lt-LT" smtClean="0"/>
              <a:pPr/>
              <a:t>2012.09.21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030A71A-80A8-4A91-A922-07B799A7C4B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A9229-877F-46A9-8654-B7DB7A1819E8}" type="datetimeFigureOut">
              <a:rPr lang="lt-LT" smtClean="0"/>
              <a:pPr/>
              <a:t>2012.09.21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030A71A-80A8-4A91-A922-07B799A7C4B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A9229-877F-46A9-8654-B7DB7A1819E8}" type="datetimeFigureOut">
              <a:rPr lang="lt-LT" smtClean="0"/>
              <a:pPr/>
              <a:t>2012.09.21</a:t>
            </a:fld>
            <a:endParaRPr lang="lt-LT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030A71A-80A8-4A91-A922-07B799A7C4B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48A9229-877F-46A9-8654-B7DB7A1819E8}" type="datetimeFigureOut">
              <a:rPr lang="lt-LT" smtClean="0"/>
              <a:pPr/>
              <a:t>2012.09.21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0A71A-80A8-4A91-A922-07B799A7C4B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A9229-877F-46A9-8654-B7DB7A1819E8}" type="datetimeFigureOut">
              <a:rPr lang="lt-LT" smtClean="0"/>
              <a:pPr/>
              <a:t>2012.09.21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lt-LT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030A71A-80A8-4A91-A922-07B799A7C4B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A9229-877F-46A9-8654-B7DB7A1819E8}" type="datetimeFigureOut">
              <a:rPr lang="lt-LT" smtClean="0"/>
              <a:pPr/>
              <a:t>2012.09.21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030A71A-80A8-4A91-A922-07B799A7C4B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A9229-877F-46A9-8654-B7DB7A1819E8}" type="datetimeFigureOut">
              <a:rPr lang="lt-LT" smtClean="0"/>
              <a:pPr/>
              <a:t>2012.09.21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030A71A-80A8-4A91-A922-07B799A7C4B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030A71A-80A8-4A91-A922-07B799A7C4B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A9229-877F-46A9-8654-B7DB7A1819E8}" type="datetimeFigureOut">
              <a:rPr lang="lt-LT" smtClean="0"/>
              <a:pPr/>
              <a:t>2012.09.21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030A71A-80A8-4A91-A922-07B799A7C4B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48A9229-877F-46A9-8654-B7DB7A1819E8}" type="datetimeFigureOut">
              <a:rPr lang="lt-LT" smtClean="0"/>
              <a:pPr/>
              <a:t>2012.09.21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A9229-877F-46A9-8654-B7DB7A1819E8}" type="datetimeFigureOut">
              <a:rPr lang="lt-LT" smtClean="0"/>
              <a:pPr/>
              <a:t>2012.09.21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0A71A-80A8-4A91-A922-07B799A7C4B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030A71A-80A8-4A91-A922-07B799A7C4B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A9229-877F-46A9-8654-B7DB7A1819E8}" type="datetimeFigureOut">
              <a:rPr lang="lt-LT" smtClean="0"/>
              <a:pPr/>
              <a:t>2012.09.21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48A9229-877F-46A9-8654-B7DB7A1819E8}" type="datetimeFigureOut">
              <a:rPr lang="lt-LT" smtClean="0"/>
              <a:pPr/>
              <a:t>2012.09.21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lt-LT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030A71A-80A8-4A91-A922-07B799A7C4B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lt-LT" sz="2800" dirty="0" smtClean="0"/>
              <a:t>5 KLASĖ</a:t>
            </a:r>
          </a:p>
          <a:p>
            <a:r>
              <a:rPr lang="lt-LT" sz="2800" u="sng" dirty="0" smtClean="0"/>
              <a:t>TEMA</a:t>
            </a:r>
            <a:r>
              <a:rPr lang="lt-LT" sz="2800" dirty="0" smtClean="0"/>
              <a:t>. Nosinių raidžių rašyba veiksmažodžių šaknyse</a:t>
            </a:r>
            <a:endParaRPr lang="lt-LT" sz="28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sz="3200" b="1" dirty="0" smtClean="0"/>
              <a:t>VISIŠKAI DIFERENCIJUOTOS PAMOKOS</a:t>
            </a:r>
            <a:br>
              <a:rPr lang="lt-LT" sz="3200" b="1" dirty="0" smtClean="0"/>
            </a:br>
            <a:r>
              <a:rPr lang="lt-LT" sz="3200" b="1" dirty="0" smtClean="0"/>
              <a:t>EPIZODAS</a:t>
            </a:r>
            <a:endParaRPr lang="lt-LT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592288"/>
          </a:xfrm>
        </p:spPr>
        <p:txBody>
          <a:bodyPr>
            <a:normAutofit/>
          </a:bodyPr>
          <a:lstStyle/>
          <a:p>
            <a:r>
              <a:rPr lang="lt-LT" sz="2400" u="sng" dirty="0" smtClean="0"/>
              <a:t>Situacija.</a:t>
            </a:r>
            <a:r>
              <a:rPr lang="lt-LT" sz="2400" dirty="0" smtClean="0"/>
              <a:t> Buvo diferencijuotas namų </a:t>
            </a:r>
            <a:r>
              <a:rPr lang="lt-LT" sz="2400" dirty="0"/>
              <a:t>darbas </a:t>
            </a:r>
            <a:r>
              <a:rPr lang="lt-LT" sz="2400" dirty="0" smtClean="0"/>
              <a:t>- </a:t>
            </a:r>
            <a:r>
              <a:rPr lang="lt-LT" sz="2400" dirty="0"/>
              <a:t>taisykles mokėsi </a:t>
            </a:r>
            <a:r>
              <a:rPr lang="lt-LT" sz="2400" dirty="0" smtClean="0"/>
              <a:t>visi,bet  </a:t>
            </a:r>
            <a:r>
              <a:rPr lang="lt-LT" sz="2400" dirty="0"/>
              <a:t>A grupės mokiniai dar turėjo sugalvoti klausimus B grupei.</a:t>
            </a:r>
          </a:p>
          <a:p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11560" y="764704"/>
            <a:ext cx="7772400" cy="151216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76923C"/>
                </a:solidFill>
                <a:effectLst/>
                <a:latin typeface="Times New Roman"/>
                <a:ea typeface="Calibri"/>
              </a:rPr>
              <a:t/>
            </a:r>
            <a:br>
              <a:rPr lang="en-US" dirty="0" smtClean="0">
                <a:solidFill>
                  <a:srgbClr val="76923C"/>
                </a:solidFill>
                <a:effectLst/>
                <a:latin typeface="Times New Roman"/>
                <a:ea typeface="Calibri"/>
              </a:rPr>
            </a:br>
            <a:r>
              <a:rPr lang="lt-LT" dirty="0" smtClean="0">
                <a:solidFill>
                  <a:srgbClr val="76923C"/>
                </a:solidFill>
                <a:effectLst/>
                <a:latin typeface="Times New Roman"/>
                <a:ea typeface="Calibri"/>
              </a:rPr>
              <a:t/>
            </a:r>
            <a:br>
              <a:rPr lang="lt-LT" dirty="0" smtClean="0">
                <a:solidFill>
                  <a:srgbClr val="76923C"/>
                </a:solidFill>
                <a:effectLst/>
                <a:latin typeface="Times New Roman"/>
                <a:ea typeface="Calibri"/>
              </a:rPr>
            </a:br>
            <a:r>
              <a:rPr lang="lt-LT" dirty="0" smtClean="0">
                <a:solidFill>
                  <a:srgbClr val="76923C"/>
                </a:solidFill>
                <a:effectLst/>
                <a:latin typeface="Times New Roman"/>
                <a:ea typeface="Calibri"/>
              </a:rPr>
              <a:t/>
            </a:r>
            <a:br>
              <a:rPr lang="lt-LT" dirty="0" smtClean="0">
                <a:solidFill>
                  <a:srgbClr val="76923C"/>
                </a:solidFill>
                <a:effectLst/>
                <a:latin typeface="Times New Roman"/>
                <a:ea typeface="Calibri"/>
              </a:rPr>
            </a:br>
            <a:r>
              <a:rPr lang="lt-LT" dirty="0" smtClean="0">
                <a:solidFill>
                  <a:srgbClr val="76923C"/>
                </a:solidFill>
                <a:effectLst/>
                <a:latin typeface="Times New Roman"/>
                <a:ea typeface="Calibri"/>
              </a:rPr>
              <a:t/>
            </a:r>
            <a:br>
              <a:rPr lang="lt-LT" dirty="0" smtClean="0">
                <a:solidFill>
                  <a:srgbClr val="76923C"/>
                </a:solidFill>
                <a:effectLst/>
                <a:latin typeface="Times New Roman"/>
                <a:ea typeface="Calibri"/>
              </a:rPr>
            </a:br>
            <a:r>
              <a:rPr lang="lt-LT" dirty="0" smtClean="0">
                <a:solidFill>
                  <a:srgbClr val="76923C"/>
                </a:solidFill>
                <a:latin typeface="Times New Roman"/>
                <a:ea typeface="Calibri"/>
              </a:rPr>
              <a:t/>
            </a:r>
            <a:br>
              <a:rPr lang="lt-LT" dirty="0" smtClean="0">
                <a:solidFill>
                  <a:srgbClr val="76923C"/>
                </a:solidFill>
                <a:latin typeface="Times New Roman"/>
                <a:ea typeface="Calibri"/>
              </a:rPr>
            </a:br>
            <a:r>
              <a:rPr lang="lt-LT" dirty="0" smtClean="0">
                <a:solidFill>
                  <a:srgbClr val="76923C"/>
                </a:solidFill>
                <a:latin typeface="Times New Roman"/>
                <a:ea typeface="Calibri"/>
              </a:rPr>
              <a:t/>
            </a:r>
            <a:br>
              <a:rPr lang="lt-LT" dirty="0" smtClean="0">
                <a:solidFill>
                  <a:srgbClr val="76923C"/>
                </a:solidFill>
                <a:latin typeface="Times New Roman"/>
                <a:ea typeface="Calibri"/>
              </a:rPr>
            </a:br>
            <a:r>
              <a:rPr lang="lt-LT" dirty="0" smtClean="0">
                <a:solidFill>
                  <a:srgbClr val="76923C"/>
                </a:solidFill>
                <a:effectLst/>
                <a:latin typeface="Times New Roman"/>
                <a:ea typeface="Calibri"/>
              </a:rPr>
              <a:t> </a:t>
            </a:r>
            <a:br>
              <a:rPr lang="lt-LT" dirty="0" smtClean="0">
                <a:solidFill>
                  <a:srgbClr val="76923C"/>
                </a:solidFill>
                <a:effectLst/>
                <a:latin typeface="Times New Roman"/>
                <a:ea typeface="Calibri"/>
              </a:rPr>
            </a:br>
            <a:r>
              <a:rPr lang="lt-LT" dirty="0" smtClean="0">
                <a:solidFill>
                  <a:srgbClr val="76923C"/>
                </a:solidFill>
                <a:effectLst/>
                <a:latin typeface="Times New Roman"/>
                <a:ea typeface="Calibri"/>
              </a:rPr>
              <a:t/>
            </a:r>
            <a:br>
              <a:rPr lang="lt-LT" dirty="0" smtClean="0">
                <a:solidFill>
                  <a:srgbClr val="76923C"/>
                </a:solidFill>
                <a:effectLst/>
                <a:latin typeface="Times New Roman"/>
                <a:ea typeface="Calibri"/>
              </a:rPr>
            </a:br>
            <a:r>
              <a:rPr lang="lt-LT" dirty="0" smtClean="0">
                <a:solidFill>
                  <a:srgbClr val="76923C"/>
                </a:solidFill>
                <a:latin typeface="Times New Roman"/>
                <a:ea typeface="Calibri"/>
              </a:rPr>
              <a:t/>
            </a:r>
            <a:br>
              <a:rPr lang="lt-LT" dirty="0" smtClean="0">
                <a:solidFill>
                  <a:srgbClr val="76923C"/>
                </a:solidFill>
                <a:latin typeface="Times New Roman"/>
                <a:ea typeface="Calibri"/>
              </a:rPr>
            </a:br>
            <a:r>
              <a:rPr lang="lt-LT" dirty="0" smtClean="0">
                <a:solidFill>
                  <a:srgbClr val="76923C"/>
                </a:solidFill>
                <a:latin typeface="Times New Roman"/>
                <a:ea typeface="Calibri"/>
              </a:rPr>
              <a:t/>
            </a:r>
            <a:br>
              <a:rPr lang="lt-LT" dirty="0" smtClean="0">
                <a:solidFill>
                  <a:srgbClr val="76923C"/>
                </a:solidFill>
                <a:latin typeface="Times New Roman"/>
                <a:ea typeface="Calibri"/>
              </a:rPr>
            </a:br>
            <a:r>
              <a:rPr lang="lt-LT" dirty="0" smtClean="0">
                <a:solidFill>
                  <a:srgbClr val="76923C"/>
                </a:solidFill>
                <a:latin typeface="Times New Roman"/>
                <a:ea typeface="Calibri"/>
              </a:rPr>
              <a:t/>
            </a:r>
            <a:br>
              <a:rPr lang="lt-LT" dirty="0" smtClean="0">
                <a:solidFill>
                  <a:srgbClr val="76923C"/>
                </a:solidFill>
                <a:latin typeface="Times New Roman"/>
                <a:ea typeface="Calibri"/>
              </a:rPr>
            </a:br>
            <a:r>
              <a:rPr lang="lt-LT" dirty="0" smtClean="0">
                <a:solidFill>
                  <a:srgbClr val="76923C"/>
                </a:solidFill>
                <a:latin typeface="Times New Roman"/>
                <a:ea typeface="Calibri"/>
              </a:rPr>
              <a:t/>
            </a:r>
            <a:br>
              <a:rPr lang="lt-LT" dirty="0" smtClean="0">
                <a:solidFill>
                  <a:srgbClr val="76923C"/>
                </a:solidFill>
                <a:latin typeface="Times New Roman"/>
                <a:ea typeface="Calibri"/>
              </a:rPr>
            </a:br>
            <a:r>
              <a:rPr lang="lt-LT" dirty="0" smtClean="0">
                <a:solidFill>
                  <a:srgbClr val="76923C"/>
                </a:solidFill>
                <a:latin typeface="Times New Roman"/>
                <a:ea typeface="Calibri"/>
              </a:rPr>
              <a:t/>
            </a:r>
            <a:br>
              <a:rPr lang="lt-LT" dirty="0" smtClean="0">
                <a:solidFill>
                  <a:srgbClr val="76923C"/>
                </a:solidFill>
                <a:latin typeface="Times New Roman"/>
                <a:ea typeface="Calibri"/>
              </a:rPr>
            </a:br>
            <a:endParaRPr lang="lt-LT" dirty="0"/>
          </a:p>
        </p:txBody>
      </p:sp>
      <p:sp>
        <p:nvSpPr>
          <p:cNvPr id="4" name="Rectangle 3"/>
          <p:cNvSpPr/>
          <p:nvPr/>
        </p:nvSpPr>
        <p:spPr>
          <a:xfrm>
            <a:off x="395536" y="260648"/>
            <a:ext cx="835292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lt-LT" dirty="0" smtClean="0"/>
          </a:p>
          <a:p>
            <a:r>
              <a:rPr lang="lt-LT" sz="2400" u="sng" dirty="0" smtClean="0"/>
              <a:t>UŽDAVINYS.</a:t>
            </a:r>
            <a:r>
              <a:rPr lang="lt-LT" sz="2400" dirty="0" smtClean="0"/>
              <a:t>Pamokos pradžioje </a:t>
            </a:r>
            <a:r>
              <a:rPr lang="lt-LT" sz="2400" i="1" dirty="0" smtClean="0"/>
              <a:t>dirbdami grupėmis</a:t>
            </a:r>
            <a:r>
              <a:rPr lang="lt-LT" sz="2400" dirty="0" smtClean="0"/>
              <a:t> pakartos taisykles, vėliau </a:t>
            </a:r>
            <a:r>
              <a:rPr lang="lt-LT" sz="2400" i="1" dirty="0" smtClean="0"/>
              <a:t>dirbdami porose</a:t>
            </a:r>
            <a:r>
              <a:rPr lang="lt-LT" sz="2400" dirty="0" smtClean="0"/>
              <a:t> (stipresnis+silpnesnis) mokiniai per 20-25 min. atliks dvi užduotis, savo darbą aptars ir įvertins tarpusavyje</a:t>
            </a:r>
            <a:r>
              <a:rPr lang="lt-LT" dirty="0" smtClean="0"/>
              <a:t>.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8305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>
            <a:noAutofit/>
          </a:bodyPr>
          <a:lstStyle/>
          <a:p>
            <a:r>
              <a:rPr lang="lt-LT" sz="2800" dirty="0" smtClean="0"/>
              <a:t/>
            </a:r>
            <a:br>
              <a:rPr lang="lt-LT" sz="2800" dirty="0" smtClean="0"/>
            </a:br>
            <a:r>
              <a:rPr lang="lt-LT" sz="2800" dirty="0" smtClean="0"/>
              <a:t/>
            </a:r>
            <a:br>
              <a:rPr lang="lt-LT" sz="2800" dirty="0" smtClean="0"/>
            </a:br>
            <a:r>
              <a:rPr lang="lt-LT" sz="2800" dirty="0" smtClean="0"/>
              <a:t/>
            </a:r>
            <a:br>
              <a:rPr lang="lt-LT" sz="2800" dirty="0" smtClean="0"/>
            </a:br>
            <a:r>
              <a:rPr lang="lt-LT" sz="2800" dirty="0" smtClean="0"/>
              <a:t/>
            </a:r>
            <a:br>
              <a:rPr lang="lt-LT" sz="2800" dirty="0" smtClean="0"/>
            </a:br>
            <a:r>
              <a:rPr lang="en-US" sz="2000" dirty="0" smtClean="0"/>
              <a:t>1 </a:t>
            </a:r>
            <a:r>
              <a:rPr lang="en-US" sz="2000" dirty="0" err="1" smtClean="0"/>
              <a:t>pamokos</a:t>
            </a:r>
            <a:r>
              <a:rPr lang="en-US" sz="2000" dirty="0" smtClean="0"/>
              <a:t> </a:t>
            </a:r>
            <a:r>
              <a:rPr lang="en-US" sz="2000" dirty="0" err="1" smtClean="0"/>
              <a:t>etapas</a:t>
            </a: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b="1" dirty="0" smtClean="0"/>
              <a:t>15 min. – mokiniai pateikia klausimus ir atsako į juos.</a:t>
            </a:r>
            <a:r>
              <a:rPr lang="lt-LT" sz="2800" b="1" dirty="0" smtClean="0"/>
              <a:t/>
            </a:r>
            <a:br>
              <a:rPr lang="lt-LT" sz="2800" b="1" dirty="0" smtClean="0"/>
            </a:br>
            <a:endParaRPr lang="lt-LT" sz="2800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 algn="ctr">
              <a:buNone/>
            </a:pPr>
            <a:r>
              <a:rPr lang="en-US" sz="3200" dirty="0" smtClean="0"/>
              <a:t>1.</a:t>
            </a:r>
            <a:r>
              <a:rPr lang="lt-LT" sz="3200" dirty="0" smtClean="0"/>
              <a:t>Klasė suskirstoma į dvi </a:t>
            </a:r>
          </a:p>
          <a:p>
            <a:pPr algn="ctr">
              <a:buNone/>
            </a:pPr>
            <a:r>
              <a:rPr lang="lt-LT" sz="3200" dirty="0" smtClean="0"/>
              <a:t>A ir B grupes </a:t>
            </a:r>
          </a:p>
          <a:p>
            <a:pPr algn="ctr">
              <a:buNone/>
            </a:pPr>
            <a:r>
              <a:rPr lang="lt-LT" sz="3200" dirty="0" smtClean="0"/>
              <a:t>(stipresnieji ir silpnesnieji).</a:t>
            </a:r>
          </a:p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7154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Autofit/>
          </a:bodyPr>
          <a:lstStyle/>
          <a:p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en-US" sz="2000" dirty="0" smtClean="0"/>
              <a:t>1 </a:t>
            </a:r>
            <a:r>
              <a:rPr lang="en-US" sz="2000" dirty="0" err="1" smtClean="0"/>
              <a:t>pamokos</a:t>
            </a:r>
            <a:r>
              <a:rPr lang="en-US" sz="2000" dirty="0" smtClean="0"/>
              <a:t> </a:t>
            </a:r>
            <a:r>
              <a:rPr lang="en-US" sz="2000" dirty="0" err="1" smtClean="0"/>
              <a:t>etapas</a:t>
            </a: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b="1" dirty="0" smtClean="0"/>
              <a:t>15 min. – mokiniai pateikia klausimus ir atsako į juos.</a:t>
            </a:r>
            <a:br>
              <a:rPr lang="lt-LT" sz="2000" b="1" dirty="0" smtClean="0"/>
            </a:br>
            <a:endParaRPr lang="lt-LT" sz="2000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 smtClean="0"/>
          </a:p>
          <a:p>
            <a:r>
              <a:rPr lang="en-US" sz="3200" dirty="0" smtClean="0"/>
              <a:t>2.</a:t>
            </a:r>
            <a:r>
              <a:rPr lang="lt-LT" sz="3200" dirty="0" smtClean="0"/>
              <a:t>Tikrinamas silpnesniųjų pasiruošimas. </a:t>
            </a:r>
          </a:p>
          <a:p>
            <a:r>
              <a:rPr lang="lt-LT" sz="3200" dirty="0" smtClean="0"/>
              <a:t>A grupės mokiniai užduoda klausimus B grupės mokiniams.  </a:t>
            </a:r>
          </a:p>
          <a:p>
            <a:endParaRPr lang="lt-LT" sz="3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3226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Autofit/>
          </a:bodyPr>
          <a:lstStyle/>
          <a:p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en-US" sz="2000" dirty="0" smtClean="0"/>
              <a:t>1 </a:t>
            </a:r>
            <a:r>
              <a:rPr lang="en-US" sz="2000" dirty="0" err="1" smtClean="0"/>
              <a:t>pamokos</a:t>
            </a:r>
            <a:r>
              <a:rPr lang="en-US" sz="2000" dirty="0" smtClean="0"/>
              <a:t> </a:t>
            </a:r>
            <a:r>
              <a:rPr lang="en-US" sz="2000" dirty="0" err="1" smtClean="0"/>
              <a:t>etapas</a:t>
            </a: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b="1" dirty="0" smtClean="0"/>
              <a:t>15 min. – mokiniai pateikia klausimus ir atsako į juos.</a:t>
            </a:r>
            <a:br>
              <a:rPr lang="lt-LT" sz="2000" b="1" dirty="0" smtClean="0"/>
            </a:br>
            <a:endParaRPr lang="lt-LT" sz="2000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r>
              <a:rPr lang="en-US" dirty="0" smtClean="0"/>
              <a:t>4.</a:t>
            </a:r>
            <a:r>
              <a:rPr lang="lt-LT" sz="3200" dirty="0" smtClean="0"/>
              <a:t>Tokiu būdu dirba abiejų grupių mokiniai. </a:t>
            </a:r>
          </a:p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4972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000" dirty="0" smtClean="0"/>
              <a:t>1 etapo pabaiga</a:t>
            </a:r>
            <a:br>
              <a:rPr lang="lt-LT" sz="2000" dirty="0" smtClean="0"/>
            </a:br>
            <a:r>
              <a:rPr lang="lt-LT" sz="2000" dirty="0" smtClean="0"/>
              <a:t>VERTINIMAS</a:t>
            </a:r>
            <a:endParaRPr lang="lt-LT" sz="2000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3200" dirty="0" smtClean="0"/>
              <a:t>5.</a:t>
            </a:r>
            <a:r>
              <a:rPr lang="lt-LT" sz="3200" dirty="0" smtClean="0"/>
              <a:t>Pasibaigus šiam pamokos etapui, </a:t>
            </a:r>
            <a:r>
              <a:rPr lang="en-US" sz="3200" dirty="0" err="1" smtClean="0"/>
              <a:t>vertinama</a:t>
            </a:r>
            <a:r>
              <a:rPr lang="en-US" sz="3200" dirty="0" smtClean="0"/>
              <a:t>. </a:t>
            </a:r>
          </a:p>
          <a:p>
            <a:r>
              <a:rPr lang="lt-LT" sz="3200" dirty="0" smtClean="0"/>
              <a:t>Vertina  mokiniai </a:t>
            </a:r>
            <a:r>
              <a:rPr lang="en-US" sz="3200" dirty="0" err="1" smtClean="0"/>
              <a:t>ir</a:t>
            </a:r>
            <a:r>
              <a:rPr lang="en-US" sz="3200" dirty="0" smtClean="0"/>
              <a:t> </a:t>
            </a:r>
            <a:r>
              <a:rPr lang="lt-LT" sz="3200" dirty="0" smtClean="0"/>
              <a:t>savo pasirengimą klausti, kiti – atsakyti.</a:t>
            </a:r>
            <a:r>
              <a:rPr lang="en-US" sz="3200" dirty="0" smtClean="0"/>
              <a:t> </a:t>
            </a:r>
            <a:endParaRPr lang="lt-LT" sz="3200" dirty="0" smtClean="0"/>
          </a:p>
          <a:p>
            <a:r>
              <a:rPr lang="lt-LT" sz="3200" dirty="0" smtClean="0"/>
              <a:t>Išsiaiškinama, kas buvo sunkiausia.</a:t>
            </a:r>
          </a:p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3226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3568" y="-243408"/>
            <a:ext cx="8229600" cy="129614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2 </a:t>
            </a:r>
            <a:r>
              <a:rPr lang="en-US" sz="2000" dirty="0" err="1" smtClean="0"/>
              <a:t>etapa</a:t>
            </a:r>
            <a:r>
              <a:rPr lang="lt-LT" sz="2000" dirty="0" smtClean="0"/>
              <a:t>s</a:t>
            </a:r>
            <a:r>
              <a:rPr lang="en-US" sz="2000" dirty="0" smtClean="0"/>
              <a:t> </a:t>
            </a: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b="1" dirty="0" smtClean="0"/>
              <a:t>20-25 min. – savarankiškas darbas </a:t>
            </a:r>
            <a:r>
              <a:rPr lang="en-US" sz="2000" b="1" dirty="0" err="1" smtClean="0"/>
              <a:t>porose</a:t>
            </a:r>
            <a:r>
              <a:rPr lang="en-US" sz="2000" b="1" dirty="0" smtClean="0"/>
              <a:t>.</a:t>
            </a:r>
            <a:r>
              <a:rPr lang="lt-LT" sz="2000" b="1" dirty="0" smtClean="0"/>
              <a:t> </a:t>
            </a:r>
            <a:br>
              <a:rPr lang="lt-LT" sz="2000" b="1" dirty="0" smtClean="0"/>
            </a:br>
            <a:r>
              <a:rPr lang="en-US" sz="2000" b="1" dirty="0" err="1" smtClean="0"/>
              <a:t>Mokytojos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konsultacija</a:t>
            </a:r>
            <a:r>
              <a:rPr lang="en-US" sz="2000" b="1" dirty="0" smtClean="0"/>
              <a:t>.</a:t>
            </a:r>
            <a:endParaRPr lang="lt-LT" sz="2000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lt-LT" sz="3200" dirty="0" smtClean="0"/>
          </a:p>
          <a:p>
            <a:r>
              <a:rPr lang="lt-LT" sz="3200" dirty="0" smtClean="0"/>
              <a:t>Mokiniai </a:t>
            </a:r>
            <a:r>
              <a:rPr lang="lt-LT" sz="3200" dirty="0"/>
              <a:t>dirba poromis (stipresnis su </a:t>
            </a:r>
            <a:r>
              <a:rPr lang="lt-LT" sz="3200" dirty="0" smtClean="0"/>
              <a:t>silpnesniu).</a:t>
            </a:r>
            <a:endParaRPr lang="lt-LT" sz="3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9242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Autofit/>
          </a:bodyPr>
          <a:lstStyle/>
          <a:p>
            <a:r>
              <a:rPr lang="lt-LT" sz="2000" b="1" dirty="0" smtClean="0"/>
              <a:t/>
            </a:r>
            <a:br>
              <a:rPr lang="lt-LT" sz="2000" b="1" dirty="0" smtClean="0"/>
            </a:br>
            <a:r>
              <a:rPr lang="lt-LT" sz="2000" b="1" dirty="0" smtClean="0"/>
              <a:t>Skiriama visiems vienoda nesudėtinga užduotis.</a:t>
            </a: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 smtClean="0"/>
              <a:t>Pvz. Įrašykite praleistas raides nurodytuose sakiniuose.</a:t>
            </a:r>
            <a:br>
              <a:rPr lang="lt-LT" sz="2000" dirty="0" smtClean="0"/>
            </a:br>
            <a:endParaRPr lang="lt-LT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lt-LT" dirty="0" smtClean="0"/>
              <a:t>Berniukas apm-stė uždavinį ir nedr-siai r-žosi jį spr-sti.</a:t>
            </a:r>
          </a:p>
          <a:p>
            <a:pPr lvl="0"/>
            <a:r>
              <a:rPr lang="lt-LT" dirty="0" smtClean="0"/>
              <a:t>Saulėgr-žos gr-žia savo galvas į skaisčią saulę.</a:t>
            </a:r>
          </a:p>
          <a:p>
            <a:pPr lvl="0"/>
            <a:r>
              <a:rPr lang="lt-LT" dirty="0" smtClean="0"/>
              <a:t>Rugsėjo naktį per visą dangų nut-so aiškus Paukščių Takas.</a:t>
            </a:r>
          </a:p>
          <a:p>
            <a:pPr lvl="0"/>
            <a:r>
              <a:rPr lang="lt-LT" dirty="0" smtClean="0"/>
              <a:t>Visi stebėjosi nepaž-stamojo jaunuolio dr-sa, valia ir </a:t>
            </a:r>
          </a:p>
          <a:p>
            <a:pPr lvl="0">
              <a:buNone/>
            </a:pPr>
            <a:r>
              <a:rPr lang="lt-LT" dirty="0" smtClean="0"/>
              <a:t>r-žtingumu.</a:t>
            </a:r>
          </a:p>
          <a:p>
            <a:pPr lvl="0"/>
            <a:r>
              <a:rPr lang="lt-LT" dirty="0" smtClean="0"/>
              <a:t>Šiandien išmokau daug naujų m-slių.</a:t>
            </a:r>
          </a:p>
          <a:p>
            <a:pPr lvl="0"/>
            <a:r>
              <a:rPr lang="lt-LT" dirty="0" smtClean="0"/>
              <a:t>Laukuose br-sta javai.</a:t>
            </a:r>
          </a:p>
          <a:p>
            <a:pPr lvl="0"/>
            <a:r>
              <a:rPr lang="lt-LT" dirty="0" smtClean="0"/>
              <a:t>Ties kryžkele t-siasi  didelis ąžuolynas.</a:t>
            </a:r>
          </a:p>
          <a:p>
            <a:pPr lvl="0"/>
            <a:r>
              <a:rPr lang="lt-LT" dirty="0" smtClean="0"/>
              <a:t>G-sta saulė, gr-žiasi į šilą ir jo viršūnes dažo auksu.</a:t>
            </a:r>
          </a:p>
          <a:p>
            <a:pPr lvl="0"/>
            <a:r>
              <a:rPr lang="lt-LT" dirty="0" smtClean="0"/>
              <a:t>Vėjas dr-skė sodų apdarą, lindo pro atvirą langą.</a:t>
            </a:r>
          </a:p>
          <a:p>
            <a:pPr lvl="0"/>
            <a:r>
              <a:rPr lang="lt-LT" dirty="0" smtClean="0"/>
              <a:t>Stipraus vėjo išsig-do visi žmonės.</a:t>
            </a:r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en-US" sz="2200" dirty="0" smtClean="0"/>
              <a:t>2 </a:t>
            </a:r>
            <a:r>
              <a:rPr lang="en-US" sz="2200" dirty="0" err="1" smtClean="0"/>
              <a:t>etapa</a:t>
            </a:r>
            <a:r>
              <a:rPr lang="lt-LT" sz="2200" dirty="0" smtClean="0"/>
              <a:t>s</a:t>
            </a:r>
            <a:r>
              <a:rPr lang="en-US" sz="2200" dirty="0" smtClean="0"/>
              <a:t> </a:t>
            </a:r>
            <a:r>
              <a:rPr lang="lt-LT" sz="3600" dirty="0" smtClean="0"/>
              <a:t/>
            </a:r>
            <a:br>
              <a:rPr lang="lt-LT" sz="3600" dirty="0" smtClean="0"/>
            </a:br>
            <a:r>
              <a:rPr lang="lt-LT" sz="2200" b="1" dirty="0" smtClean="0"/>
              <a:t>20-25 min. – savarankiškas darbas </a:t>
            </a:r>
            <a:r>
              <a:rPr lang="en-US" sz="2200" b="1" dirty="0" err="1" smtClean="0"/>
              <a:t>porose</a:t>
            </a:r>
            <a:r>
              <a:rPr lang="en-US" sz="2200" b="1" dirty="0" smtClean="0"/>
              <a:t>.</a:t>
            </a:r>
            <a:r>
              <a:rPr lang="lt-LT" sz="2200" b="1" dirty="0" smtClean="0"/>
              <a:t> </a:t>
            </a:r>
            <a:br>
              <a:rPr lang="lt-LT" sz="2200" b="1" dirty="0" smtClean="0"/>
            </a:br>
            <a:r>
              <a:rPr lang="en-US" sz="2200" b="1" dirty="0" err="1" smtClean="0"/>
              <a:t>Mokytojos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konsultacija</a:t>
            </a:r>
            <a:r>
              <a:rPr lang="en-US" sz="2200" b="1" dirty="0" smtClean="0"/>
              <a:t>.</a:t>
            </a:r>
            <a:endParaRPr lang="lt-LT" sz="2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t-LT" sz="3200" dirty="0" smtClean="0"/>
          </a:p>
          <a:p>
            <a:endParaRPr lang="lt-LT" sz="3200" dirty="0" smtClean="0"/>
          </a:p>
          <a:p>
            <a:r>
              <a:rPr lang="lt-LT" sz="3200" dirty="0" smtClean="0"/>
              <a:t>Stipresnieji atlieka greičiau, problemas aiškinasi su mokytoja. </a:t>
            </a:r>
          </a:p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Autofit/>
          </a:bodyPr>
          <a:lstStyle/>
          <a:p>
            <a:r>
              <a:rPr lang="en-US" sz="2000" dirty="0" smtClean="0"/>
              <a:t>2 </a:t>
            </a:r>
            <a:r>
              <a:rPr lang="en-US" sz="2000" dirty="0" err="1" smtClean="0"/>
              <a:t>etapa</a:t>
            </a:r>
            <a:r>
              <a:rPr lang="lt-LT" sz="2000" dirty="0" smtClean="0"/>
              <a:t>s</a:t>
            </a:r>
            <a:r>
              <a:rPr lang="en-US" sz="2000" dirty="0" smtClean="0"/>
              <a:t> </a:t>
            </a: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b="1" dirty="0" smtClean="0"/>
              <a:t>20-25 min. – savarankiškas darbas </a:t>
            </a:r>
            <a:r>
              <a:rPr lang="en-US" sz="2000" b="1" dirty="0" err="1" smtClean="0"/>
              <a:t>porose</a:t>
            </a:r>
            <a:r>
              <a:rPr lang="en-US" sz="2000" b="1" dirty="0" smtClean="0"/>
              <a:t>.</a:t>
            </a:r>
            <a:r>
              <a:rPr lang="lt-LT" sz="2000" b="1" dirty="0" smtClean="0"/>
              <a:t> </a:t>
            </a:r>
            <a:br>
              <a:rPr lang="lt-LT" sz="2000" b="1" dirty="0" smtClean="0"/>
            </a:br>
            <a:r>
              <a:rPr lang="en-US" sz="2000" b="1" dirty="0" err="1" smtClean="0"/>
              <a:t>Mokytojos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konsultacija</a:t>
            </a:r>
            <a:r>
              <a:rPr lang="en-US" sz="2000" b="1" dirty="0" smtClean="0"/>
              <a:t>.</a:t>
            </a:r>
            <a:endParaRPr lang="lt-LT" sz="2000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t-LT" sz="3200" dirty="0" smtClean="0"/>
          </a:p>
          <a:p>
            <a:endParaRPr lang="lt-LT" sz="3200" dirty="0" smtClean="0"/>
          </a:p>
          <a:p>
            <a:r>
              <a:rPr lang="lt-LT" sz="3200" dirty="0" smtClean="0"/>
              <a:t>Stipresnieji eina </a:t>
            </a:r>
            <a:r>
              <a:rPr lang="lt-LT" sz="3200" dirty="0"/>
              <a:t>padėti </a:t>
            </a:r>
            <a:r>
              <a:rPr lang="lt-LT" sz="3200" dirty="0" smtClean="0"/>
              <a:t>silpne</a:t>
            </a:r>
            <a:r>
              <a:rPr lang="en-US" sz="3200" dirty="0" smtClean="0"/>
              <a:t>s</a:t>
            </a:r>
            <a:r>
              <a:rPr lang="lt-LT" sz="3200" dirty="0" smtClean="0"/>
              <a:t>niesiems</a:t>
            </a:r>
            <a:r>
              <a:rPr lang="lt-LT" sz="3200" dirty="0"/>
              <a:t>. Jeigu reikia, dar klausia </a:t>
            </a:r>
            <a:r>
              <a:rPr lang="lt-LT" sz="3200" dirty="0" smtClean="0"/>
              <a:t>mokytoją. </a:t>
            </a:r>
            <a:endParaRPr lang="lt-LT" sz="3200" dirty="0"/>
          </a:p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7330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Autofit/>
          </a:bodyPr>
          <a:lstStyle/>
          <a:p>
            <a:r>
              <a:rPr lang="lt-LT" sz="2000" b="1" dirty="0" smtClean="0"/>
              <a:t>Darbą atlikus visiems, dar siūloma pasitikrinti. </a:t>
            </a:r>
            <a:br>
              <a:rPr lang="lt-LT" sz="2000" b="1" dirty="0" smtClean="0"/>
            </a:br>
            <a:r>
              <a:rPr lang="lt-LT" sz="2000" b="1" dirty="0" smtClean="0"/>
              <a:t>Pateikiami taisyklingi variantai.</a:t>
            </a:r>
            <a:br>
              <a:rPr lang="lt-LT" sz="2000" b="1" dirty="0" smtClean="0"/>
            </a:br>
            <a:endParaRPr lang="lt-LT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lt-LT" dirty="0" smtClean="0"/>
              <a:t>Berniukas apmąstė uždavinį ir nedrąsiai ryžosi jį spręsti.</a:t>
            </a:r>
          </a:p>
          <a:p>
            <a:pPr lvl="0"/>
            <a:r>
              <a:rPr lang="lt-LT" dirty="0" smtClean="0"/>
              <a:t>Saulėgrąžos gręžia savo galvas į skaisčią saulę.</a:t>
            </a:r>
          </a:p>
          <a:p>
            <a:pPr lvl="0"/>
            <a:r>
              <a:rPr lang="lt-LT" dirty="0" smtClean="0"/>
              <a:t>Rugsėjo naktį per visą dangų nutįso aiškus Paukščių Takas.</a:t>
            </a:r>
          </a:p>
          <a:p>
            <a:pPr lvl="0"/>
            <a:r>
              <a:rPr lang="lt-LT" dirty="0" smtClean="0"/>
              <a:t>Visi stebėjosi nepažįstamojo jaunuolio drąsa, valia ir ryžtingumu.</a:t>
            </a:r>
          </a:p>
          <a:p>
            <a:pPr lvl="0"/>
            <a:r>
              <a:rPr lang="lt-LT" dirty="0" smtClean="0"/>
              <a:t>Šiandien išmokau daug naujų mįslių.</a:t>
            </a:r>
          </a:p>
          <a:p>
            <a:pPr lvl="0"/>
            <a:r>
              <a:rPr lang="lt-LT" dirty="0" smtClean="0"/>
              <a:t>Laukuose bręsta javai.</a:t>
            </a:r>
          </a:p>
          <a:p>
            <a:pPr lvl="0"/>
            <a:r>
              <a:rPr lang="lt-LT" dirty="0" smtClean="0"/>
              <a:t>Ties kryžkele tęsiasi  didelis ąžuolynas.</a:t>
            </a:r>
          </a:p>
          <a:p>
            <a:pPr lvl="0"/>
            <a:r>
              <a:rPr lang="lt-LT" dirty="0" smtClean="0"/>
              <a:t>Gęsta saulė, gręžiasi į šilą ir jo viršūnes dažo auksu.</a:t>
            </a:r>
          </a:p>
          <a:p>
            <a:pPr lvl="0"/>
            <a:r>
              <a:rPr lang="lt-LT" dirty="0" smtClean="0"/>
              <a:t>Vėjas draskė sodų apdarą, lindo pro atvirą langą.</a:t>
            </a:r>
          </a:p>
          <a:p>
            <a:pPr lvl="0"/>
            <a:r>
              <a:rPr lang="lt-LT" dirty="0" smtClean="0"/>
              <a:t>Stipraus vėjo išsigando visi žmonės.</a:t>
            </a:r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34400" cy="43887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lt-LT" sz="2700" b="1" dirty="0" smtClean="0"/>
              <a:t>Pateikiama sunkesnė užduotis. </a:t>
            </a:r>
            <a:br>
              <a:rPr lang="lt-LT" sz="2700" b="1" dirty="0" smtClean="0"/>
            </a:br>
            <a:r>
              <a:rPr lang="lt-LT" sz="2700" b="1" dirty="0" smtClean="0"/>
              <a:t>Dirba porose, naudojasi žodynais.  </a:t>
            </a:r>
            <a:endParaRPr lang="lt-LT" sz="27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lt-LT" i="1" dirty="0" smtClean="0"/>
              <a:t>	Raskite giminiškus žodžius. Paaiškinkite, ką jie reiškia. (5 užduotis iš ŠOK serijos vadovėlio ,,Žaidžiu žodžiu” 5 klasei, 17 p.).</a:t>
            </a:r>
          </a:p>
          <a:p>
            <a:r>
              <a:rPr lang="lt-LT" dirty="0" smtClean="0"/>
              <a:t>Rąžosi, ražas, pasiryžo, ryžtas, ręžtis, pasiryžimas.</a:t>
            </a:r>
          </a:p>
          <a:p>
            <a:r>
              <a:rPr lang="lt-LT" dirty="0" smtClean="0"/>
              <a:t>Grįsti, pagrindas, įgristi, atgrasus, grasymas, grindinys, grasinimas.</a:t>
            </a:r>
          </a:p>
          <a:p>
            <a:r>
              <a:rPr lang="lt-LT" dirty="0" smtClean="0"/>
              <a:t>Tąsa, tęsti, tįsti, tesėti.</a:t>
            </a:r>
          </a:p>
          <a:p>
            <a:r>
              <a:rPr lang="lt-LT" dirty="0" smtClean="0"/>
              <a:t>Liesas, lįsti, lysti, landa, ląsta, liesėti, lindimas.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Tikrinasi, kaip atliko užduotį.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lt-LT" sz="8600" dirty="0" smtClean="0"/>
              <a:t>Rąžosi, ręžtis;</a:t>
            </a:r>
          </a:p>
          <a:p>
            <a:r>
              <a:rPr lang="lt-LT" sz="8600" dirty="0" smtClean="0"/>
              <a:t>ražas – plg. rėžė;</a:t>
            </a:r>
          </a:p>
          <a:p>
            <a:r>
              <a:rPr lang="lt-LT" sz="8600" dirty="0" smtClean="0"/>
              <a:t>pasiryžo, ryžtas, pasiryžimas.</a:t>
            </a:r>
          </a:p>
          <a:p>
            <a:r>
              <a:rPr lang="lt-LT" sz="8600" dirty="0" smtClean="0"/>
              <a:t>---------------------------------</a:t>
            </a:r>
          </a:p>
          <a:p>
            <a:r>
              <a:rPr lang="lt-LT" sz="8600" dirty="0" smtClean="0"/>
              <a:t>Grįsti, pagrindas, grindinys;</a:t>
            </a:r>
          </a:p>
          <a:p>
            <a:r>
              <a:rPr lang="lt-LT" sz="8600" dirty="0" smtClean="0"/>
              <a:t>įgristi, atgrasus, grasymas, grasinimas – plg. grėsė.</a:t>
            </a:r>
          </a:p>
          <a:p>
            <a:r>
              <a:rPr lang="lt-LT" sz="8600" dirty="0" smtClean="0"/>
              <a:t>---------------------------------</a:t>
            </a:r>
          </a:p>
          <a:p>
            <a:r>
              <a:rPr lang="lt-LT" sz="8600" dirty="0" smtClean="0"/>
              <a:t>Tąsa, tęsti, tįsti,</a:t>
            </a:r>
          </a:p>
          <a:p>
            <a:r>
              <a:rPr lang="lt-LT" sz="8600" dirty="0" smtClean="0"/>
              <a:t>tesėti (įsidėmėkite: tesėti, tesi, tesėjo).</a:t>
            </a:r>
          </a:p>
          <a:p>
            <a:r>
              <a:rPr lang="lt-LT" sz="8600" dirty="0" smtClean="0"/>
              <a:t>----------------------------------</a:t>
            </a:r>
          </a:p>
          <a:p>
            <a:r>
              <a:rPr lang="lt-LT" sz="8600" dirty="0" smtClean="0"/>
              <a:t>Liesas, lysti, liesėti,</a:t>
            </a:r>
          </a:p>
          <a:p>
            <a:r>
              <a:rPr lang="lt-LT" sz="8600" dirty="0" smtClean="0"/>
              <a:t>lįsti, landa, ląsta, lindimas. 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pPr>
              <a:buNone/>
            </a:pPr>
            <a:r>
              <a:rPr lang="lt-LT" dirty="0" smtClean="0"/>
              <a:t>  </a:t>
            </a:r>
          </a:p>
          <a:p>
            <a:pPr>
              <a:buNone/>
            </a:pPr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112168"/>
          </a:xfrm>
        </p:spPr>
        <p:txBody>
          <a:bodyPr>
            <a:noAutofit/>
          </a:bodyPr>
          <a:lstStyle/>
          <a:p>
            <a:r>
              <a:rPr lang="lt-LT" sz="2400" b="1" dirty="0" smtClean="0"/>
              <a:t>10-5 min. – mokytoja apibendrina darbus, skiria namų darbų užduotis</a:t>
            </a:r>
            <a:br>
              <a:rPr lang="lt-LT" sz="2400" b="1" dirty="0" smtClean="0"/>
            </a:br>
            <a:r>
              <a:rPr lang="lt-LT" sz="2400" b="1" dirty="0" smtClean="0"/>
              <a:t>( frontalus darbas su visa klase).</a:t>
            </a:r>
            <a:endParaRPr lang="lt-LT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sz="3200" dirty="0" smtClean="0"/>
              <a:t>Baigiantis pamokai mokytoja, atidžiai stebėjusi mokinių darbą, apibendrina darbo rezultatus, atkreipia mokinių dėmesį į dažniausiai pasitaikančias klaidas bei kitas problemas, susijusias su mokinių darbu poromis. </a:t>
            </a:r>
          </a:p>
          <a:p>
            <a:r>
              <a:rPr lang="lt-LT" sz="3200" dirty="0" smtClean="0"/>
              <a:t>Pamokos pabaigoje dar neįvertinti mokiniai gali būti įvertinti.</a:t>
            </a:r>
            <a:endParaRPr lang="lt-LT" sz="3200" b="1" dirty="0" smtClean="0"/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Namų darbų skyrimas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lt-LT" dirty="0" smtClean="0"/>
          </a:p>
          <a:p>
            <a:pPr>
              <a:buNone/>
            </a:pPr>
            <a:r>
              <a:rPr lang="lt-LT" sz="4000" dirty="0" smtClean="0"/>
              <a:t>Silpnesniesiems tokio tipo užduotis, kokią atliko klasėje, stipresniesiems – sudėtingesnė užduotis. </a:t>
            </a:r>
          </a:p>
          <a:p>
            <a:pPr>
              <a:buNone/>
            </a:pPr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8525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184176"/>
          </a:xfrm>
        </p:spPr>
        <p:txBody>
          <a:bodyPr>
            <a:noAutofit/>
          </a:bodyPr>
          <a:lstStyle/>
          <a:p>
            <a:r>
              <a:rPr lang="lt-LT" sz="2800" dirty="0" smtClean="0"/>
              <a:t/>
            </a:r>
            <a:br>
              <a:rPr lang="lt-LT" sz="2800" dirty="0" smtClean="0"/>
            </a:br>
            <a:r>
              <a:rPr lang="lt-LT" sz="2000" dirty="0" smtClean="0"/>
              <a:t>Namų darbai </a:t>
            </a:r>
            <a:r>
              <a:rPr lang="lt-LT" sz="2000" b="1" dirty="0" smtClean="0"/>
              <a:t>A grupei</a:t>
            </a: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 smtClean="0"/>
              <a:t>( įrašyti praleistas raides ir paaiškinti rašybą) </a:t>
            </a:r>
            <a:br>
              <a:rPr lang="lt-LT" sz="2000" dirty="0" smtClean="0"/>
            </a:br>
            <a:r>
              <a:rPr lang="lt-LT" sz="2000" b="1" dirty="0" smtClean="0"/>
              <a:t>B grupei </a:t>
            </a:r>
            <a:r>
              <a:rPr lang="lt-LT" sz="2000" dirty="0" smtClean="0"/>
              <a:t>(įrašyti praleistas raides)</a:t>
            </a:r>
            <a:br>
              <a:rPr lang="lt-LT" sz="2000" dirty="0" smtClean="0"/>
            </a:br>
            <a:endParaRPr lang="lt-LT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1. </a:t>
            </a:r>
            <a:r>
              <a:rPr lang="lt-LT" dirty="0" smtClean="0"/>
              <a:t>Nel-sk prie ugnies.</a:t>
            </a:r>
          </a:p>
          <a:p>
            <a:pPr lvl="0"/>
            <a:r>
              <a:rPr lang="lt-LT" dirty="0" smtClean="0"/>
              <a:t>2. Darbus atlikus, smagu šv-sti. </a:t>
            </a:r>
          </a:p>
          <a:p>
            <a:pPr lvl="0"/>
            <a:r>
              <a:rPr lang="lt-LT" dirty="0" smtClean="0"/>
              <a:t>3. Dantys kaip velnio – geležinį prak-s.</a:t>
            </a:r>
          </a:p>
          <a:p>
            <a:pPr lvl="0"/>
            <a:r>
              <a:rPr lang="lt-LT" dirty="0" smtClean="0"/>
              <a:t>4. Dr-si varlė ir kiškį pabaido.</a:t>
            </a:r>
          </a:p>
          <a:p>
            <a:pPr lvl="0"/>
            <a:r>
              <a:rPr lang="lt-LT" dirty="0" smtClean="0"/>
              <a:t>5. Nuo šalčio š-šta lūpos.</a:t>
            </a:r>
          </a:p>
          <a:p>
            <a:pPr lvl="0"/>
            <a:r>
              <a:rPr lang="lt-LT" dirty="0" smtClean="0"/>
              <a:t>6. Pam-stykime apie ateitį.</a:t>
            </a:r>
          </a:p>
          <a:p>
            <a:pPr lvl="0"/>
            <a:r>
              <a:rPr lang="lt-LT" dirty="0" smtClean="0"/>
              <a:t>7. Užg-so neseniai kurtas laužas.</a:t>
            </a:r>
          </a:p>
          <a:p>
            <a:pPr lvl="0"/>
            <a:r>
              <a:rPr lang="lt-LT" dirty="0" smtClean="0"/>
              <a:t>8. Knygos t-sinys buvo dar įdomesnis.</a:t>
            </a:r>
          </a:p>
          <a:p>
            <a:pPr lvl="0"/>
            <a:r>
              <a:rPr lang="lt-LT" dirty="0" smtClean="0"/>
              <a:t>9. Po išvykos namo gr-žome labai linksmi.</a:t>
            </a:r>
          </a:p>
          <a:p>
            <a:pPr lvl="0"/>
            <a:r>
              <a:rPr lang="lt-LT" dirty="0" smtClean="0"/>
              <a:t>10. Lietus mūsų neišg-sdino.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 grupei pavyzdys</a:t>
            </a:r>
            <a:endParaRPr lang="lt-LT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276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4746"/>
                <a:gridCol w="2834746"/>
                <a:gridCol w="2834746"/>
              </a:tblGrid>
              <a:tr h="316632"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Ž</a:t>
                      </a:r>
                      <a:r>
                        <a:rPr lang="en-US" dirty="0" err="1" smtClean="0"/>
                        <a:t>odis</a:t>
                      </a:r>
                      <a:endParaRPr lang="lt-LT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Atraminis žodis, kuriuo pagrindžiame taisyklę </a:t>
                      </a:r>
                      <a:endParaRPr lang="lt-LT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Taisyklė</a:t>
                      </a:r>
                      <a:endParaRPr lang="lt-LT" dirty="0"/>
                    </a:p>
                  </a:txBody>
                  <a:tcPr marL="94492" marR="94492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nelįsk</a:t>
                      </a:r>
                      <a:endParaRPr lang="lt-LT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lindo </a:t>
                      </a:r>
                      <a:endParaRPr lang="lt-LT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į:in</a:t>
                      </a:r>
                      <a:endParaRPr lang="lt-LT" dirty="0"/>
                    </a:p>
                  </a:txBody>
                  <a:tcPr marL="94492" marR="94492"/>
                </a:tc>
              </a:tr>
              <a:tr h="370840">
                <a:tc>
                  <a:txBody>
                    <a:bodyPr/>
                    <a:lstStyle/>
                    <a:p>
                      <a:endParaRPr lang="lt-LT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 marL="94492" marR="94492"/>
                </a:tc>
              </a:tr>
              <a:tr h="370840">
                <a:tc>
                  <a:txBody>
                    <a:bodyPr/>
                    <a:lstStyle/>
                    <a:p>
                      <a:endParaRPr lang="lt-LT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 marL="94492" marR="94492"/>
                </a:tc>
              </a:tr>
              <a:tr h="370840">
                <a:tc>
                  <a:txBody>
                    <a:bodyPr/>
                    <a:lstStyle/>
                    <a:p>
                      <a:endParaRPr lang="lt-LT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 marL="94492" marR="94492"/>
                </a:tc>
              </a:tr>
              <a:tr h="370840">
                <a:tc>
                  <a:txBody>
                    <a:bodyPr/>
                    <a:lstStyle/>
                    <a:p>
                      <a:endParaRPr lang="lt-LT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 marL="94492" marR="94492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475656" y="2852936"/>
            <a:ext cx="6400800" cy="2664296"/>
          </a:xfrm>
        </p:spPr>
        <p:txBody>
          <a:bodyPr/>
          <a:lstStyle/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Miroslavo vidurinė mokykla</a:t>
            </a:r>
          </a:p>
          <a:p>
            <a:r>
              <a:rPr lang="lt-LT" dirty="0" smtClean="0"/>
              <a:t>Lietuvių kalbos mokytoja </a:t>
            </a:r>
          </a:p>
          <a:p>
            <a:r>
              <a:rPr lang="lt-LT" dirty="0" smtClean="0"/>
              <a:t>Nijolė milienė</a:t>
            </a:r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AČIŪ, KAD KLA</a:t>
            </a:r>
            <a:r>
              <a:rPr lang="lt-LT" b="1" dirty="0" smtClean="0">
                <a:solidFill>
                  <a:srgbClr val="FF0000"/>
                </a:solidFill>
              </a:rPr>
              <a:t>U</a:t>
            </a:r>
            <a:r>
              <a:rPr lang="lt-LT" dirty="0" smtClean="0"/>
              <a:t>SĖTE IR NEKL</a:t>
            </a:r>
            <a:r>
              <a:rPr lang="lt-LT" b="1" dirty="0" smtClean="0">
                <a:solidFill>
                  <a:srgbClr val="FF0000"/>
                </a:solidFill>
              </a:rPr>
              <a:t>A</a:t>
            </a:r>
            <a:r>
              <a:rPr lang="lt-LT" dirty="0" smtClean="0"/>
              <a:t>USĖTE 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181</TotalTime>
  <Words>580</Words>
  <Application>Microsoft Office PowerPoint</Application>
  <PresentationFormat>Demonstracija ekrane (4:3)</PresentationFormat>
  <Paragraphs>119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18</vt:i4>
      </vt:variant>
    </vt:vector>
  </HeadingPairs>
  <TitlesOfParts>
    <vt:vector size="19" baseType="lpstr">
      <vt:lpstr>Civic</vt:lpstr>
      <vt:lpstr>VISIŠKAI DIFERENCIJUOTOS PAMOKOS EPIZODAS</vt:lpstr>
      <vt:lpstr>              </vt:lpstr>
      <vt:lpstr>    1 pamokos etapas 15 min. – mokiniai pateikia klausimus ir atsako į juos. </vt:lpstr>
      <vt:lpstr>           1 pamokos etapas 15 min. – mokiniai pateikia klausimus ir atsako į juos. </vt:lpstr>
      <vt:lpstr>  1 pamokos etapas 15 min. – mokiniai pateikia klausimus ir atsako į juos. </vt:lpstr>
      <vt:lpstr>1 etapo pabaiga VERTINIMAS</vt:lpstr>
      <vt:lpstr>2 etapas  20-25 min. – savarankiškas darbas porose.  Mokytojos konsultacija.</vt:lpstr>
      <vt:lpstr> Skiriama visiems vienoda nesudėtinga užduotis. Pvz. Įrašykite praleistas raides nurodytuose sakiniuose. </vt:lpstr>
      <vt:lpstr>2 etapas  20-25 min. – savarankiškas darbas porose.  Mokytojos konsultacija.</vt:lpstr>
      <vt:lpstr>2 etapas  20-25 min. – savarankiškas darbas porose.  Mokytojos konsultacija.</vt:lpstr>
      <vt:lpstr>Darbą atlikus visiems, dar siūloma pasitikrinti.  Pateikiami taisyklingi variantai. </vt:lpstr>
      <vt:lpstr>     Pateikiama sunkesnė užduotis.  Dirba porose, naudojasi žodynais.  </vt:lpstr>
      <vt:lpstr>Tikrinasi, kaip atliko užduotį.</vt:lpstr>
      <vt:lpstr>10-5 min. – mokytoja apibendrina darbus, skiria namų darbų užduotis ( frontalus darbas su visa klase).</vt:lpstr>
      <vt:lpstr>Namų darbų skyrimas</vt:lpstr>
      <vt:lpstr> Namų darbai A grupei ( įrašyti praleistas raides ir paaiškinti rašybą)  B grupei (įrašyti praleistas raides) </vt:lpstr>
      <vt:lpstr>A grupei pavyzdys</vt:lpstr>
      <vt:lpstr>AČIŪ, KAD KLAUSĖTE IR NEKLAUSĖTE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Tema. Nosinių raidžių rašyba  Žinių įtvirtinimo pamoka.  veiksmažodžių šaknyse. </dc:title>
  <dc:creator>miroslav</dc:creator>
  <cp:lastModifiedBy>miroslav</cp:lastModifiedBy>
  <cp:revision>23</cp:revision>
  <dcterms:created xsi:type="dcterms:W3CDTF">2012-03-07T11:11:26Z</dcterms:created>
  <dcterms:modified xsi:type="dcterms:W3CDTF">2012-09-21T07:17:23Z</dcterms:modified>
</cp:coreProperties>
</file>