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8" r:id="rId3"/>
    <p:sldId id="257" r:id="rId4"/>
    <p:sldId id="259" r:id="rId5"/>
    <p:sldId id="260" r:id="rId6"/>
    <p:sldId id="261" r:id="rId7"/>
    <p:sldId id="263" r:id="rId8"/>
    <p:sldId id="265" r:id="rId9"/>
    <p:sldId id="262" r:id="rId10"/>
    <p:sldId id="264" r:id="rId11"/>
    <p:sldId id="267" r:id="rId12"/>
    <p:sldId id="266" r:id="rId13"/>
    <p:sldId id="268" r:id="rId14"/>
    <p:sldId id="271" r:id="rId15"/>
    <p:sldId id="272" r:id="rId16"/>
    <p:sldId id="273" r:id="rId17"/>
    <p:sldId id="274" r:id="rId18"/>
    <p:sldId id="275" r:id="rId19"/>
    <p:sldId id="276" r:id="rId20"/>
    <p:sldId id="277" r:id="rId21"/>
    <p:sldId id="27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918409-1A8D-4798-82E9-31E7F992EC1F}" type="datetimeFigureOut">
              <a:rPr lang="en-US" smtClean="0"/>
              <a:pPr/>
              <a:t>9/27/2012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B502D-25CA-4A0D-9933-D2A12AC6F67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t-LT" dirty="0" smtClean="0"/>
              <a:t>Asociacijų žaidimas.</a:t>
            </a:r>
          </a:p>
          <a:p>
            <a:r>
              <a:rPr lang="lt-LT" dirty="0" smtClean="0"/>
              <a:t>Įvadiniai</a:t>
            </a:r>
            <a:r>
              <a:rPr lang="lt-LT" baseline="0" dirty="0" smtClean="0"/>
              <a:t> klausimai į temą.</a:t>
            </a:r>
            <a:endParaRPr lang="lt-LT" dirty="0" smtClean="0"/>
          </a:p>
        </p:txBody>
      </p:sp>
      <p:sp>
        <p:nvSpPr>
          <p:cNvPr id="4" name="Slide Number Placeholder 3"/>
          <p:cNvSpPr>
            <a:spLocks noGrp="1"/>
          </p:cNvSpPr>
          <p:nvPr>
            <p:ph type="sldNum" sz="quarter" idx="10"/>
          </p:nvPr>
        </p:nvSpPr>
        <p:spPr/>
        <p:txBody>
          <a:bodyPr/>
          <a:lstStyle/>
          <a:p>
            <a:fld id="{71DB502D-25CA-4A0D-9933-D2A12AC6F67D}"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E42706D-AD3E-485F-AE4F-30C3F92325F3}" type="datetimeFigureOut">
              <a:rPr lang="en-US" smtClean="0"/>
              <a:pPr/>
              <a:t>9/27/2012</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D1478D8A-9F5A-4911-9D01-7EBE6BA24039}"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E42706D-AD3E-485F-AE4F-30C3F92325F3}"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78D8A-9F5A-4911-9D01-7EBE6BA24039}"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E42706D-AD3E-485F-AE4F-30C3F92325F3}" type="datetimeFigureOut">
              <a:rPr lang="en-US" smtClean="0"/>
              <a:pPr/>
              <a:t>9/27/2012</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D1478D8A-9F5A-4911-9D01-7EBE6BA24039}"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E42706D-AD3E-485F-AE4F-30C3F92325F3}"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78D8A-9F5A-4911-9D01-7EBE6BA24039}"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E42706D-AD3E-485F-AE4F-30C3F92325F3}" type="datetimeFigureOut">
              <a:rPr lang="en-US" smtClean="0"/>
              <a:pPr/>
              <a:t>9/27/2012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478D8A-9F5A-4911-9D01-7EBE6BA24039}"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E42706D-AD3E-485F-AE4F-30C3F92325F3}" type="datetimeFigureOut">
              <a:rPr lang="en-US" smtClean="0"/>
              <a:pPr/>
              <a:t>9/27/2012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478D8A-9F5A-4911-9D01-7EBE6BA24039}"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2706D-AD3E-485F-AE4F-30C3F92325F3}" type="datetimeFigureOut">
              <a:rPr lang="en-US" smtClean="0"/>
              <a:pPr/>
              <a:t>9/27/2012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478D8A-9F5A-4911-9D01-7EBE6BA24039}"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42706D-AD3E-485F-AE4F-30C3F92325F3}"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78D8A-9F5A-4911-9D01-7EBE6BA2403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42706D-AD3E-485F-AE4F-30C3F92325F3}"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478D8A-9F5A-4911-9D01-7EBE6BA2403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42706D-AD3E-485F-AE4F-30C3F92325F3}"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78D8A-9F5A-4911-9D01-7EBE6BA240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42706D-AD3E-485F-AE4F-30C3F92325F3}"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478D8A-9F5A-4911-9D01-7EBE6BA24039}"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AE42706D-AD3E-485F-AE4F-30C3F92325F3}" type="datetimeFigureOut">
              <a:rPr lang="en-US" smtClean="0"/>
              <a:pPr/>
              <a:t>9/27/2012</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1478D8A-9F5A-4911-9D01-7EBE6BA24039}"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youtube.com/watch?v=7kvoMaaGWM4&amp;feature=relate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lt-LT" dirty="0" smtClean="0"/>
              <a:t>Parengė lietuvių kalbos vyr.mokytoja Indrė Globienė</a:t>
            </a:r>
            <a:endParaRPr lang="en-US" dirty="0"/>
          </a:p>
        </p:txBody>
      </p:sp>
      <p:sp>
        <p:nvSpPr>
          <p:cNvPr id="8" name="TextBox 7"/>
          <p:cNvSpPr txBox="1"/>
          <p:nvPr/>
        </p:nvSpPr>
        <p:spPr>
          <a:xfrm>
            <a:off x="1428728" y="3929066"/>
            <a:ext cx="6572296" cy="769441"/>
          </a:xfrm>
          <a:prstGeom prst="rect">
            <a:avLst/>
          </a:prstGeom>
          <a:noFill/>
        </p:spPr>
        <p:txBody>
          <a:bodyPr wrap="square" rtlCol="0">
            <a:spAutoFit/>
          </a:bodyPr>
          <a:lstStyle/>
          <a:p>
            <a:pPr algn="r"/>
            <a:r>
              <a:rPr lang="lt-LT" sz="4400" dirty="0" smtClean="0"/>
              <a:t>SIMBOLISTŲ</a:t>
            </a:r>
            <a:r>
              <a:rPr lang="lt-LT" dirty="0" smtClean="0"/>
              <a:t> SVAJOJIMAI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http://ciurlionis.licejus.lt/Tapyba/Ciklai/Pasaka.Karalaites_kelione_II.jpg"/>
          <p:cNvPicPr>
            <a:picLocks noGrp="1" noChangeAspect="1" noChangeArrowheads="1"/>
          </p:cNvPicPr>
          <p:nvPr>
            <p:ph sz="quarter" idx="1"/>
          </p:nvPr>
        </p:nvPicPr>
        <p:blipFill>
          <a:blip r:embed="rId3" cstate="print"/>
          <a:srcRect/>
          <a:stretch>
            <a:fillRect/>
          </a:stretch>
        </p:blipFill>
        <p:spPr bwMode="auto">
          <a:xfrm>
            <a:off x="857224" y="-9558"/>
            <a:ext cx="7429552" cy="686755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Pamokos tikslai:</a:t>
            </a:r>
            <a:endParaRPr lang="en-US" dirty="0"/>
          </a:p>
        </p:txBody>
      </p:sp>
      <p:sp>
        <p:nvSpPr>
          <p:cNvPr id="3" name="Content Placeholder 2"/>
          <p:cNvSpPr>
            <a:spLocks noGrp="1"/>
          </p:cNvSpPr>
          <p:nvPr>
            <p:ph sz="quarter" idx="1"/>
          </p:nvPr>
        </p:nvSpPr>
        <p:spPr/>
        <p:txBody>
          <a:bodyPr>
            <a:normAutofit/>
          </a:bodyPr>
          <a:lstStyle/>
          <a:p>
            <a:r>
              <a:rPr lang="lt-LT" dirty="0" smtClean="0"/>
              <a:t>Sužinosite, kas yra simbolizmas?</a:t>
            </a:r>
          </a:p>
          <a:p>
            <a:r>
              <a:rPr lang="lt-LT" dirty="0" smtClean="0"/>
              <a:t>Pasakysite, kaip pasaulį vaizduoja simbolistai?</a:t>
            </a:r>
          </a:p>
          <a:p>
            <a:r>
              <a:rPr lang="lt-LT" dirty="0" smtClean="0"/>
              <a:t>Pamatysite žymiausio Lietuvos simbolisto kūrinius.</a:t>
            </a:r>
          </a:p>
          <a:p>
            <a:r>
              <a:rPr lang="lt-LT" dirty="0" smtClean="0"/>
              <a:t>Perskaitysite V.Mykolaičio-Putino eilėraštį “Margi sakalai” ir išrinkę simbolius juos aptarsite.</a:t>
            </a:r>
          </a:p>
          <a:p>
            <a:pPr>
              <a:buNone/>
            </a:pPr>
            <a:endParaRPr lang="lt-LT" dirty="0" smtClean="0"/>
          </a:p>
          <a:p>
            <a:pPr algn="ctr">
              <a:buNone/>
            </a:pPr>
            <a:r>
              <a:rPr lang="lt-LT" b="1" dirty="0" smtClean="0">
                <a:solidFill>
                  <a:srgbClr val="C00000"/>
                </a:solidFill>
              </a:rPr>
              <a:t>GALĖSITE IŠ 3 EILĖRAŠČIŲ ATSKIRTI, KURIS YRA SIMBOLISTINIS IR PAGRĮSTI SAVO PASIRINKIMĄ BENT 2 ARGUMENTAIS.</a:t>
            </a:r>
            <a:r>
              <a:rPr lang="lt-LT" dirty="0" smtClean="0"/>
              <a:t/>
            </a:r>
            <a:br>
              <a:rPr lang="lt-LT"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SIMBOLIS, SIMBOLIZMAS, SIMBOLISTAS</a:t>
            </a:r>
            <a:endParaRPr lang="en-US" dirty="0"/>
          </a:p>
        </p:txBody>
      </p:sp>
      <p:sp>
        <p:nvSpPr>
          <p:cNvPr id="3" name="Content Placeholder 2"/>
          <p:cNvSpPr>
            <a:spLocks noGrp="1"/>
          </p:cNvSpPr>
          <p:nvPr>
            <p:ph sz="quarter" idx="1"/>
          </p:nvPr>
        </p:nvSpPr>
        <p:spPr/>
        <p:txBody>
          <a:bodyPr/>
          <a:lstStyle/>
          <a:p>
            <a:pPr marL="514350" indent="-514350">
              <a:buAutoNum type="arabicPeriod"/>
            </a:pPr>
            <a:r>
              <a:rPr lang="lt-LT" dirty="0" smtClean="0"/>
              <a:t>Užduotis.  Tarptautinių žodžių žodyne raskite ir išrašykite simbolizmo apibrėžimą. (4 min.)</a:t>
            </a:r>
          </a:p>
          <a:p>
            <a:pPr marL="514350" indent="-514350">
              <a:buAutoNum type="arabicPeriod"/>
            </a:pPr>
            <a:endParaRPr lang="lt-LT" dirty="0" smtClean="0"/>
          </a:p>
          <a:p>
            <a:pPr marL="514350" indent="-514350">
              <a:buNone/>
            </a:pPr>
            <a:r>
              <a:rPr lang="lt-LT" b="1" dirty="0" smtClean="0"/>
              <a:t>Simbolizmas</a:t>
            </a:r>
            <a:r>
              <a:rPr lang="lt-LT" dirty="0" smtClean="0"/>
              <a:t> – tai XIX a. II pusės ir XX a. pr. modernistinė literatūros, teatro, dailės kryptis, kuris smerkė racionalizmą, pasaulio pažinimą grindė individo intuicija, emociniais išgyvenimais, svarbiausiomis meninės raiškos priemonėmis laikė simbolius, asociacijas, užuominas, formos muzikalumą.</a:t>
            </a:r>
          </a:p>
          <a:p>
            <a:pPr marL="514350" indent="-514350">
              <a:buNone/>
            </a:pPr>
            <a:endParaRPr lang="lt-LT" dirty="0" smtClean="0"/>
          </a:p>
          <a:p>
            <a:pPr marL="514350" indent="-514350">
              <a:buNone/>
            </a:pPr>
            <a:r>
              <a:rPr lang="lt-LT" dirty="0" smtClean="0"/>
              <a:t>Racionalizmas, asociacija, meninės raiškos priemonės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heckerboard(across)">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buNone/>
            </a:pPr>
            <a:r>
              <a:rPr lang="lt-LT" dirty="0" smtClean="0"/>
              <a:t>Simbolis – daiktinis, vaizdinis ar garsinis ženklas, žymintis kokią nors sąvoką, turintis kokią nors sutartinę reikšmę, reiškiantis kokią nors idėją.</a:t>
            </a:r>
          </a:p>
          <a:p>
            <a:pPr>
              <a:buNone/>
            </a:pPr>
            <a:endParaRPr lang="lt-LT" dirty="0" smtClean="0"/>
          </a:p>
          <a:p>
            <a:pPr>
              <a:buNone/>
            </a:pPr>
            <a:r>
              <a:rPr lang="lt-LT" dirty="0" smtClean="0"/>
              <a:t>Simbolizuoti – vaizduoti, reikšti, būti ko nors simboliu.</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Pasaulis pagal simbolistus</a:t>
            </a:r>
            <a:endParaRPr lang="en-US" dirty="0"/>
          </a:p>
        </p:txBody>
      </p:sp>
      <p:sp>
        <p:nvSpPr>
          <p:cNvPr id="3" name="Content Placeholder 2"/>
          <p:cNvSpPr>
            <a:spLocks noGrp="1"/>
          </p:cNvSpPr>
          <p:nvPr>
            <p:ph sz="quarter" idx="1"/>
          </p:nvPr>
        </p:nvSpPr>
        <p:spPr/>
        <p:txBody>
          <a:bodyPr>
            <a:normAutofit lnSpcReduction="10000"/>
          </a:bodyPr>
          <a:lstStyle/>
          <a:p>
            <a:r>
              <a:rPr lang="lt-LT" dirty="0" smtClean="0"/>
              <a:t>Daug dėmesio skiria žodžių prasmei, daugiareikšmiškumui, jo skambesiusi. Paprasti žodžiai slepia gilias gyvenimo paslaptis.</a:t>
            </a:r>
          </a:p>
          <a:p>
            <a:r>
              <a:rPr lang="lt-LT" dirty="0" smtClean="0"/>
              <a:t>Pagrindinė mintis visada filosofinė.</a:t>
            </a:r>
          </a:p>
          <a:p>
            <a:r>
              <a:rPr lang="lt-LT" dirty="0" smtClean="0"/>
              <a:t>Eilėraštis tarsi meditacija, jausmų, potyrių apmąstymas.</a:t>
            </a:r>
          </a:p>
          <a:p>
            <a:pPr lvl="0"/>
            <a:r>
              <a:rPr lang="lt-LT" dirty="0" smtClean="0"/>
              <a:t>Žmogus vaizduojamas ne istorijos, kasdienybės, o visatos kontekste. </a:t>
            </a:r>
            <a:endParaRPr lang="en-US" dirty="0" smtClean="0"/>
          </a:p>
          <a:p>
            <a:r>
              <a:rPr lang="lt-LT" dirty="0" smtClean="0"/>
              <a:t>Žmogus – svyruojantis, abejojantis, galingas ir menkas, </a:t>
            </a:r>
            <a:r>
              <a:rPr lang="lt-LT" b="1" dirty="0" smtClean="0"/>
              <a:t>išgyvenantis dvilypes būsenas, todėl vienišas.</a:t>
            </a:r>
          </a:p>
          <a:p>
            <a:r>
              <a:rPr lang="lt-LT" b="1" dirty="0" smtClean="0"/>
              <a:t>Svarbus požiūris į amžinybę – dažnai svyruojama tarp dviejų pasaulių: viršūnių gelmių, dienos ir nakties, žemės ir dangaus.</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Mykolas Konstantinas Čiurlionis</a:t>
            </a:r>
            <a:endParaRPr lang="en-US" dirty="0"/>
          </a:p>
        </p:txBody>
      </p:sp>
      <p:pic>
        <p:nvPicPr>
          <p:cNvPr id="4" name="Content Placeholder 3" descr="ciurlionis.jpg"/>
          <p:cNvPicPr>
            <a:picLocks noGrp="1" noChangeAspect="1"/>
          </p:cNvPicPr>
          <p:nvPr>
            <p:ph sz="quarter" idx="1"/>
          </p:nvPr>
        </p:nvPicPr>
        <p:blipFill>
          <a:blip r:embed="rId2" cstate="print"/>
          <a:stretch>
            <a:fillRect/>
          </a:stretch>
        </p:blipFill>
        <p:spPr>
          <a:xfrm>
            <a:off x="500034" y="1214422"/>
            <a:ext cx="4929222" cy="5201179"/>
          </a:xfrm>
        </p:spPr>
      </p:pic>
      <p:sp>
        <p:nvSpPr>
          <p:cNvPr id="5" name="TextBox 4"/>
          <p:cNvSpPr txBox="1"/>
          <p:nvPr/>
        </p:nvSpPr>
        <p:spPr>
          <a:xfrm>
            <a:off x="5572132" y="1285860"/>
            <a:ext cx="3286148" cy="2031325"/>
          </a:xfrm>
          <a:prstGeom prst="rect">
            <a:avLst/>
          </a:prstGeom>
          <a:noFill/>
        </p:spPr>
        <p:txBody>
          <a:bodyPr wrap="square" rtlCol="0">
            <a:spAutoFit/>
          </a:bodyPr>
          <a:lstStyle/>
          <a:p>
            <a:endParaRPr lang="lt-LT" dirty="0" smtClean="0"/>
          </a:p>
          <a:p>
            <a:endParaRPr lang="lt-LT" dirty="0"/>
          </a:p>
          <a:p>
            <a:r>
              <a:rPr lang="lt-LT" dirty="0" smtClean="0"/>
              <a:t>Pasižiūrėję į duoto paveikslo reprodukciją, aptarkite vieną pasirinktą simbolistinio vaizdavimo bruožą, raskite simbolius ir juos paaiškinkite.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x.jpg"/>
          <p:cNvPicPr>
            <a:picLocks noGrp="1" noChangeAspect="1"/>
          </p:cNvPicPr>
          <p:nvPr>
            <p:ph sz="quarter" idx="1"/>
          </p:nvPr>
        </p:nvPicPr>
        <p:blipFill>
          <a:blip r:embed="rId2" cstate="print"/>
          <a:stretch>
            <a:fillRect/>
          </a:stretch>
        </p:blipFill>
        <p:spPr>
          <a:xfrm>
            <a:off x="-1" y="0"/>
            <a:ext cx="5942061" cy="6858000"/>
          </a:xfrm>
        </p:spPr>
      </p:pic>
      <p:sp>
        <p:nvSpPr>
          <p:cNvPr id="6" name="TextBox 5"/>
          <p:cNvSpPr txBox="1"/>
          <p:nvPr/>
        </p:nvSpPr>
        <p:spPr>
          <a:xfrm>
            <a:off x="6153160" y="295252"/>
            <a:ext cx="3000396" cy="369332"/>
          </a:xfrm>
          <a:prstGeom prst="rect">
            <a:avLst/>
          </a:prstGeom>
          <a:noFill/>
        </p:spPr>
        <p:txBody>
          <a:bodyPr wrap="square" rtlCol="0">
            <a:spAutoFit/>
          </a:bodyPr>
          <a:lstStyle/>
          <a:p>
            <a:endParaRPr lang="en-US" dirty="0"/>
          </a:p>
        </p:txBody>
      </p:sp>
      <p:sp>
        <p:nvSpPr>
          <p:cNvPr id="7" name="TextBox 6"/>
          <p:cNvSpPr txBox="1"/>
          <p:nvPr/>
        </p:nvSpPr>
        <p:spPr>
          <a:xfrm>
            <a:off x="6143636" y="142852"/>
            <a:ext cx="2357486" cy="6717223"/>
          </a:xfrm>
          <a:prstGeom prst="rect">
            <a:avLst/>
          </a:prstGeom>
          <a:noFill/>
        </p:spPr>
        <p:txBody>
          <a:bodyPr wrap="square" rtlCol="0">
            <a:spAutoFit/>
          </a:bodyPr>
          <a:lstStyle/>
          <a:p>
            <a:pPr lvl="0" fontAlgn="base">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Galingas ir didis valdau ašen žemę.</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Skliautus mano sostas padangėse remia.</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Minu briliantus, o čia prie vainiko</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Man žvaigždės sietyno pritiko.</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Valdau ir gėriuosi pasaulių harmonija:</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Čionai tamsiažydris dangus,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Ten mėlynų jūrių simfonija</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Suraizgė garsų ir dažų kasnykus.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Bet kas per balsai graudulingu virpėjimu</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Sumaišė ramybę malonių skambėjimų?</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Lyg mirštančio skausmas agonija</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Ardo harmoniją.</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Gelbėk mus — žūvame!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Skurdo gilybėse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Vargo tamsybėse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pūvame.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Lūpos išdžiūvusios,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Akys užgriuvusios,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Alpsta širdis.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Dirbam — badaujame,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Kylam — kariaujame: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Baimė, mirtis.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Skurdo nublokštame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Lūkesy trokštame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Lašo rasos.</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Alpdami šaukiame,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Mirdami laukiame: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Duonos — šviesos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Bet aš, kuris žemę iš sosto valdau</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Nei kraujo, nei skurdo tenai nematau.</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Stebiuosi, gėriuosi darbais įkūrėjo,</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Kurs visą pasaulį taip puikiai sudėjo.</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Čia mėnuo ir žvaigždžių minia</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Padangėje žavi mane,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Ten jūrė ir statūs krantai,</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Kiek toly akim užmatai</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Tai ko jie ten šaukia kaskart įkyriau?</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Paliaukit! — galiausiai supykęs tariau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Jūs ten taip rūsčiai šaukdami tame klonyje,</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Ardot pasaulių harmoniją!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lvl="0" eaLnBrk="0" fontAlgn="base" hangingPunct="0">
              <a:spcBef>
                <a:spcPct val="0"/>
              </a:spcBef>
              <a:spcAft>
                <a:spcPct val="0"/>
              </a:spcAft>
            </a:pPr>
            <a:r>
              <a:rPr kumimoji="0" lang="lt-LT" sz="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Tariau ir, į purpurą įsivyniojęs,</a:t>
            </a:r>
          </a:p>
          <a:p>
            <a:pPr eaLnBrk="0" fontAlgn="base" hangingPunct="0">
              <a:spcBef>
                <a:spcPct val="0"/>
              </a:spcBef>
              <a:spcAft>
                <a:spcPct val="0"/>
              </a:spcAft>
            </a:pPr>
            <a:r>
              <a:rPr lang="lt-LT" sz="900" dirty="0"/>
              <a:t>Žiūrėjau, kaip žvaigždės vainikan man klojas</a:t>
            </a:r>
            <a:r>
              <a:rPr lang="lt-LT" sz="900" dirty="0" smtClean="0"/>
              <a:t>.</a:t>
            </a:r>
          </a:p>
          <a:p>
            <a:pPr eaLnBrk="0" fontAlgn="base" hangingPunct="0">
              <a:spcBef>
                <a:spcPct val="0"/>
              </a:spcBef>
              <a:spcAft>
                <a:spcPct val="0"/>
              </a:spcAft>
            </a:pPr>
            <a:endParaRPr lang="lt-LT" sz="900" dirty="0"/>
          </a:p>
          <a:p>
            <a:pPr eaLnBrk="0" fontAlgn="base" hangingPunct="0">
              <a:spcBef>
                <a:spcPct val="0"/>
              </a:spcBef>
              <a:spcAft>
                <a:spcPct val="0"/>
              </a:spcAft>
            </a:pPr>
            <a:r>
              <a:rPr lang="lt-LT" sz="900" dirty="0" smtClean="0"/>
              <a:t>V.Mykolaitis Putinas “Rex”</a:t>
            </a:r>
          </a:p>
          <a:p>
            <a:pPr eaLnBrk="0" fontAlgn="base" hangingPunct="0">
              <a:spcBef>
                <a:spcPct val="0"/>
              </a:spcBef>
              <a:spcAft>
                <a:spcPct val="0"/>
              </a:spcAft>
            </a:pPr>
            <a:r>
              <a:rPr lang="lt-LT" sz="900" dirty="0" smtClean="0"/>
              <a:t>M.K.Čiurlionis “Rex”</a:t>
            </a:r>
            <a:endParaRPr lang="en-US" sz="900" dirty="0"/>
          </a:p>
          <a:p>
            <a:pPr lvl="0" eaLnBrk="0" fontAlgn="base" hangingPunct="0">
              <a:spcBef>
                <a:spcPct val="0"/>
              </a:spcBef>
              <a:spcAft>
                <a:spcPct val="0"/>
              </a:spcAft>
            </a:pPr>
            <a:endParaRPr kumimoji="0" lang="en-US"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endParaRPr lang="en-US"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Vincas Mykolaitis Putinas</a:t>
            </a:r>
            <a:br>
              <a:rPr lang="lt-LT" dirty="0" smtClean="0"/>
            </a:br>
            <a:r>
              <a:rPr lang="lt-LT" dirty="0" smtClean="0"/>
              <a:t>“Margi sakalai”</a:t>
            </a:r>
            <a:endParaRPr lang="en-US" dirty="0"/>
          </a:p>
        </p:txBody>
      </p:sp>
      <p:sp>
        <p:nvSpPr>
          <p:cNvPr id="3" name="Content Placeholder 2"/>
          <p:cNvSpPr>
            <a:spLocks noGrp="1"/>
          </p:cNvSpPr>
          <p:nvPr>
            <p:ph sz="quarter" idx="1"/>
          </p:nvPr>
        </p:nvSpPr>
        <p:spPr/>
        <p:txBody>
          <a:bodyPr/>
          <a:lstStyle/>
          <a:p>
            <a:pPr>
              <a:buNone/>
            </a:pPr>
            <a:r>
              <a:rPr lang="en-US" dirty="0" smtClean="0">
                <a:hlinkClick r:id="rId2"/>
              </a:rPr>
              <a:t>http://www.youtube.com/watch?v=7kvoMaaGWM4&amp;feature=related</a:t>
            </a:r>
            <a:endParaRPr lang="lt-LT" dirty="0" smtClean="0"/>
          </a:p>
          <a:p>
            <a:pPr>
              <a:buNone/>
            </a:pPr>
            <a:endParaRPr lang="lt-LT" dirty="0" smtClean="0"/>
          </a:p>
          <a:p>
            <a:r>
              <a:rPr lang="lt-LT" dirty="0" smtClean="0"/>
              <a:t>Kas yra bardas?</a:t>
            </a:r>
          </a:p>
          <a:p>
            <a:pPr>
              <a:buNone/>
            </a:pPr>
            <a:endParaRPr lang="lt-LT" dirty="0" smtClean="0"/>
          </a:p>
          <a:p>
            <a:pPr>
              <a:buNone/>
            </a:pPr>
            <a:r>
              <a:rPr lang="lt-LT" dirty="0" smtClean="0"/>
              <a:t>Tekstą rasite vadovėlyje, 51 psl.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Eilėraščio analizė</a:t>
            </a:r>
            <a:endParaRPr lang="en-US" dirty="0"/>
          </a:p>
        </p:txBody>
      </p:sp>
      <p:sp>
        <p:nvSpPr>
          <p:cNvPr id="3" name="Content Placeholder 2"/>
          <p:cNvSpPr>
            <a:spLocks noGrp="1"/>
          </p:cNvSpPr>
          <p:nvPr>
            <p:ph sz="quarter" idx="1"/>
          </p:nvPr>
        </p:nvSpPr>
        <p:spPr/>
        <p:txBody>
          <a:bodyPr/>
          <a:lstStyle/>
          <a:p>
            <a:r>
              <a:rPr lang="lt-LT" dirty="0" smtClean="0"/>
              <a:t>Kokia eilėraščio erdvė?</a:t>
            </a:r>
          </a:p>
          <a:p>
            <a:r>
              <a:rPr lang="lt-LT" dirty="0" smtClean="0"/>
              <a:t>Koks eilėraščio laikas?</a:t>
            </a:r>
          </a:p>
          <a:p>
            <a:r>
              <a:rPr lang="lt-LT" dirty="0" smtClean="0"/>
              <a:t>Kokie veikia personažai? Ką jie primena? Iš kur jie atkeliavę į autoriaus kūrybą?</a:t>
            </a:r>
          </a:p>
          <a:p>
            <a:r>
              <a:rPr lang="lt-LT" dirty="0" smtClean="0"/>
              <a:t>Išrinkite įvaizdžius, artimus lietuvių liaudies dainoms.</a:t>
            </a:r>
          </a:p>
          <a:p>
            <a:r>
              <a:rPr lang="lt-LT" dirty="0" smtClean="0"/>
              <a:t>Išrašykite pagrindinius eilėraščio simbolius. Kaip juos suprantate?</a:t>
            </a:r>
          </a:p>
          <a:p>
            <a:r>
              <a:rPr lang="lt-LT" dirty="0" smtClean="0"/>
              <a:t>Ko siekia margi sakalai? Ar jie pasiekia savo tikslą?</a:t>
            </a:r>
          </a:p>
          <a:p>
            <a:r>
              <a:rPr lang="lt-LT" dirty="0" smtClean="0"/>
              <a:t>Suformuluokite filosofinę pagrindinę eilėraščio mintį.</a:t>
            </a:r>
          </a:p>
          <a:p>
            <a:pPr>
              <a:buNone/>
            </a:pPr>
            <a:endParaRPr lang="lt-LT" dirty="0" smtClean="0"/>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Prisiminkime pamokos tikslus:</a:t>
            </a:r>
            <a:endParaRPr lang="en-US" dirty="0"/>
          </a:p>
        </p:txBody>
      </p:sp>
      <p:sp>
        <p:nvSpPr>
          <p:cNvPr id="3" name="Content Placeholder 2"/>
          <p:cNvSpPr>
            <a:spLocks noGrp="1"/>
          </p:cNvSpPr>
          <p:nvPr>
            <p:ph sz="quarter" idx="1"/>
          </p:nvPr>
        </p:nvSpPr>
        <p:spPr/>
        <p:txBody>
          <a:bodyPr>
            <a:normAutofit/>
          </a:bodyPr>
          <a:lstStyle/>
          <a:p>
            <a:r>
              <a:rPr lang="lt-LT" dirty="0" smtClean="0"/>
              <a:t>Sužinosite, kas yra simbolizmas?</a:t>
            </a:r>
          </a:p>
          <a:p>
            <a:r>
              <a:rPr lang="lt-LT" dirty="0" smtClean="0"/>
              <a:t>Pasakysite, kaip pasaulį vaizduoja simbolistai?</a:t>
            </a:r>
          </a:p>
          <a:p>
            <a:r>
              <a:rPr lang="lt-LT" dirty="0" smtClean="0"/>
              <a:t>Pamatysite žymiausio Lietuvos simbolisto kūrinius.</a:t>
            </a:r>
          </a:p>
          <a:p>
            <a:r>
              <a:rPr lang="lt-LT" dirty="0" smtClean="0"/>
              <a:t>Perskaitysite V.Mykolaičio-Putino eilėraštį “Margi sakalai” ir išrinkę simbolius juos aptarsite.</a:t>
            </a:r>
          </a:p>
          <a:p>
            <a:pPr>
              <a:buNone/>
            </a:pPr>
            <a:endParaRPr lang="lt-LT" dirty="0" smtClean="0"/>
          </a:p>
          <a:p>
            <a:pPr algn="ctr">
              <a:buNone/>
            </a:pPr>
            <a:r>
              <a:rPr lang="lt-LT" b="1" dirty="0" smtClean="0">
                <a:solidFill>
                  <a:srgbClr val="C00000"/>
                </a:solidFill>
              </a:rPr>
              <a:t>GALĖSITE IŠ 3 EILĖRAŠČIŲ ATSKIRTI, KURIS YRA SIMBOLISTINIS IR PAGRĮSTI SAVO PASIRINKIMĄ BENT 2 ARGUMENTAIS.</a:t>
            </a:r>
            <a:r>
              <a:rPr lang="lt-LT" dirty="0" smtClean="0"/>
              <a:t/>
            </a:r>
            <a:br>
              <a:rPr lang="lt-LT"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Pasitikrink, kaip išmokai pamoką...</a:t>
            </a:r>
            <a:endParaRPr lang="en-US" dirty="0"/>
          </a:p>
        </p:txBody>
      </p:sp>
      <p:pic>
        <p:nvPicPr>
          <p:cNvPr id="4" name="Content Placeholder 3" descr="pencil1.jpg"/>
          <p:cNvPicPr>
            <a:picLocks noGrp="1" noChangeAspect="1"/>
          </p:cNvPicPr>
          <p:nvPr>
            <p:ph sz="quarter" idx="1"/>
          </p:nvPr>
        </p:nvPicPr>
        <p:blipFill>
          <a:blip r:embed="rId2" cstate="print"/>
          <a:stretch>
            <a:fillRect/>
          </a:stretch>
        </p:blipFill>
        <p:spPr>
          <a:xfrm>
            <a:off x="5286380" y="2000240"/>
            <a:ext cx="3657600" cy="3657600"/>
          </a:xfrm>
        </p:spPr>
      </p:pic>
      <p:sp>
        <p:nvSpPr>
          <p:cNvPr id="5" name="TextBox 4"/>
          <p:cNvSpPr txBox="1"/>
          <p:nvPr/>
        </p:nvSpPr>
        <p:spPr>
          <a:xfrm>
            <a:off x="785786" y="1714488"/>
            <a:ext cx="4500594" cy="923330"/>
          </a:xfrm>
          <a:prstGeom prst="rect">
            <a:avLst/>
          </a:prstGeom>
          <a:noFill/>
        </p:spPr>
        <p:txBody>
          <a:bodyPr wrap="square" rtlCol="0">
            <a:spAutoFit/>
          </a:bodyPr>
          <a:lstStyle/>
          <a:p>
            <a:r>
              <a:rPr lang="lt-LT" dirty="0" smtClean="0"/>
              <a:t>Iš duotų 3 eilėraščių atskirk, kuris yra simbolistinis ir nurodyk bent 2 bruožus, kurie leidžia manyti, jog tavo pasirinkimas teisingas.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Refleksija</a:t>
            </a:r>
            <a:endParaRPr lang="en-US" dirty="0"/>
          </a:p>
        </p:txBody>
      </p:sp>
      <p:sp>
        <p:nvSpPr>
          <p:cNvPr id="3" name="Content Placeholder 2"/>
          <p:cNvSpPr>
            <a:spLocks noGrp="1"/>
          </p:cNvSpPr>
          <p:nvPr>
            <p:ph sz="quarter" idx="1"/>
          </p:nvPr>
        </p:nvSpPr>
        <p:spPr/>
        <p:txBody>
          <a:bodyPr/>
          <a:lstStyle/>
          <a:p>
            <a:pPr>
              <a:buNone/>
            </a:pPr>
            <a:r>
              <a:rPr lang="lt-LT" dirty="0" smtClean="0"/>
              <a:t>Pabaik šiuos sakinius:</a:t>
            </a:r>
          </a:p>
          <a:p>
            <a:pPr>
              <a:buNone/>
            </a:pPr>
            <a:endParaRPr lang="lt-LT" dirty="0" smtClean="0"/>
          </a:p>
          <a:p>
            <a:r>
              <a:rPr lang="en-US" dirty="0" err="1" smtClean="0"/>
              <a:t>Pamokoje</a:t>
            </a:r>
            <a:r>
              <a:rPr lang="en-US" dirty="0" smtClean="0"/>
              <a:t> </a:t>
            </a:r>
            <a:r>
              <a:rPr lang="en-US" dirty="0" err="1" smtClean="0"/>
              <a:t>sužinojau</a:t>
            </a:r>
            <a:r>
              <a:rPr lang="en-US" dirty="0" smtClean="0"/>
              <a:t>, </a:t>
            </a:r>
            <a:r>
              <a:rPr lang="en-US" dirty="0" err="1" smtClean="0"/>
              <a:t>kad</a:t>
            </a:r>
            <a:r>
              <a:rPr lang="en-US" dirty="0" smtClean="0"/>
              <a:t> .</a:t>
            </a:r>
            <a:r>
              <a:rPr lang="lt-LT" dirty="0" smtClean="0"/>
              <a:t>...................................................................................................................................................</a:t>
            </a:r>
            <a:endParaRPr lang="en-US" dirty="0" smtClean="0"/>
          </a:p>
          <a:p>
            <a:r>
              <a:rPr lang="lt-LT" dirty="0" smtClean="0"/>
              <a:t>Buvo įdomu.........................................................................................................................................................................</a:t>
            </a:r>
            <a:endParaRPr lang="en-US" dirty="0" smtClean="0"/>
          </a:p>
          <a:p>
            <a:r>
              <a:rPr lang="lt-LT" dirty="0" smtClean="0"/>
              <a:t>Susimąsčiau apie...............................................................</a:t>
            </a:r>
          </a:p>
          <a:p>
            <a:r>
              <a:rPr lang="lt-LT" dirty="0" smtClean="0"/>
              <a:t>Nupiešk ženklą, kuris simbolizuotų, kaip tau sekėsi pamokoje...................................................................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Ir dar ne viskas</a:t>
            </a:r>
            <a:endParaRPr lang="en-US" dirty="0"/>
          </a:p>
        </p:txBody>
      </p:sp>
      <p:pic>
        <p:nvPicPr>
          <p:cNvPr id="4" name="Content Placeholder 3" descr="220px-Pasaulio_sutverimas_X.jpg"/>
          <p:cNvPicPr>
            <a:picLocks noGrp="1" noChangeAspect="1"/>
          </p:cNvPicPr>
          <p:nvPr>
            <p:ph sz="quarter" idx="1"/>
          </p:nvPr>
        </p:nvPicPr>
        <p:blipFill>
          <a:blip r:embed="rId2" cstate="print"/>
          <a:stretch>
            <a:fillRect/>
          </a:stretch>
        </p:blipFill>
        <p:spPr>
          <a:xfrm>
            <a:off x="2428859" y="1119928"/>
            <a:ext cx="4071967" cy="523803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7989.jpg"/>
          <p:cNvPicPr>
            <a:picLocks noGrp="1" noChangeAspect="1"/>
          </p:cNvPicPr>
          <p:nvPr>
            <p:ph sz="quarter" idx="1"/>
          </p:nvPr>
        </p:nvPicPr>
        <p:blipFill>
          <a:blip r:embed="rId2" cstate="print"/>
          <a:stretch>
            <a:fillRect/>
          </a:stretch>
        </p:blipFill>
        <p:spPr>
          <a:xfrm>
            <a:off x="-142908" y="0"/>
            <a:ext cx="9594444"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3604132469_0d8f505d4c.jpg"/>
          <p:cNvPicPr>
            <a:picLocks noGrp="1" noChangeAspect="1"/>
          </p:cNvPicPr>
          <p:nvPr>
            <p:ph sz="quarter" idx="1"/>
          </p:nvPr>
        </p:nvPicPr>
        <p:blipFill>
          <a:blip r:embed="rId2" cstate="print"/>
          <a:stretch>
            <a:fillRect/>
          </a:stretch>
        </p:blipFill>
        <p:spPr>
          <a:xfrm>
            <a:off x="0" y="-749808"/>
            <a:ext cx="9144000" cy="7607808"/>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iurl72.jpg"/>
          <p:cNvPicPr>
            <a:picLocks noGrp="1" noChangeAspect="1"/>
          </p:cNvPicPr>
          <p:nvPr>
            <p:ph sz="quarter" idx="1"/>
          </p:nvPr>
        </p:nvPicPr>
        <p:blipFill>
          <a:blip r:embed="rId2" cstate="print"/>
          <a:stretch>
            <a:fillRect/>
          </a:stretch>
        </p:blipFill>
        <p:spPr>
          <a:xfrm>
            <a:off x="1500166" y="-408860"/>
            <a:ext cx="6082630" cy="726686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iurl173.jpg"/>
          <p:cNvPicPr>
            <a:picLocks noGrp="1" noChangeAspect="1"/>
          </p:cNvPicPr>
          <p:nvPr>
            <p:ph sz="quarter" idx="1"/>
          </p:nvPr>
        </p:nvPicPr>
        <p:blipFill>
          <a:blip r:embed="rId2" cstate="print"/>
          <a:stretch>
            <a:fillRect/>
          </a:stretch>
        </p:blipFill>
        <p:spPr>
          <a:xfrm>
            <a:off x="1142976" y="-44509"/>
            <a:ext cx="6341680" cy="6902509"/>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jpg"/>
          <p:cNvPicPr>
            <a:picLocks noGrp="1" noChangeAspect="1"/>
          </p:cNvPicPr>
          <p:nvPr>
            <p:ph sz="quarter" idx="1"/>
          </p:nvPr>
        </p:nvPicPr>
        <p:blipFill>
          <a:blip r:embed="rId2" cstate="print"/>
          <a:stretch>
            <a:fillRect/>
          </a:stretch>
        </p:blipFill>
        <p:spPr>
          <a:xfrm>
            <a:off x="1928795" y="-1"/>
            <a:ext cx="5720614" cy="685520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aidotuviu_simfonija_IV.jpg"/>
          <p:cNvPicPr>
            <a:picLocks noGrp="1" noChangeAspect="1"/>
          </p:cNvPicPr>
          <p:nvPr>
            <p:ph sz="quarter" idx="1"/>
          </p:nvPr>
        </p:nvPicPr>
        <p:blipFill>
          <a:blip r:embed="rId2" cstate="print"/>
          <a:stretch>
            <a:fillRect/>
          </a:stretch>
        </p:blipFill>
        <p:spPr>
          <a:xfrm>
            <a:off x="1000101" y="0"/>
            <a:ext cx="7725288" cy="6859224"/>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O dabar viskas...</a:t>
            </a:r>
            <a:endParaRPr lang="en-US" dirty="0"/>
          </a:p>
        </p:txBody>
      </p:sp>
      <p:sp>
        <p:nvSpPr>
          <p:cNvPr id="3" name="Content Placeholder 2"/>
          <p:cNvSpPr>
            <a:spLocks noGrp="1"/>
          </p:cNvSpPr>
          <p:nvPr>
            <p:ph sz="quarter" idx="1"/>
          </p:nvPr>
        </p:nvSpPr>
        <p:spPr/>
        <p:txBody>
          <a:bodyPr/>
          <a:lstStyle/>
          <a:p>
            <a:endParaRPr lang="lt-LT" dirty="0" smtClean="0"/>
          </a:p>
          <a:p>
            <a:endParaRPr lang="lt-LT" dirty="0" smtClean="0"/>
          </a:p>
          <a:p>
            <a:pPr algn="ctr"/>
            <a:r>
              <a:rPr lang="lt-LT" dirty="0" smtClean="0"/>
              <a:t>Tikiuosi buvo įdomu ir prasminga...</a:t>
            </a:r>
          </a:p>
          <a:p>
            <a:pPr algn="ctr">
              <a:buNone/>
            </a:pP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435</TotalTime>
  <Words>529</Words>
  <Application>Microsoft Office PowerPoint</Application>
  <PresentationFormat>On-screen Show (4:3)</PresentationFormat>
  <Paragraphs>118</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Origin</vt:lpstr>
      <vt:lpstr>Slide 1</vt:lpstr>
      <vt:lpstr>Slide 2</vt:lpstr>
      <vt:lpstr>Pamokos tikslai:</vt:lpstr>
      <vt:lpstr>SIMBOLIS, SIMBOLIZMAS, SIMBOLISTAS</vt:lpstr>
      <vt:lpstr>Slide 5</vt:lpstr>
      <vt:lpstr>Pasaulis pagal simbolistus</vt:lpstr>
      <vt:lpstr>Mykolas Konstantinas Čiurlionis</vt:lpstr>
      <vt:lpstr>Slide 8</vt:lpstr>
      <vt:lpstr>Vincas Mykolaitis Putinas “Margi sakalai”</vt:lpstr>
      <vt:lpstr>Eilėraščio analizė</vt:lpstr>
      <vt:lpstr>Prisiminkime pamokos tikslus:</vt:lpstr>
      <vt:lpstr>Pasitikrink, kaip išmokai pamoką...</vt:lpstr>
      <vt:lpstr>Refleksija</vt:lpstr>
      <vt:lpstr>Ir dar ne viskas</vt:lpstr>
      <vt:lpstr>Slide 15</vt:lpstr>
      <vt:lpstr>Slide 16</vt:lpstr>
      <vt:lpstr>Slide 17</vt:lpstr>
      <vt:lpstr>Slide 18</vt:lpstr>
      <vt:lpstr>Slide 19</vt:lpstr>
      <vt:lpstr>Slide 20</vt:lpstr>
      <vt:lpstr>O dabar viskas...</vt:lpstr>
    </vt:vector>
  </TitlesOfParts>
  <Company>Goldfish_92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SIMBOLIZMAS. V.MYKOLAIČIO – PUTINO “MARGI SAKALAI ”</dc:title>
  <dc:creator>Indres</dc:creator>
  <cp:lastModifiedBy>Indres</cp:lastModifiedBy>
  <cp:revision>44</cp:revision>
  <dcterms:created xsi:type="dcterms:W3CDTF">2012-01-31T15:23:00Z</dcterms:created>
  <dcterms:modified xsi:type="dcterms:W3CDTF">2012-09-27T19:49:11Z</dcterms:modified>
</cp:coreProperties>
</file>