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8" r:id="rId2"/>
    <p:sldId id="256" r:id="rId3"/>
    <p:sldId id="264" r:id="rId4"/>
    <p:sldId id="257" r:id="rId5"/>
    <p:sldId id="266" r:id="rId6"/>
    <p:sldId id="258" r:id="rId7"/>
    <p:sldId id="259" r:id="rId8"/>
    <p:sldId id="260" r:id="rId9"/>
    <p:sldId id="261" r:id="rId10"/>
    <p:sldId id="262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433" autoAdjust="0"/>
  </p:normalViewPr>
  <p:slideViewPr>
    <p:cSldViewPr>
      <p:cViewPr varScale="1">
        <p:scale>
          <a:sx n="94" d="100"/>
          <a:sy n="94" d="100"/>
        </p:scale>
        <p:origin x="-2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FE806-EFF8-4CA8-8466-51ED3C0FFEF6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0740F-23D1-47E0-914C-DB008CF7F62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0740F-23D1-47E0-914C-DB008CF7F62A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0740F-23D1-47E0-914C-DB008CF7F62A}" type="slidenum">
              <a:rPr lang="lt-LT" smtClean="0"/>
              <a:pPr/>
              <a:t>2</a:t>
            </a:fld>
            <a:endParaRPr lang="lt-L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0740F-23D1-47E0-914C-DB008CF7F62A}" type="slidenum">
              <a:rPr lang="lt-LT" smtClean="0"/>
              <a:pPr/>
              <a:t>13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 advClick="0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EF506-BDF1-4195-AC62-7866411F1C5D}" type="datetimeFigureOut">
              <a:rPr lang="lt-LT" smtClean="0"/>
              <a:pPr/>
              <a:t>2012.09.27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947B3-9FFA-4B1A-8B8E-D227558DE585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>
    <p:zoom dir="in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>
            <a:normAutofit/>
          </a:bodyPr>
          <a:lstStyle/>
          <a:p>
            <a:r>
              <a:rPr lang="lt-LT" sz="3200" dirty="0" smtClean="0"/>
              <a:t>Uždaviniai:</a:t>
            </a:r>
            <a:br>
              <a:rPr lang="lt-LT" sz="3200" dirty="0" smtClean="0"/>
            </a:br>
            <a:r>
              <a:rPr lang="lt-LT" sz="3200" dirty="0" smtClean="0"/>
              <a:t>Susipažinsime su </a:t>
            </a:r>
            <a:r>
              <a:rPr lang="lt-LT" sz="3200" dirty="0" err="1" smtClean="0"/>
              <a:t>Selmos</a:t>
            </a:r>
            <a:r>
              <a:rPr lang="lt-LT" sz="3200" dirty="0" smtClean="0"/>
              <a:t> </a:t>
            </a:r>
            <a:r>
              <a:rPr lang="lt-LT" sz="3200" dirty="0" err="1" smtClean="0"/>
              <a:t>Lagerliof</a:t>
            </a:r>
            <a:r>
              <a:rPr lang="lt-LT" sz="3200" dirty="0" smtClean="0"/>
              <a:t> kūryba, </a:t>
            </a:r>
            <a:br>
              <a:rPr lang="lt-LT" sz="3200" dirty="0" smtClean="0"/>
            </a:br>
            <a:r>
              <a:rPr lang="lt-LT" sz="3200" dirty="0" smtClean="0"/>
              <a:t>nagrinėsime romano ,,Portugalijos karalius’’ ištraukas,</a:t>
            </a:r>
            <a:br>
              <a:rPr lang="lt-LT" sz="3200" dirty="0" smtClean="0"/>
            </a:br>
            <a:r>
              <a:rPr lang="lt-LT" sz="3200" dirty="0" smtClean="0"/>
              <a:t> atliksime teksto suvokimo užduotis.</a:t>
            </a:r>
            <a:endParaRPr lang="lt-LT" sz="3200" dirty="0"/>
          </a:p>
        </p:txBody>
      </p:sp>
      <p:pic>
        <p:nvPicPr>
          <p:cNvPr id="1026" name="Picture 2" descr="C:\Documents and Settings\User\Local Settings\Temporary Internet Files\Content.IE5\5YTE3NG9\MC90025435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293096"/>
            <a:ext cx="2808311" cy="201622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800" i="1" dirty="0" smtClean="0"/>
              <a:t>SELMA LAGERLIOF</a:t>
            </a:r>
            <a:endParaRPr lang="lt-LT" sz="4800" i="1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>
          <a:xfrm>
            <a:off x="1785918" y="5286388"/>
            <a:ext cx="5486400" cy="804862"/>
          </a:xfrm>
        </p:spPr>
        <p:txBody>
          <a:bodyPr>
            <a:normAutofit fontScale="92500" lnSpcReduction="20000"/>
          </a:bodyPr>
          <a:lstStyle/>
          <a:p>
            <a:r>
              <a:rPr lang="lt-LT" sz="2000" dirty="0" smtClean="0"/>
              <a:t>Rašytoja yra kilusi </a:t>
            </a:r>
            <a:r>
              <a:rPr lang="lt-LT" sz="2000" dirty="0"/>
              <a:t>iš vienos Švedijos provincijos, kuri vadinasi </a:t>
            </a:r>
            <a:r>
              <a:rPr lang="lt-LT" sz="2000" dirty="0" err="1"/>
              <a:t>Vermlandas</a:t>
            </a:r>
            <a:r>
              <a:rPr lang="lt-LT" sz="2000" dirty="0"/>
              <a:t>. Ji gimė 1858 m. lapkričio 20 d. </a:t>
            </a:r>
            <a:r>
              <a:rPr lang="lt-LT" sz="2000" dirty="0" err="1"/>
              <a:t>Morbakos</a:t>
            </a:r>
            <a:r>
              <a:rPr lang="lt-LT" sz="2000" dirty="0"/>
              <a:t> dvare</a:t>
            </a:r>
            <a:r>
              <a:rPr lang="lt-LT" sz="2000" dirty="0" smtClean="0"/>
              <a:t>.</a:t>
            </a:r>
          </a:p>
          <a:p>
            <a:endParaRPr lang="lt-LT" sz="2000" dirty="0"/>
          </a:p>
        </p:txBody>
      </p:sp>
      <p:pic>
        <p:nvPicPr>
          <p:cNvPr id="13" name="Paveikslėlio vietos rezervavimo ženklas 12" descr="GAMTA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7043" r="7043"/>
          <a:stretch>
            <a:fillRect/>
          </a:stretch>
        </p:blipFill>
        <p:spPr/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6527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Tikri menininkai dažnai stengiasi nepasakyti to, kas svarbiausia, tiesiogiai, “atviru tekstu”, jie pasikliauja mūsų, skaitytojų, užuominomis, verčia giluminius dalykus suvokti patiems — gal kad pasidžiaugtume patys atspėję, suvokę, pagalvoję, atpažinę...  K. Urba</a:t>
            </a:r>
            <a:endParaRPr lang="lt-LT" dirty="0"/>
          </a:p>
        </p:txBody>
      </p:sp>
      <p:pic>
        <p:nvPicPr>
          <p:cNvPr id="5" name="Paveikslėlio vietos rezervavimo ženklas 4" descr="rodyklė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6893" b="16893"/>
          <a:stretch>
            <a:fillRect/>
          </a:stretch>
        </p:blipFill>
        <p:spPr>
          <a:xfrm>
            <a:off x="1792288" y="612774"/>
            <a:ext cx="5486400" cy="4328393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6787085"/>
            <a:ext cx="5486400" cy="70914"/>
          </a:xfrm>
        </p:spPr>
        <p:txBody>
          <a:bodyPr>
            <a:normAutofit fontScale="25000" lnSpcReduction="20000"/>
          </a:bodyPr>
          <a:lstStyle/>
          <a:p>
            <a:endParaRPr lang="lt-LT" dirty="0"/>
          </a:p>
        </p:txBody>
      </p:sp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„Stebuklingosios Nilso </a:t>
            </a:r>
            <a:r>
              <a:rPr lang="lt-LT" dirty="0" err="1" smtClean="0"/>
              <a:t>Holgersono</a:t>
            </a:r>
            <a:r>
              <a:rPr lang="lt-LT" dirty="0" smtClean="0"/>
              <a:t> kelionės po Švediją“</a:t>
            </a:r>
            <a:endParaRPr lang="lt-LT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428596" y="1785926"/>
            <a:ext cx="4068792" cy="2071702"/>
          </a:xfrm>
        </p:spPr>
        <p:txBody>
          <a:bodyPr>
            <a:noAutofit/>
          </a:bodyPr>
          <a:lstStyle/>
          <a:p>
            <a:r>
              <a:rPr lang="lt-LT" sz="1800" dirty="0" smtClean="0"/>
              <a:t>Už šią knygą rašytojai įteikiama Nobelio premija. Pirmąkart pasaulyje moteris tampa jos laureate. 1914 </a:t>
            </a:r>
            <a:r>
              <a:rPr lang="lt-LT" sz="1800" dirty="0"/>
              <a:t>metais ji išrenkama Švedijos </a:t>
            </a:r>
            <a:r>
              <a:rPr lang="lt-LT" sz="1800" dirty="0" smtClean="0"/>
              <a:t>akademijos, </a:t>
            </a:r>
            <a:r>
              <a:rPr lang="lt-LT" sz="1800" dirty="0"/>
              <a:t>teikiančios Nobelio premiją, nare. Ji — pirmoji moteris šios garbingos institucijos narė.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4000504"/>
            <a:ext cx="4040188" cy="24288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1800" b="1" dirty="0"/>
              <a:t> </a:t>
            </a:r>
            <a:r>
              <a:rPr lang="lt-LT" sz="1800" b="1" dirty="0" smtClean="0"/>
              <a:t>     </a:t>
            </a:r>
            <a:r>
              <a:rPr lang="lt-LT" sz="1800" b="1" dirty="0"/>
              <a:t>Tai žaismingas pasakojimas apie Švedijos geografiją. Vaikams pasakojama apie muziejus, įžymybes, gamyklas, Švedijos florą ir fauną. Supinamos ir senovės Švedijos legendos bei padavimai, danų pasakų motyvai.</a:t>
            </a:r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1" name="Paveikslėlio vietos rezervavimo ženklas 10" descr="nilsas2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000628" y="2143116"/>
            <a:ext cx="3214710" cy="4000528"/>
          </a:xfrm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dirty="0" smtClean="0"/>
              <a:t>Stokholmo rotušė</a:t>
            </a:r>
            <a:endParaRPr lang="lt-LT" sz="4000" dirty="0"/>
          </a:p>
        </p:txBody>
      </p:sp>
      <p:pic>
        <p:nvPicPr>
          <p:cNvPr id="10" name="Paveikslėlio vietos rezervavimo ženklas 9" descr="rotuš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5417" r="15417"/>
          <a:stretch>
            <a:fillRect/>
          </a:stretch>
        </p:blipFill>
        <p:spPr/>
      </p:pic>
      <p:sp>
        <p:nvSpPr>
          <p:cNvPr id="9" name="Teksto vietos rezervavimo ženklas 8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lt-LT" sz="2800" dirty="0" smtClean="0"/>
              <a:t>Joje nuo1904 m. teikiamos visos Nobelio premijos, išskyrus taikos, kuri teikiama Osle, Norvegijoje.</a:t>
            </a:r>
            <a:endParaRPr lang="lt-LT" sz="2800" dirty="0"/>
          </a:p>
        </p:txBody>
      </p:sp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5688632" cy="1512168"/>
          </a:xfrm>
        </p:spPr>
        <p:txBody>
          <a:bodyPr>
            <a:noAutofit/>
          </a:bodyPr>
          <a:lstStyle/>
          <a:p>
            <a:r>
              <a:rPr lang="lt-LT" sz="4000" dirty="0" smtClean="0"/>
              <a:t>,,Portugalijos karalius’’</a:t>
            </a:r>
            <a:endParaRPr lang="lt-LT" sz="4000" dirty="0"/>
          </a:p>
        </p:txBody>
      </p:sp>
      <p:pic>
        <p:nvPicPr>
          <p:cNvPr id="5" name="Paveikslėlio vietos rezervavimo ženklas 4" descr="lagerliof-selma-portugalijos-karalius-2398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5796136" y="116632"/>
            <a:ext cx="2952328" cy="2664296"/>
          </a:xfrm>
        </p:spPr>
      </p:pic>
      <p:sp>
        <p:nvSpPr>
          <p:cNvPr id="3" name="Turinio vietos rezervavimo ženklas 2"/>
          <p:cNvSpPr>
            <a:spLocks noGrp="1"/>
          </p:cNvSpPr>
          <p:nvPr>
            <p:ph type="body" sz="half" idx="2"/>
          </p:nvPr>
        </p:nvSpPr>
        <p:spPr>
          <a:xfrm>
            <a:off x="683568" y="2276872"/>
            <a:ext cx="6595120" cy="38953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                                Tema</a:t>
            </a:r>
          </a:p>
          <a:p>
            <a:pPr>
              <a:buNone/>
            </a:pPr>
            <a:r>
              <a:rPr lang="lt-LT" sz="2800" dirty="0" smtClean="0"/>
              <a:t> Tai </a:t>
            </a:r>
            <a:r>
              <a:rPr lang="lt-LT" sz="2800" dirty="0"/>
              <a:t>knyga apie tėvo meilę </a:t>
            </a:r>
            <a:r>
              <a:rPr lang="lt-LT" sz="2800" dirty="0" smtClean="0"/>
              <a:t>dukrai</a:t>
            </a:r>
            <a:r>
              <a:rPr lang="lt-LT" sz="2800" dirty="0"/>
              <a:t> </a:t>
            </a:r>
            <a:r>
              <a:rPr lang="lt-LT" sz="2800" dirty="0" smtClean="0"/>
              <a:t>ir </a:t>
            </a:r>
            <a:r>
              <a:rPr lang="lt-LT" sz="2800" dirty="0"/>
              <a:t>apie </a:t>
            </a:r>
            <a:r>
              <a:rPr lang="lt-LT" sz="2800" dirty="0" smtClean="0"/>
              <a:t>amžiną </a:t>
            </a:r>
            <a:r>
              <a:rPr lang="lt-LT" sz="2800" dirty="0"/>
              <a:t>vaikų nedėkingumą tėvams</a:t>
            </a:r>
            <a:r>
              <a:rPr lang="lt-LT" sz="2800" dirty="0" smtClean="0"/>
              <a:t>.</a:t>
            </a:r>
          </a:p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                                Idėja</a:t>
            </a:r>
          </a:p>
          <a:p>
            <a:pPr>
              <a:buNone/>
            </a:pPr>
            <a:r>
              <a:rPr lang="lt-LT" sz="2800" dirty="0" smtClean="0"/>
              <a:t> Vaikų </a:t>
            </a:r>
            <a:r>
              <a:rPr lang="lt-LT" sz="2800" dirty="0"/>
              <a:t>nedėkingumas </a:t>
            </a:r>
            <a:r>
              <a:rPr lang="lt-LT" sz="2800" dirty="0" smtClean="0"/>
              <a:t>tėvams </a:t>
            </a:r>
            <a:r>
              <a:rPr lang="lt-LT" sz="2800" dirty="0"/>
              <a:t>negali būti toks </a:t>
            </a:r>
            <a:r>
              <a:rPr lang="lt-LT" sz="2800" dirty="0" smtClean="0"/>
              <a:t>žiaurus.</a:t>
            </a:r>
          </a:p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                        Problemos</a:t>
            </a:r>
          </a:p>
          <a:p>
            <a:pPr>
              <a:buNone/>
            </a:pPr>
            <a:r>
              <a:rPr lang="lt-LT" sz="2800" dirty="0" smtClean="0"/>
              <a:t>.....................................................................</a:t>
            </a:r>
          </a:p>
          <a:p>
            <a:pPr>
              <a:buNone/>
            </a:pPr>
            <a:r>
              <a:rPr lang="lt-LT" sz="2800" dirty="0" smtClean="0"/>
              <a:t> ( įrašykite skaitydami atskiras dalis)</a:t>
            </a:r>
          </a:p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                          </a:t>
            </a:r>
            <a:endParaRPr lang="lt-LT" sz="2800" dirty="0"/>
          </a:p>
        </p:txBody>
      </p:sp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Žanras – romanas. Tipas - socialinis</a:t>
            </a:r>
            <a:endParaRPr lang="lt-LT" sz="2800" dirty="0"/>
          </a:p>
        </p:txBody>
      </p:sp>
      <p:pic>
        <p:nvPicPr>
          <p:cNvPr id="10" name="Paveikslėlio vietos rezervavimo ženklas 9" descr="jana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5414" b="25414"/>
          <a:stretch>
            <a:fillRect/>
          </a:stretch>
        </p:blipFill>
        <p:spPr>
          <a:xfrm>
            <a:off x="1857356" y="285728"/>
            <a:ext cx="5486400" cy="4114800"/>
          </a:xfrm>
        </p:spPr>
      </p:pic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>
          <a:xfrm>
            <a:off x="1785918" y="5357826"/>
            <a:ext cx="5486400" cy="804862"/>
          </a:xfrm>
        </p:spPr>
        <p:txBody>
          <a:bodyPr>
            <a:noAutofit/>
          </a:bodyPr>
          <a:lstStyle/>
          <a:p>
            <a:r>
              <a:rPr lang="lt-LT" sz="2400" dirty="0"/>
              <a:t>V</a:t>
            </a:r>
            <a:r>
              <a:rPr lang="lt-LT" sz="2400" dirty="0" smtClean="0"/>
              <a:t>yrauja tikroviški, rūstūs vaizdai, kuriuose daug dėmesio skiriama turtingųjų ir beturčių santykiams.</a:t>
            </a:r>
            <a:endParaRPr lang="lt-LT" sz="2400" dirty="0"/>
          </a:p>
        </p:txBody>
      </p:sp>
      <p:sp>
        <p:nvSpPr>
          <p:cNvPr id="8" name="Paveikslėlio vietos rezervavimo ženklas 4"/>
          <p:cNvSpPr txBox="1">
            <a:spLocks/>
          </p:cNvSpPr>
          <p:nvPr/>
        </p:nvSpPr>
        <p:spPr>
          <a:xfrm>
            <a:off x="1785918" y="642918"/>
            <a:ext cx="5486400" cy="4114800"/>
          </a:xfrm>
          <a:prstGeom prst="rect">
            <a:avLst/>
          </a:prstGeom>
        </p:spPr>
      </p:sp>
      <p:sp>
        <p:nvSpPr>
          <p:cNvPr id="9" name="Stačiakampis 8"/>
          <p:cNvSpPr/>
          <p:nvPr/>
        </p:nvSpPr>
        <p:spPr>
          <a:xfrm>
            <a:off x="2286000" y="4357693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 </a:t>
            </a:r>
            <a:endParaRPr lang="lt-LT" dirty="0"/>
          </a:p>
        </p:txBody>
      </p:sp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Veikėjai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Pagrindiniai</a:t>
            </a:r>
          </a:p>
          <a:p>
            <a:pPr>
              <a:buNone/>
            </a:pPr>
            <a:r>
              <a:rPr lang="lt-LT" dirty="0" smtClean="0"/>
              <a:t>Janas Andersonas</a:t>
            </a:r>
          </a:p>
          <a:p>
            <a:pPr>
              <a:buNone/>
            </a:pPr>
            <a:r>
              <a:rPr lang="lt-LT" dirty="0" err="1" smtClean="0"/>
              <a:t>Katryna</a:t>
            </a:r>
            <a:r>
              <a:rPr lang="lt-LT" dirty="0" smtClean="0"/>
              <a:t> </a:t>
            </a:r>
          </a:p>
          <a:p>
            <a:pPr>
              <a:buNone/>
            </a:pPr>
            <a:r>
              <a:rPr lang="lt-LT" dirty="0" smtClean="0"/>
              <a:t>Klara </a:t>
            </a:r>
            <a:r>
              <a:rPr lang="lt-LT" dirty="0" err="1" smtClean="0"/>
              <a:t>Giula</a:t>
            </a:r>
            <a:endParaRPr lang="lt-LT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Antraeiliai</a:t>
            </a:r>
          </a:p>
          <a:p>
            <a:pPr>
              <a:buNone/>
            </a:pPr>
            <a:r>
              <a:rPr lang="lt-LT" dirty="0" smtClean="0"/>
              <a:t>Zakristijonas </a:t>
            </a:r>
            <a:r>
              <a:rPr lang="lt-LT" dirty="0" err="1" smtClean="0"/>
              <a:t>Svartlingas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Inžinierius </a:t>
            </a:r>
            <a:r>
              <a:rPr lang="lt-LT" dirty="0" err="1" smtClean="0"/>
              <a:t>Boreusas</a:t>
            </a:r>
            <a:endParaRPr lang="lt-LT" dirty="0" smtClean="0"/>
          </a:p>
          <a:p>
            <a:pPr>
              <a:buNone/>
            </a:pPr>
            <a:r>
              <a:rPr lang="lt-LT" dirty="0" err="1" smtClean="0"/>
              <a:t>Agripa</a:t>
            </a:r>
            <a:endParaRPr lang="lt-LT" dirty="0" smtClean="0"/>
          </a:p>
          <a:p>
            <a:pPr>
              <a:buNone/>
            </a:pPr>
            <a:r>
              <a:rPr lang="lt-LT" dirty="0" err="1" smtClean="0"/>
              <a:t>Ogiustas</a:t>
            </a:r>
            <a:r>
              <a:rPr lang="lt-LT" dirty="0" smtClean="0"/>
              <a:t> </a:t>
            </a:r>
            <a:r>
              <a:rPr lang="lt-LT" dirty="0" err="1" smtClean="0"/>
              <a:t>Der</a:t>
            </a:r>
            <a:r>
              <a:rPr lang="lt-LT" dirty="0" smtClean="0"/>
              <a:t> </a:t>
            </a:r>
            <a:r>
              <a:rPr lang="lt-LT" dirty="0" err="1" smtClean="0"/>
              <a:t>Nolis</a:t>
            </a:r>
            <a:endParaRPr lang="lt-LT" dirty="0" smtClean="0"/>
          </a:p>
          <a:p>
            <a:pPr>
              <a:buNone/>
            </a:pPr>
            <a:r>
              <a:rPr lang="lt-LT" smtClean="0"/>
              <a:t>Pastorius</a:t>
            </a:r>
            <a:endParaRPr lang="lt-LT" dirty="0"/>
          </a:p>
        </p:txBody>
      </p:sp>
      <p:pic>
        <p:nvPicPr>
          <p:cNvPr id="3075" name="Picture 3" descr="C:\Documents and Settings\User\Desktop\judantys pav\35_0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013592"/>
            <a:ext cx="2232248" cy="208539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I </a:t>
            </a:r>
            <a:r>
              <a:rPr lang="lt-LT" dirty="0" err="1" smtClean="0"/>
              <a:t>dalis.Plastanti</a:t>
            </a:r>
            <a:r>
              <a:rPr lang="lt-LT" dirty="0" smtClean="0"/>
              <a:t> širdis. </a:t>
            </a:r>
            <a:r>
              <a:rPr lang="lt-LT" sz="2700" dirty="0" smtClean="0"/>
              <a:t>Raskite tekste ir pacituokite</a:t>
            </a:r>
            <a:endParaRPr lang="lt-LT" sz="2700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Kodėl nepatenkintas </a:t>
            </a:r>
          </a:p>
          <a:p>
            <a:pPr>
              <a:buNone/>
            </a:pPr>
            <a:r>
              <a:rPr lang="lt-LT" dirty="0" smtClean="0"/>
              <a:t>Janas?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Jo veiksmai</a:t>
            </a:r>
            <a:endParaRPr lang="lt-LT" dirty="0"/>
          </a:p>
        </p:txBody>
      </p:sp>
      <p:pic>
        <p:nvPicPr>
          <p:cNvPr id="2" name="Picture 2" descr="C:\Documents and Settings\User\Desktop\judantys pav\smailikai_com_14_ (113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797152"/>
            <a:ext cx="1800200" cy="1800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 </a:t>
            </a:r>
            <a:r>
              <a:rPr lang="lt-LT" dirty="0" err="1" smtClean="0"/>
              <a:t>dalis.Plastanti</a:t>
            </a:r>
            <a:r>
              <a:rPr lang="lt-LT" dirty="0" smtClean="0"/>
              <a:t> širdis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sz="2000" dirty="0" smtClean="0"/>
              <a:t>Kodėl nepatenkintas Janas?</a:t>
            </a:r>
          </a:p>
          <a:p>
            <a:r>
              <a:rPr lang="lt-LT" sz="2000" dirty="0" smtClean="0"/>
              <a:t>Nežinau, kas galėtų manyti, kad aš džiaugiuos susilauksiąs kūdikio..</a:t>
            </a:r>
          </a:p>
          <a:p>
            <a:r>
              <a:rPr lang="lt-LT" sz="2000" dirty="0" smtClean="0"/>
              <a:t>Kūdikis tikriausiai bus didelis rėksnys, taigi ir naktį nebeturėsiu ramybės,</a:t>
            </a:r>
          </a:p>
          <a:p>
            <a:r>
              <a:rPr lang="lt-LT" sz="2000" dirty="0" smtClean="0"/>
              <a:t>Ligi šiol dar šiaip taip stūmėmės, nes </a:t>
            </a:r>
            <a:r>
              <a:rPr lang="lt-LT" sz="2000" dirty="0" err="1" smtClean="0"/>
              <a:t>Katryna</a:t>
            </a:r>
            <a:r>
              <a:rPr lang="lt-LT" sz="2000" dirty="0" smtClean="0"/>
              <a:t> galėjo eiti į darbą.</a:t>
            </a:r>
          </a:p>
          <a:p>
            <a:r>
              <a:rPr lang="lt-LT" sz="2000" dirty="0" smtClean="0"/>
              <a:t>Jis pajuto, kad visi jį niekina ir nė kiek su juo nesiskaito.</a:t>
            </a:r>
          </a:p>
          <a:p>
            <a:endParaRPr lang="lt-LT" sz="2000" dirty="0" smtClean="0"/>
          </a:p>
          <a:p>
            <a:pPr>
              <a:buNone/>
            </a:pPr>
            <a:endParaRPr lang="lt-LT" dirty="0" smtClean="0"/>
          </a:p>
          <a:p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4">
              <a:buNone/>
            </a:pPr>
            <a:r>
              <a:rPr lang="lt-LT" dirty="0" smtClean="0"/>
              <a:t>Jo veiksmai</a:t>
            </a:r>
          </a:p>
          <a:p>
            <a:r>
              <a:rPr lang="lt-LT" sz="2000" dirty="0" smtClean="0"/>
              <a:t>Užsidengė veidą rankomis ir giliai atsiduso</a:t>
            </a:r>
          </a:p>
          <a:p>
            <a:endParaRPr lang="lt-LT" sz="2000" dirty="0" smtClean="0"/>
          </a:p>
          <a:p>
            <a:r>
              <a:rPr lang="lt-LT" sz="2000" dirty="0" smtClean="0"/>
              <a:t>Ėmė taip smarkiai grąžyti rankas, jog net sąnariai braškėjo</a:t>
            </a:r>
          </a:p>
          <a:p>
            <a:endParaRPr lang="lt-LT" sz="2000" dirty="0" smtClean="0"/>
          </a:p>
          <a:p>
            <a:r>
              <a:rPr lang="lt-LT" sz="2000" dirty="0" smtClean="0"/>
              <a:t>Ėmė abiem kumščiais tvoti per kaladę</a:t>
            </a:r>
          </a:p>
          <a:p>
            <a:r>
              <a:rPr lang="lt-LT" sz="2000" dirty="0" smtClean="0"/>
              <a:t>Užsidengė rankomis veidą ir visu liemeniu ėmė siūbuoti</a:t>
            </a:r>
          </a:p>
          <a:p>
            <a:endParaRPr lang="lt-LT" sz="2000" dirty="0" smtClean="0"/>
          </a:p>
          <a:p>
            <a:endParaRPr lang="lt-LT" sz="2000" dirty="0" smtClean="0"/>
          </a:p>
          <a:p>
            <a:endParaRPr lang="lt-LT" sz="2000" dirty="0"/>
          </a:p>
        </p:txBody>
      </p:sp>
      <p:pic>
        <p:nvPicPr>
          <p:cNvPr id="2051" name="Picture 3" descr="C:\Documents and Settings\User\Desktop\judantys pav\smailikai_com_14_ (113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60648"/>
            <a:ext cx="1412776" cy="141277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Kaip pasikeičia Jano būsena paėmus naujagimę. ( pratęskite)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Širdis...</a:t>
            </a:r>
          </a:p>
          <a:p>
            <a:endParaRPr lang="lt-LT" dirty="0" smtClean="0"/>
          </a:p>
          <a:p>
            <a:r>
              <a:rPr lang="lt-LT" dirty="0" smtClean="0"/>
              <a:t>Pranyko...</a:t>
            </a:r>
          </a:p>
          <a:p>
            <a:endParaRPr lang="lt-LT" dirty="0" smtClean="0"/>
          </a:p>
          <a:p>
            <a:r>
              <a:rPr lang="lt-LT" dirty="0" smtClean="0"/>
              <a:t>Janas suvokė...</a:t>
            </a:r>
          </a:p>
          <a:p>
            <a:endParaRPr lang="lt-LT" dirty="0" smtClean="0"/>
          </a:p>
          <a:p>
            <a:r>
              <a:rPr lang="lt-LT" dirty="0" smtClean="0"/>
              <a:t>Jis pradėjo numanyti...</a:t>
            </a:r>
            <a:endParaRPr lang="lt-LT" dirty="0"/>
          </a:p>
        </p:txBody>
      </p:sp>
      <p:pic>
        <p:nvPicPr>
          <p:cNvPr id="2050" name="Picture 2" descr="C:\Documents and Settings\User\Local Settings\Temporary Internet Files\Content.IE5\WV3B7JCW\MP90043127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72816"/>
            <a:ext cx="4032448" cy="4392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Kaip pasikeičia Jano būsena paėmus naujagimę. ( pratęskite)</a:t>
            </a:r>
            <a:endParaRPr lang="lt-LT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Širdis krūtinėje taip smarkiai suplakė, kaip dar niekuomet gyvenime nebuvo plakusi.</a:t>
            </a:r>
          </a:p>
          <a:p>
            <a:r>
              <a:rPr lang="lt-LT" dirty="0" smtClean="0"/>
              <a:t>Pranyko šaltis, bloga nuotaika ir sielvartas.</a:t>
            </a:r>
          </a:p>
          <a:p>
            <a:r>
              <a:rPr lang="lt-LT" dirty="0" smtClean="0"/>
              <a:t>Janas suvokė, kas dabar išjudino jo širdį ir privertė ją taip smarkiai plastėti</a:t>
            </a:r>
          </a:p>
          <a:p>
            <a:r>
              <a:rPr lang="lt-LT" dirty="0" smtClean="0"/>
              <a:t>Jis pradėjo numanyti, ko jam kaip tik trūko per visą gyvenimą: toks žmogus, kuris nejaučia savo širdies </a:t>
            </a:r>
            <a:r>
              <a:rPr lang="lt-LT" dirty="0" err="1" smtClean="0"/>
              <a:t>plastant</a:t>
            </a:r>
            <a:r>
              <a:rPr lang="lt-LT" dirty="0" smtClean="0"/>
              <a:t> nei skausme, nei džiaugsme, - žinoma, negali būti laikomas tikru žmogumi. </a:t>
            </a:r>
          </a:p>
          <a:p>
            <a:endParaRPr lang="lt-LT" dirty="0"/>
          </a:p>
        </p:txBody>
      </p:sp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Egzaminai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Švedijos ir Lietuvos švietimo istorijos panašumai</a:t>
            </a:r>
          </a:p>
          <a:p>
            <a:r>
              <a:rPr lang="lt-LT" dirty="0" smtClean="0"/>
              <a:t>Kodėl sakoma, kad vaikai, peržengę mokyklos slenkstį, tampa šiek tiek svetimi tėvams?</a:t>
            </a:r>
          </a:p>
          <a:p>
            <a:r>
              <a:rPr lang="lt-LT" dirty="0" smtClean="0"/>
              <a:t>Koks Klaros elgesys prie mokyklos,  ką jis atskleidžia?</a:t>
            </a:r>
          </a:p>
          <a:p>
            <a:r>
              <a:rPr lang="lt-LT" dirty="0" smtClean="0"/>
              <a:t>Ką parodė Klaros </a:t>
            </a:r>
            <a:r>
              <a:rPr lang="lt-LT" dirty="0" err="1" smtClean="0"/>
              <a:t>Giulos</a:t>
            </a:r>
            <a:r>
              <a:rPr lang="lt-LT" dirty="0" smtClean="0"/>
              <a:t> klaida per egzaminą?</a:t>
            </a:r>
            <a:endParaRPr lang="lt-LT" dirty="0"/>
          </a:p>
        </p:txBody>
      </p:sp>
      <p:pic>
        <p:nvPicPr>
          <p:cNvPr id="3074" name="Picture 2" descr="C:\Documents and Settings\User\Local Settings\Temporary Internet Files\Content.IE5\0J9AZ5EH\MP90043072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373216"/>
            <a:ext cx="7992888" cy="14847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Egzaminai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 smtClean="0"/>
              <a:t> Lietuvoje spaudos draudimo laikotarpiu (1864 – 1904) mokiniai irgi mokėsi varganomis sąlygomis, kaimo trobose, trūko profesionalių mokytojų, mokėsi tik skaityti, rašyti, skaičiuoti.</a:t>
            </a:r>
          </a:p>
          <a:p>
            <a:r>
              <a:rPr lang="lt-LT" dirty="0" smtClean="0"/>
              <a:t>Peržengę mokyklos slenkstį, vaikai tampa šiek tiek svetimi tėvams, nes atranda naują, įdomų, nepažintą pasaulį. Mokytojas tampa svarbesnis, nei tėvai.</a:t>
            </a:r>
          </a:p>
          <a:p>
            <a:r>
              <a:rPr lang="lt-LT" dirty="0" smtClean="0"/>
              <a:t>Klaros elgesys prie mokyklos, atskleidžia, jog ji nori būti savarankiška, nebenori būti globojama tėvo.</a:t>
            </a:r>
          </a:p>
          <a:p>
            <a:r>
              <a:rPr lang="lt-LT" dirty="0" smtClean="0"/>
              <a:t>Jos klaida parodė, jog tėvas jai yra toks pat svarbus, garbinamas, kaip ir dievas.</a:t>
            </a:r>
            <a:endParaRPr lang="lt-LT" dirty="0"/>
          </a:p>
        </p:txBody>
      </p:sp>
    </p:spTree>
  </p:cSld>
  <p:clrMapOvr>
    <a:masterClrMapping/>
  </p:clrMapOvr>
  <p:transition spd="slow" advClick="0"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Stursnipa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Kuo susirūpinęs Janas ?</a:t>
            </a:r>
          </a:p>
          <a:p>
            <a:r>
              <a:rPr lang="lt-LT" dirty="0" smtClean="0"/>
              <a:t>Kaip, jo nuomone, turėtų jaustis Klara?</a:t>
            </a:r>
          </a:p>
          <a:p>
            <a:r>
              <a:rPr lang="lt-LT" dirty="0" smtClean="0"/>
              <a:t>Kodėl Klara – </a:t>
            </a:r>
            <a:r>
              <a:rPr lang="lt-LT" dirty="0" err="1" smtClean="0"/>
              <a:t>Giula</a:t>
            </a:r>
            <a:r>
              <a:rPr lang="lt-LT" dirty="0" smtClean="0"/>
              <a:t> dainuoja?</a:t>
            </a:r>
          </a:p>
          <a:p>
            <a:r>
              <a:rPr lang="lt-LT" dirty="0" smtClean="0"/>
              <a:t>Koks vaizdas atsiveria nuo kalno, ką jis simbolizuoja?</a:t>
            </a:r>
          </a:p>
          <a:p>
            <a:r>
              <a:rPr lang="lt-LT" dirty="0" smtClean="0"/>
              <a:t>Kodėl Janui tarsi sustoja širdis supratus, jog jo duktė neliūdi? </a:t>
            </a:r>
          </a:p>
          <a:p>
            <a:r>
              <a:rPr lang="lt-LT" dirty="0" smtClean="0"/>
              <a:t>Kaip biblinė užuomina papildo tekstą?</a:t>
            </a:r>
            <a:endParaRPr lang="lt-LT" dirty="0"/>
          </a:p>
        </p:txBody>
      </p:sp>
      <p:pic>
        <p:nvPicPr>
          <p:cNvPr id="4100" name="Picture 4" descr="C:\Documents and Settings\User\Local Settings\Temporary Internet Files\Content.IE5\A0IV45H3\MP900401233[2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404664"/>
            <a:ext cx="2088232" cy="252028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Stursnipa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/>
              <a:t>Janui gresia netekti namų.</a:t>
            </a:r>
          </a:p>
          <a:p>
            <a:r>
              <a:rPr lang="lt-LT" dirty="0" smtClean="0"/>
              <a:t>Klara, jo nuomone, turėtų labai sielotis iškilus tokiai grėsmei.</a:t>
            </a:r>
          </a:p>
          <a:p>
            <a:r>
              <a:rPr lang="lt-LT" dirty="0" smtClean="0"/>
              <a:t>Ji dainuoja, nes trokšta išvykti, ateitis jos negąsdina.</a:t>
            </a:r>
          </a:p>
          <a:p>
            <a:r>
              <a:rPr lang="lt-LT" dirty="0" smtClean="0"/>
              <a:t>Nuo kalno atsivėręs didingas panoraminis vaizdas simbolizuoja nepažintą atvirą pasaulį, kurį pažinti trokšta kiekvienas jaunas žmogus.</a:t>
            </a:r>
          </a:p>
          <a:p>
            <a:r>
              <a:rPr lang="lt-LT" dirty="0" smtClean="0"/>
              <a:t>Biblinė užuomina apie gundytoją, rodžiusį Viešpačiui Jėzui šio pasaulio karalystes, tarsi perspėja apie jame tykančius pavojus.</a:t>
            </a:r>
            <a:endParaRPr lang="lt-LT" dirty="0"/>
          </a:p>
        </p:txBody>
      </p:sp>
      <p:pic>
        <p:nvPicPr>
          <p:cNvPr id="5122" name="Picture 2" descr="C:\Documents and Settings\User\Local Settings\Temporary Internet Files\Content.IE5\A0IV45H3\MP900401233[2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0"/>
            <a:ext cx="1728192" cy="14847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Žmonių požiūris į Janą ,,karalių’’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Inžinierius </a:t>
            </a:r>
            <a:r>
              <a:rPr lang="lt-LT" dirty="0" err="1" smtClean="0"/>
              <a:t>Boreusas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Senis </a:t>
            </a:r>
            <a:r>
              <a:rPr lang="lt-LT" dirty="0" err="1" smtClean="0"/>
              <a:t>Agripa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err="1" smtClean="0"/>
              <a:t>Ogiustas</a:t>
            </a:r>
            <a:r>
              <a:rPr lang="lt-LT" dirty="0" smtClean="0"/>
              <a:t> </a:t>
            </a:r>
            <a:r>
              <a:rPr lang="lt-LT" dirty="0" err="1" smtClean="0"/>
              <a:t>Der</a:t>
            </a:r>
            <a:r>
              <a:rPr lang="lt-LT" dirty="0" smtClean="0"/>
              <a:t> </a:t>
            </a:r>
            <a:r>
              <a:rPr lang="lt-LT" dirty="0" err="1" smtClean="0"/>
              <a:t>Nolis</a:t>
            </a:r>
            <a:endParaRPr lang="lt-LT" dirty="0" smtClean="0"/>
          </a:p>
          <a:p>
            <a:r>
              <a:rPr lang="lt-LT" dirty="0" smtClean="0"/>
              <a:t>Jaunasis pastorius</a:t>
            </a:r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Zakristijonas </a:t>
            </a:r>
            <a:r>
              <a:rPr lang="lt-LT" dirty="0" err="1" smtClean="0"/>
              <a:t>Svartlingas</a:t>
            </a:r>
            <a:endParaRPr lang="lt-LT" dirty="0" smtClean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Iš pradžių pavadina avigalviu, paskui ištiesia ranką.</a:t>
            </a:r>
          </a:p>
          <a:p>
            <a:r>
              <a:rPr lang="lt-LT" dirty="0" smtClean="0"/>
              <a:t>Nuo seno jaučia Klarai neapykantą, dabar pavadina ją bjauriu vardu, norėdamas atkeršyti.</a:t>
            </a:r>
          </a:p>
          <a:p>
            <a:r>
              <a:rPr lang="lt-LT" dirty="0" smtClean="0"/>
              <a:t>Užčiaupia </a:t>
            </a:r>
            <a:r>
              <a:rPr lang="lt-LT" dirty="0" err="1" smtClean="0"/>
              <a:t>Agripą</a:t>
            </a:r>
            <a:r>
              <a:rPr lang="lt-LT" dirty="0" smtClean="0"/>
              <a:t>.</a:t>
            </a:r>
          </a:p>
          <a:p>
            <a:r>
              <a:rPr lang="lt-LT" dirty="0" smtClean="0"/>
              <a:t>Kaltina save, kad leido pražūti </a:t>
            </a:r>
            <a:r>
              <a:rPr lang="lt-LT" dirty="0" err="1" smtClean="0"/>
              <a:t>dviems</a:t>
            </a:r>
            <a:r>
              <a:rPr lang="lt-LT" dirty="0" smtClean="0"/>
              <a:t> sieloms, verkia. </a:t>
            </a:r>
          </a:p>
          <a:p>
            <a:r>
              <a:rPr lang="lt-LT" dirty="0" smtClean="0"/>
              <a:t>Bando įtikinti Klarą, jog nepaliktų tėvo.</a:t>
            </a:r>
            <a:endParaRPr lang="lt-LT" dirty="0"/>
          </a:p>
        </p:txBody>
      </p:sp>
      <p:pic>
        <p:nvPicPr>
          <p:cNvPr id="3074" name="Picture 2" descr="C:\Documents and Settings\User\Local Settings\Temporary Internet Files\Content.IE5\5YTE3NG9\MC90030449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7" y="2515057"/>
            <a:ext cx="1728191" cy="182788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Kaip mes reaguojame į sutrikusios psichikos žmogų. Pasamprotaukite.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Ką, jūsų nuomone, atskleidžia liaudies posakis, kad kiekvienas kaimas turi turėti savo kvailelį?</a:t>
            </a:r>
            <a:endParaRPr lang="lt-LT" dirty="0"/>
          </a:p>
        </p:txBody>
      </p:sp>
      <p:pic>
        <p:nvPicPr>
          <p:cNvPr id="2050" name="Picture 2" descr="C:\Documents and Settings\User\Local Settings\Temporary Internet Files\Content.IE5\WV3B7JCW\MP90039883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284984"/>
            <a:ext cx="4032448" cy="324036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Klaros </a:t>
            </a:r>
            <a:r>
              <a:rPr lang="lt-LT" dirty="0" err="1" smtClean="0"/>
              <a:t>Giulos</a:t>
            </a:r>
            <a:r>
              <a:rPr lang="lt-LT" dirty="0" smtClean="0"/>
              <a:t> sugrįžimas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Kokie išorės bruožai išryškinti?</a:t>
            </a:r>
          </a:p>
          <a:p>
            <a:r>
              <a:rPr lang="lt-LT" dirty="0" smtClean="0"/>
              <a:t>Koks dukters elgesys su tėvais?</a:t>
            </a:r>
          </a:p>
          <a:p>
            <a:r>
              <a:rPr lang="lt-LT" dirty="0" smtClean="0"/>
              <a:t>Ar jos susikurta gerovė iš tiesų svarbi tėvams?</a:t>
            </a:r>
          </a:p>
          <a:p>
            <a:r>
              <a:rPr lang="lt-LT" dirty="0" smtClean="0"/>
              <a:t>Koks jūsų požiūris į dukros poelgį?</a:t>
            </a:r>
            <a:endParaRPr lang="lt-LT" dirty="0"/>
          </a:p>
        </p:txBody>
      </p:sp>
      <p:pic>
        <p:nvPicPr>
          <p:cNvPr id="1026" name="Picture 2" descr="C:\Documents and Settings\User\Local Settings\Temporary Internet Files\Content.IE5\A0IV45H3\MP900405408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221088"/>
            <a:ext cx="3456384" cy="237626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Katrynos</a:t>
            </a:r>
            <a:r>
              <a:rPr lang="lt-LT" dirty="0" smtClean="0"/>
              <a:t> paveikslas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Kodėl santūriai sutinka grįžusią dukterį  ?</a:t>
            </a:r>
          </a:p>
          <a:p>
            <a:r>
              <a:rPr lang="lt-LT" dirty="0" smtClean="0"/>
              <a:t>Kokia dabar jos šeima, kuri buvo sukurta ne iš meilės?</a:t>
            </a:r>
          </a:p>
          <a:p>
            <a:r>
              <a:rPr lang="lt-LT" dirty="0" smtClean="0"/>
              <a:t>Kodėl </a:t>
            </a:r>
            <a:r>
              <a:rPr lang="lt-LT" dirty="0" err="1" smtClean="0"/>
              <a:t>Katryna</a:t>
            </a:r>
            <a:r>
              <a:rPr lang="lt-LT" dirty="0" smtClean="0"/>
              <a:t> paklūsta Klaros prašymui važiuoti su ja į miestą, o Janą palikti svetimų globai?</a:t>
            </a:r>
          </a:p>
          <a:p>
            <a:r>
              <a:rPr lang="lt-LT" dirty="0" smtClean="0"/>
              <a:t>Koks galutinis </a:t>
            </a:r>
            <a:r>
              <a:rPr lang="lt-LT" dirty="0" err="1" smtClean="0"/>
              <a:t>Katrynos</a:t>
            </a:r>
            <a:r>
              <a:rPr lang="lt-LT" dirty="0" smtClean="0"/>
              <a:t> apsisprendimas?</a:t>
            </a:r>
            <a:endParaRPr lang="lt-LT" dirty="0"/>
          </a:p>
        </p:txBody>
      </p:sp>
      <p:pic>
        <p:nvPicPr>
          <p:cNvPr id="5" name="Turinio vietos rezervavimo ženklas 4" descr="laikas nelauki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12290" y="1600200"/>
            <a:ext cx="3310419" cy="4525963"/>
          </a:xfrm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Kūrinio problematika</a:t>
            </a:r>
            <a:br>
              <a:rPr lang="lt-LT" dirty="0" smtClean="0"/>
            </a:br>
            <a:r>
              <a:rPr lang="lt-LT" sz="3100" dirty="0" smtClean="0"/>
              <a:t>Apibendrindami suformuluokite keletą problemų</a:t>
            </a:r>
            <a:endParaRPr lang="lt-LT" sz="3100" dirty="0"/>
          </a:p>
        </p:txBody>
      </p:sp>
      <p:pic>
        <p:nvPicPr>
          <p:cNvPr id="1026" name="Picture 2" descr="C:\Documents and Settings\User\Local Settings\Temporary Internet Files\Content.IE5\5YTE3NG9\MC900433165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2383" y="2133600"/>
            <a:ext cx="5512533" cy="413702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Problemų pavyzdžiai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lt-LT" dirty="0" smtClean="0"/>
              <a:t>Kodėl jaunas žmogus turi palikti tėvų namus?</a:t>
            </a:r>
          </a:p>
          <a:p>
            <a:r>
              <a:rPr lang="lt-LT" dirty="0" smtClean="0"/>
              <a:t>Kaip rasti savo gyvenimo kelią?</a:t>
            </a:r>
          </a:p>
          <a:p>
            <a:r>
              <a:rPr lang="lt-LT" dirty="0" smtClean="0"/>
              <a:t>Akla tėvų meilė – gėris ar blogis?</a:t>
            </a:r>
          </a:p>
          <a:p>
            <a:r>
              <a:rPr lang="lt-LT" dirty="0" smtClean="0"/>
              <a:t>Ar vaikų nedėkingumas tėvams yra dėsningas?</a:t>
            </a:r>
          </a:p>
          <a:p>
            <a:r>
              <a:rPr lang="lt-LT" dirty="0" smtClean="0"/>
              <a:t>Ar tarp mūsų yra vietos neįgaliesiems?</a:t>
            </a:r>
          </a:p>
          <a:p>
            <a:endParaRPr lang="lt-LT" dirty="0"/>
          </a:p>
        </p:txBody>
      </p:sp>
      <p:pic>
        <p:nvPicPr>
          <p:cNvPr id="2050" name="Picture 2" descr="C:\Documents and Settings\User\Local Settings\Temporary Internet Files\Content.IE5\WV3B7JCW\MC90005535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869160"/>
            <a:ext cx="3024336" cy="129614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613</TotalTime>
  <Words>919</Words>
  <Application>Microsoft Office PowerPoint</Application>
  <PresentationFormat>Demonstracija ekrane (4:3)</PresentationFormat>
  <Paragraphs>127</Paragraphs>
  <Slides>22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22</vt:i4>
      </vt:variant>
    </vt:vector>
  </HeadingPairs>
  <TitlesOfParts>
    <vt:vector size="23" baseType="lpstr">
      <vt:lpstr>Office tema</vt:lpstr>
      <vt:lpstr>Uždaviniai: Susipažinsime su Selmos Lagerliof kūryba,  nagrinėsime romano ,,Portugalijos karalius’’ ištraukas,  atliksime teksto suvokimo užduotis.</vt:lpstr>
      <vt:lpstr>SELMA LAGERLIOF</vt:lpstr>
      <vt:lpstr>Tikri menininkai dažnai stengiasi nepasakyti to, kas svarbiausia, tiesiogiai, “atviru tekstu”, jie pasikliauja mūsų, skaitytojų, užuominomis, verčia giluminius dalykus suvokti patiems — gal kad pasidžiaugtume patys atspėję, suvokę, pagalvoję, atpažinę...  K. Urba</vt:lpstr>
      <vt:lpstr>„Stebuklingosios Nilso Holgersono kelionės po Švediją“</vt:lpstr>
      <vt:lpstr>Stokholmo rotušė</vt:lpstr>
      <vt:lpstr>,,Portugalijos karalius’’</vt:lpstr>
      <vt:lpstr>Žanras – romanas. Tipas - socialinis</vt:lpstr>
      <vt:lpstr>Veikėjai</vt:lpstr>
      <vt:lpstr>I dalis.Plastanti širdis. Raskite tekste ir pacituokite</vt:lpstr>
      <vt:lpstr>I dalis.Plastanti širdis</vt:lpstr>
      <vt:lpstr>Kaip pasikeičia Jano būsena paėmus naujagimę. ( pratęskite)</vt:lpstr>
      <vt:lpstr>Kaip pasikeičia Jano būsena paėmus naujagimę. ( pratęskite)</vt:lpstr>
      <vt:lpstr>Egzaminai</vt:lpstr>
      <vt:lpstr>Egzaminai</vt:lpstr>
      <vt:lpstr>Stursnipa</vt:lpstr>
      <vt:lpstr>Stursnipa</vt:lpstr>
      <vt:lpstr>Žmonių požiūris į Janą ,,karalių’’</vt:lpstr>
      <vt:lpstr>Kaip mes reaguojame į sutrikusios psichikos žmogų. Pasamprotaukite.</vt:lpstr>
      <vt:lpstr>Klaros Giulos sugrįžimas</vt:lpstr>
      <vt:lpstr>Katrynos paveikslas</vt:lpstr>
      <vt:lpstr>Kūrinio problematika Apibendrindami suformuluokite keletą problemų</vt:lpstr>
      <vt:lpstr>Problemų pavyzdžiai</vt:lpstr>
    </vt:vector>
  </TitlesOfParts>
  <Company>Panevėžio Rožyno pagrindinė mokykla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SELMA LAGERLIOF</dc:title>
  <dc:creator>Laimutė Kairienė</dc:creator>
  <cp:lastModifiedBy>Laimutė Kairienė</cp:lastModifiedBy>
  <cp:revision>65</cp:revision>
  <dcterms:created xsi:type="dcterms:W3CDTF">2012-02-28T10:46:19Z</dcterms:created>
  <dcterms:modified xsi:type="dcterms:W3CDTF">2012-09-27T08:22:03Z</dcterms:modified>
</cp:coreProperties>
</file>